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93" r:id="rId5"/>
    <p:sldId id="259" r:id="rId6"/>
    <p:sldId id="276" r:id="rId7"/>
    <p:sldId id="260" r:id="rId8"/>
    <p:sldId id="277" r:id="rId9"/>
    <p:sldId id="278" r:id="rId10"/>
    <p:sldId id="279" r:id="rId11"/>
    <p:sldId id="280" r:id="rId12"/>
    <p:sldId id="273" r:id="rId13"/>
    <p:sldId id="281" r:id="rId14"/>
    <p:sldId id="282" r:id="rId15"/>
    <p:sldId id="283" r:id="rId16"/>
    <p:sldId id="285" r:id="rId17"/>
    <p:sldId id="286" r:id="rId18"/>
    <p:sldId id="284" r:id="rId19"/>
    <p:sldId id="287" r:id="rId20"/>
    <p:sldId id="288" r:id="rId21"/>
    <p:sldId id="289" r:id="rId22"/>
    <p:sldId id="291" r:id="rId23"/>
    <p:sldId id="274" r:id="rId24"/>
    <p:sldId id="290" r:id="rId25"/>
    <p:sldId id="275" r:id="rId26"/>
    <p:sldId id="292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952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June 15,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June 15,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June 15,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nk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7" y="1193800"/>
            <a:ext cx="9624419" cy="2152650"/>
          </a:xfrm>
        </p:spPr>
        <p:txBody>
          <a:bodyPr/>
          <a:lstStyle/>
          <a:p>
            <a:r>
              <a:rPr lang="en-US" dirty="0" smtClean="0"/>
              <a:t>Character</a:t>
            </a:r>
            <a:br>
              <a:rPr lang="en-US" dirty="0" smtClean="0"/>
            </a:br>
            <a:r>
              <a:rPr lang="en-US" dirty="0" smtClean="0"/>
              <a:t>   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06138"/>
            <a:ext cx="6172200" cy="869950"/>
          </a:xfrm>
        </p:spPr>
        <p:txBody>
          <a:bodyPr>
            <a:noAutofit/>
          </a:bodyPr>
          <a:lstStyle/>
          <a:p>
            <a:r>
              <a:rPr lang="en-CA" sz="2200" dirty="0" smtClean="0">
                <a:solidFill>
                  <a:srgbClr val="CCFFCC"/>
                </a:solidFill>
              </a:rPr>
              <a:t>Designing strong protagonists </a:t>
            </a:r>
            <a:br>
              <a:rPr lang="en-CA" sz="2200" dirty="0" smtClean="0">
                <a:solidFill>
                  <a:srgbClr val="CCFFCC"/>
                </a:solidFill>
              </a:rPr>
            </a:br>
            <a:r>
              <a:rPr lang="en-CA" sz="2200" dirty="0" smtClean="0">
                <a:solidFill>
                  <a:srgbClr val="CCFFCC"/>
                </a:solidFill>
              </a:rPr>
              <a:t>and</a:t>
            </a:r>
            <a:r>
              <a:rPr lang="en-CA" sz="2200" dirty="0">
                <a:solidFill>
                  <a:srgbClr val="CCFFCC"/>
                </a:solidFill>
              </a:rPr>
              <a:t> </a:t>
            </a:r>
            <a:r>
              <a:rPr lang="en-CA" sz="2200" dirty="0" smtClean="0">
                <a:solidFill>
                  <a:srgbClr val="CCFFCC"/>
                </a:solidFill>
              </a:rPr>
              <a:t>secondary characters</a:t>
            </a:r>
            <a:endParaRPr lang="en-US" sz="2200" dirty="0">
              <a:solidFill>
                <a:srgbClr val="CCFF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986" y="1474301"/>
            <a:ext cx="2570219" cy="4753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475" y="444697"/>
            <a:ext cx="2726076" cy="17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00" y="185506"/>
            <a:ext cx="353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The Everyman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679" y="832924"/>
            <a:ext cx="8486358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everyman has been a staple for protagonists since the dawn of stories.</a:t>
            </a:r>
          </a:p>
          <a:p>
            <a:endParaRPr lang="en-US" sz="2400" dirty="0"/>
          </a:p>
          <a:p>
            <a:r>
              <a:rPr lang="en-US" sz="2400" dirty="0" smtClean="0"/>
              <a:t>This is an ordinary human being that is caught up in something outside of their control: a disaster, a love story, the Hunger Games etc. It is through these events that this character reaches their full potential.</a:t>
            </a:r>
          </a:p>
          <a:p>
            <a:endParaRPr lang="en-US" sz="2400" dirty="0"/>
          </a:p>
          <a:p>
            <a:r>
              <a:rPr lang="en-US" sz="2400" dirty="0" smtClean="0"/>
              <a:t>This character can be “willing” or “unwilling”</a:t>
            </a:r>
          </a:p>
          <a:p>
            <a:endParaRPr lang="en-US" sz="2400" dirty="0"/>
          </a:p>
          <a:p>
            <a:r>
              <a:rPr lang="en-US" sz="2400" dirty="0" smtClean="0"/>
              <a:t>Some examples of the everyman are:</a:t>
            </a:r>
          </a:p>
          <a:p>
            <a:r>
              <a:rPr lang="en-US" sz="2400" dirty="0" smtClean="0">
                <a:solidFill>
                  <a:srgbClr val="CCFFCC"/>
                </a:solidFill>
              </a:rPr>
              <a:t>- Rick Grimes</a:t>
            </a:r>
            <a:r>
              <a:rPr lang="en-US" sz="2400" dirty="0">
                <a:solidFill>
                  <a:srgbClr val="CCFFCC"/>
                </a:solidFill>
              </a:rPr>
              <a:t>	</a:t>
            </a:r>
            <a:r>
              <a:rPr lang="en-US" sz="2400" dirty="0" smtClean="0">
                <a:solidFill>
                  <a:srgbClr val="CCFFCC"/>
                </a:solidFill>
              </a:rPr>
              <a:t>     - John </a:t>
            </a:r>
            <a:r>
              <a:rPr lang="en-US" sz="2400" dirty="0" err="1" smtClean="0">
                <a:solidFill>
                  <a:srgbClr val="CCFFCC"/>
                </a:solidFill>
              </a:rPr>
              <a:t>McClane</a:t>
            </a:r>
            <a:r>
              <a:rPr lang="en-US" sz="2400" dirty="0" smtClean="0">
                <a:solidFill>
                  <a:srgbClr val="CCFFCC"/>
                </a:solidFill>
              </a:rPr>
              <a:t> (Die Hard)</a:t>
            </a:r>
          </a:p>
          <a:p>
            <a:r>
              <a:rPr lang="en-US" sz="2400" dirty="0" smtClean="0">
                <a:solidFill>
                  <a:srgbClr val="CCFFCC"/>
                </a:solidFill>
              </a:rPr>
              <a:t>- </a:t>
            </a:r>
            <a:r>
              <a:rPr lang="en-US" sz="2400" dirty="0" err="1" smtClean="0">
                <a:solidFill>
                  <a:srgbClr val="CCFFCC"/>
                </a:solidFill>
              </a:rPr>
              <a:t>Nemo</a:t>
            </a:r>
            <a:r>
              <a:rPr lang="en-US" sz="2400" dirty="0" smtClean="0">
                <a:solidFill>
                  <a:srgbClr val="CCFFCC"/>
                </a:solidFill>
              </a:rPr>
              <a:t> &amp; Marlin	     - </a:t>
            </a:r>
            <a:r>
              <a:rPr lang="en-US" sz="2400" dirty="0">
                <a:solidFill>
                  <a:srgbClr val="CCFFCC"/>
                </a:solidFill>
              </a:rPr>
              <a:t> Jesus</a:t>
            </a:r>
            <a:r>
              <a:rPr lang="en-US" sz="2400" dirty="0" smtClean="0">
                <a:solidFill>
                  <a:srgbClr val="CCFFCC"/>
                </a:solidFill>
              </a:rPr>
              <a:t/>
            </a:r>
            <a:br>
              <a:rPr lang="en-US" sz="2400" dirty="0" smtClean="0">
                <a:solidFill>
                  <a:srgbClr val="CCFFCC"/>
                </a:solidFill>
              </a:rPr>
            </a:br>
            <a:r>
              <a:rPr lang="en-US" sz="2400" dirty="0" smtClean="0">
                <a:solidFill>
                  <a:srgbClr val="CCFFCC"/>
                </a:solidFill>
              </a:rPr>
              <a:t/>
            </a:r>
            <a:br>
              <a:rPr lang="en-US" sz="2400" dirty="0" smtClean="0">
                <a:solidFill>
                  <a:srgbClr val="CCFFCC"/>
                </a:solidFill>
              </a:rPr>
            </a:br>
            <a:r>
              <a:rPr lang="en-US" sz="2400" dirty="0" smtClean="0"/>
              <a:t>* Highlights the great potential that lies within everyone</a:t>
            </a:r>
          </a:p>
          <a:p>
            <a:pPr marL="171450" indent="-171450">
              <a:buFontTx/>
              <a:buChar char="-"/>
            </a:pPr>
            <a:endParaRPr lang="en-US" sz="1000" dirty="0" smtClean="0"/>
          </a:p>
          <a:p>
            <a:r>
              <a:rPr lang="en-US" sz="1000" dirty="0" smtClean="0">
                <a:solidFill>
                  <a:srgbClr val="9CC7C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6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00" y="508000"/>
            <a:ext cx="353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The Underdog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935" y="1254362"/>
            <a:ext cx="83798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Underdogs continue to be popular to this day; however, they really hit their stride in the 80s-90s.</a:t>
            </a:r>
          </a:p>
          <a:p>
            <a:endParaRPr lang="en-US" sz="2200" dirty="0"/>
          </a:p>
          <a:p>
            <a:r>
              <a:rPr lang="en-US" sz="2200" dirty="0" smtClean="0"/>
              <a:t>The underdog is a “zero” at the beginning of the story; however, </a:t>
            </a:r>
            <a:r>
              <a:rPr lang="en-US" sz="2200" dirty="0"/>
              <a:t>It is through these events that this character reaches </a:t>
            </a:r>
            <a:r>
              <a:rPr lang="en-US" sz="2200" dirty="0" smtClean="0"/>
              <a:t>greatness.</a:t>
            </a:r>
          </a:p>
          <a:p>
            <a:endParaRPr lang="en-US" sz="2200" dirty="0" smtClean="0"/>
          </a:p>
          <a:p>
            <a:r>
              <a:rPr lang="en-US" sz="2200" dirty="0" smtClean="0"/>
              <a:t>Some examples of underdogs are:</a:t>
            </a:r>
          </a:p>
          <a:p>
            <a:r>
              <a:rPr lang="en-US" sz="2200" dirty="0" smtClean="0">
                <a:solidFill>
                  <a:srgbClr val="CCFFCC"/>
                </a:solidFill>
              </a:rPr>
              <a:t>- Karate </a:t>
            </a:r>
            <a:r>
              <a:rPr lang="en-US" sz="2200" dirty="0">
                <a:solidFill>
                  <a:srgbClr val="CCFFCC"/>
                </a:solidFill>
              </a:rPr>
              <a:t>Kid	   </a:t>
            </a:r>
            <a:r>
              <a:rPr lang="en-US" sz="2200" dirty="0" smtClean="0">
                <a:solidFill>
                  <a:srgbClr val="CCFFCC"/>
                </a:solidFill>
              </a:rPr>
              <a:t>            - Rocky		- </a:t>
            </a:r>
            <a:r>
              <a:rPr lang="en-US" sz="2200" dirty="0" err="1" smtClean="0">
                <a:solidFill>
                  <a:srgbClr val="CCFFCC"/>
                </a:solidFill>
              </a:rPr>
              <a:t>Katness</a:t>
            </a:r>
            <a:r>
              <a:rPr lang="en-US" sz="2200" dirty="0" smtClean="0">
                <a:solidFill>
                  <a:srgbClr val="CCFFCC"/>
                </a:solidFill>
              </a:rPr>
              <a:t> </a:t>
            </a:r>
            <a:r>
              <a:rPr lang="en-US" sz="2200" dirty="0" err="1" smtClean="0">
                <a:solidFill>
                  <a:srgbClr val="CCFFCC"/>
                </a:solidFill>
              </a:rPr>
              <a:t>Everdeen</a:t>
            </a:r>
            <a:r>
              <a:rPr lang="en-US" sz="2200" dirty="0" smtClean="0">
                <a:solidFill>
                  <a:srgbClr val="CCFFCC"/>
                </a:solidFill>
              </a:rPr>
              <a:t>        </a:t>
            </a:r>
            <a:br>
              <a:rPr lang="en-US" sz="2200" dirty="0" smtClean="0">
                <a:solidFill>
                  <a:srgbClr val="CCFFCC"/>
                </a:solidFill>
              </a:rPr>
            </a:br>
            <a:r>
              <a:rPr lang="en-US" sz="2200" dirty="0" smtClean="0">
                <a:solidFill>
                  <a:srgbClr val="CCFFCC"/>
                </a:solidFill>
              </a:rPr>
              <a:t>- </a:t>
            </a:r>
            <a:r>
              <a:rPr lang="en-US" sz="2200" dirty="0">
                <a:solidFill>
                  <a:srgbClr val="CCFFCC"/>
                </a:solidFill>
              </a:rPr>
              <a:t>Luke </a:t>
            </a:r>
            <a:r>
              <a:rPr lang="en-US" sz="2200" dirty="0" smtClean="0">
                <a:solidFill>
                  <a:srgbClr val="CCFFCC"/>
                </a:solidFill>
              </a:rPr>
              <a:t>Skywalker	  </a:t>
            </a:r>
            <a:r>
              <a:rPr lang="en-US" sz="2200" dirty="0">
                <a:solidFill>
                  <a:srgbClr val="CCFFCC"/>
                </a:solidFill>
              </a:rPr>
              <a:t>- Cinderella </a:t>
            </a:r>
            <a:r>
              <a:rPr lang="en-US" sz="2200" dirty="0" smtClean="0">
                <a:solidFill>
                  <a:srgbClr val="CCFFCC"/>
                </a:solidFill>
              </a:rPr>
              <a:t>		- Harry Potter</a:t>
            </a:r>
            <a:endParaRPr lang="en-US" sz="2200" dirty="0" smtClean="0"/>
          </a:p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    Highlights the conflict of an individual vs. an  </a:t>
            </a:r>
            <a:endParaRPr lang="en-US" sz="2200" dirty="0"/>
          </a:p>
          <a:p>
            <a:r>
              <a:rPr lang="en-US" sz="2200" dirty="0" smtClean="0"/>
              <a:t>      oppressive environment.</a:t>
            </a:r>
            <a:endParaRPr lang="en-US" sz="2200" dirty="0"/>
          </a:p>
          <a:p>
            <a:endParaRPr lang="en-US" sz="1000" dirty="0" smtClean="0"/>
          </a:p>
          <a:p>
            <a:r>
              <a:rPr lang="en-US" sz="1000" dirty="0" smtClean="0">
                <a:solidFill>
                  <a:srgbClr val="9CC7CE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118" y="4327320"/>
            <a:ext cx="2615471" cy="25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"/>
            <a:ext cx="908304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58" y="3794006"/>
            <a:ext cx="7720369" cy="914400"/>
          </a:xfrm>
        </p:spPr>
        <p:txBody>
          <a:bodyPr/>
          <a:lstStyle/>
          <a:p>
            <a:r>
              <a:rPr lang="en-CA" sz="5400" dirty="0" smtClean="0">
                <a:solidFill>
                  <a:srgbClr val="CCFFCC"/>
                </a:solidFill>
              </a:rPr>
              <a:t>Now it’s time to design your own protagonist</a:t>
            </a:r>
            <a:r>
              <a:rPr lang="mr-IN" sz="5400" dirty="0" smtClean="0">
                <a:solidFill>
                  <a:srgbClr val="CCFFCC"/>
                </a:solidFill>
              </a:rPr>
              <a:t>…</a:t>
            </a:r>
            <a:r>
              <a:rPr lang="en-CA" sz="5400" dirty="0" smtClean="0">
                <a:solidFill>
                  <a:srgbClr val="CCFFCC"/>
                </a:solidFill>
              </a:rPr>
              <a:t/>
            </a:r>
            <a:br>
              <a:rPr lang="en-CA" sz="5400" dirty="0" smtClean="0">
                <a:solidFill>
                  <a:srgbClr val="CCFFCC"/>
                </a:solidFill>
              </a:rPr>
            </a:br>
            <a:r>
              <a:rPr lang="en-CA" sz="2400" dirty="0" smtClean="0">
                <a:solidFill>
                  <a:srgbClr val="CCFFCC"/>
                </a:solidFill>
              </a:rPr>
              <a:t/>
            </a:r>
            <a:br>
              <a:rPr lang="en-CA" sz="2400" dirty="0" smtClean="0">
                <a:solidFill>
                  <a:srgbClr val="CCFFCC"/>
                </a:solidFill>
              </a:rPr>
            </a:br>
            <a:r>
              <a:rPr lang="en-CA" sz="2400" b="1" dirty="0" smtClean="0">
                <a:solidFill>
                  <a:srgbClr val="FFFFFF"/>
                </a:solidFill>
              </a:rPr>
              <a:t>Choose one of the 4 archetypes listed below</a:t>
            </a:r>
            <a:r>
              <a:rPr lang="en-CA" sz="2400" dirty="0" smtClean="0">
                <a:solidFill>
                  <a:srgbClr val="FFFFFF"/>
                </a:solidFill>
              </a:rPr>
              <a:t>: </a:t>
            </a:r>
            <a:br>
              <a:rPr lang="en-CA" sz="2400" dirty="0" smtClean="0">
                <a:solidFill>
                  <a:srgbClr val="FFFFFF"/>
                </a:solidFill>
              </a:rPr>
            </a:br>
            <a:r>
              <a:rPr lang="en-CA" sz="2400" dirty="0" smtClean="0">
                <a:solidFill>
                  <a:srgbClr val="CCFFCC"/>
                </a:solidFill>
              </a:rPr>
              <a:t>- Idol</a:t>
            </a:r>
            <a:br>
              <a:rPr lang="en-CA" sz="2400" dirty="0" smtClean="0">
                <a:solidFill>
                  <a:srgbClr val="CCFFCC"/>
                </a:solidFill>
              </a:rPr>
            </a:br>
            <a:r>
              <a:rPr lang="en-CA" sz="2400" dirty="0" smtClean="0">
                <a:solidFill>
                  <a:srgbClr val="CCFFCC"/>
                </a:solidFill>
              </a:rPr>
              <a:t>- Antihero</a:t>
            </a:r>
            <a:br>
              <a:rPr lang="en-CA" sz="2400" dirty="0" smtClean="0">
                <a:solidFill>
                  <a:srgbClr val="CCFFCC"/>
                </a:solidFill>
              </a:rPr>
            </a:br>
            <a:r>
              <a:rPr lang="en-CA" sz="2400" dirty="0" smtClean="0">
                <a:solidFill>
                  <a:srgbClr val="CCFFCC"/>
                </a:solidFill>
              </a:rPr>
              <a:t>- Everyman</a:t>
            </a:r>
            <a:br>
              <a:rPr lang="en-CA" sz="2400" dirty="0" smtClean="0">
                <a:solidFill>
                  <a:srgbClr val="CCFFCC"/>
                </a:solidFill>
              </a:rPr>
            </a:br>
            <a:r>
              <a:rPr lang="en-CA" sz="2400" dirty="0" smtClean="0">
                <a:solidFill>
                  <a:srgbClr val="CCFFCC"/>
                </a:solidFill>
              </a:rPr>
              <a:t>- Underdog</a:t>
            </a:r>
            <a:endParaRPr lang="en-US" sz="5400" dirty="0">
              <a:solidFill>
                <a:srgbClr val="CC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59670">
            <a:off x="2093561" y="4786191"/>
            <a:ext cx="967740" cy="860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7253">
            <a:off x="2425769" y="3237160"/>
            <a:ext cx="775951" cy="13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6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306440"/>
            <a:ext cx="775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Once you’ve decided on the archetype of the character that you are creating, you need to give them character traits</a:t>
            </a:r>
            <a:r>
              <a:rPr lang="mr-IN" sz="4000" dirty="0" smtClean="0">
                <a:solidFill>
                  <a:srgbClr val="CCFFCC"/>
                </a:solidFill>
              </a:rPr>
              <a:t>…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00" y="2860985"/>
            <a:ext cx="7759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 good protagonist is ROUND and DYNAMIC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If a character is written well enough, the reader will forgive their flaws because: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CCFFCC"/>
                </a:solidFill>
              </a:rPr>
              <a:t>a) </a:t>
            </a:r>
            <a:r>
              <a:rPr lang="en-US" sz="2400" dirty="0" smtClean="0"/>
              <a:t>They understand why questionable decisions 	were made.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olidFill>
                  <a:srgbClr val="CCFFCC"/>
                </a:solidFill>
              </a:rPr>
              <a:t>b) </a:t>
            </a:r>
            <a:r>
              <a:rPr lang="en-US" sz="2400" dirty="0" smtClean="0"/>
              <a:t>They empathize with </a:t>
            </a:r>
            <a:br>
              <a:rPr lang="en-US" sz="2400" dirty="0" smtClean="0"/>
            </a:br>
            <a:r>
              <a:rPr lang="en-US" sz="2400" dirty="0" smtClean="0"/>
              <a:t>	their struggle 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97" y="4333490"/>
            <a:ext cx="3684329" cy="21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201557"/>
            <a:ext cx="8445500" cy="6587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1638300"/>
            <a:ext cx="7759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	Come up with a back </a:t>
            </a:r>
            <a:br>
              <a:rPr lang="en-CA" sz="4000" dirty="0" smtClean="0">
                <a:solidFill>
                  <a:srgbClr val="CCFFCC"/>
                </a:solidFill>
              </a:rPr>
            </a:br>
            <a:r>
              <a:rPr lang="en-CA" sz="4000" dirty="0" smtClean="0">
                <a:solidFill>
                  <a:srgbClr val="CCFFCC"/>
                </a:solidFill>
              </a:rPr>
              <a:t>story for your character. Even if </a:t>
            </a:r>
            <a:r>
              <a:rPr lang="en-CA" sz="4000" dirty="0">
                <a:solidFill>
                  <a:srgbClr val="CCFFCC"/>
                </a:solidFill>
              </a:rPr>
              <a:t> </a:t>
            </a:r>
            <a:r>
              <a:rPr lang="en-CA" sz="4000" dirty="0" smtClean="0">
                <a:solidFill>
                  <a:srgbClr val="CCFFCC"/>
                </a:solidFill>
              </a:rPr>
              <a:t>  you don’t tell your reader     </a:t>
            </a:r>
            <a:endParaRPr lang="en-CA" sz="4000" dirty="0">
              <a:solidFill>
                <a:srgbClr val="CCFFCC"/>
              </a:solidFill>
            </a:endParaRPr>
          </a:p>
          <a:p>
            <a:r>
              <a:rPr lang="en-CA" sz="4000" dirty="0" smtClean="0">
                <a:solidFill>
                  <a:srgbClr val="CCFFCC"/>
                </a:solidFill>
              </a:rPr>
              <a:t>  everything, it will make their </a:t>
            </a:r>
            <a:endParaRPr lang="en-CA" sz="4000" dirty="0">
              <a:solidFill>
                <a:srgbClr val="CCFFCC"/>
              </a:solidFill>
            </a:endParaRPr>
          </a:p>
          <a:p>
            <a:r>
              <a:rPr lang="en-CA" sz="4000" dirty="0">
                <a:solidFill>
                  <a:srgbClr val="CCFFCC"/>
                </a:solidFill>
              </a:rPr>
              <a:t> </a:t>
            </a:r>
            <a:r>
              <a:rPr lang="en-CA" sz="4000" dirty="0" smtClean="0">
                <a:solidFill>
                  <a:srgbClr val="CCFFCC"/>
                </a:solidFill>
              </a:rPr>
              <a:t> actions and decisions </a:t>
            </a:r>
            <a:br>
              <a:rPr lang="en-CA" sz="4000" dirty="0" smtClean="0">
                <a:solidFill>
                  <a:srgbClr val="CCFFCC"/>
                </a:solidFill>
              </a:rPr>
            </a:br>
            <a:r>
              <a:rPr lang="en-CA" sz="4000" dirty="0" smtClean="0">
                <a:solidFill>
                  <a:srgbClr val="CCFFCC"/>
                </a:solidFill>
              </a:rPr>
              <a:t>consistent.</a:t>
            </a:r>
            <a:endParaRPr lang="en-US" sz="40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7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6" y="898848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Consider what shapes your protagonist</a:t>
            </a:r>
            <a:r>
              <a:rPr lang="mr-IN" dirty="0" smtClean="0">
                <a:solidFill>
                  <a:srgbClr val="CCFFCC"/>
                </a:solidFill>
              </a:rPr>
              <a:t>…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966" y="1957566"/>
            <a:ext cx="3601212" cy="4365101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en-US" sz="2600" b="1" dirty="0" smtClean="0">
                <a:solidFill>
                  <a:srgbClr val="CCFFCC"/>
                </a:solidFill>
              </a:rPr>
              <a:t>NATURE</a:t>
            </a:r>
          </a:p>
          <a:p>
            <a:pPr marL="18288" indent="0">
              <a:buNone/>
            </a:pPr>
            <a:r>
              <a:rPr lang="en-US" sz="2600" i="1" dirty="0" smtClean="0"/>
              <a:t>Traits that you are born with.</a:t>
            </a:r>
          </a:p>
          <a:p>
            <a:pPr marL="18288" indent="0">
              <a:buNone/>
            </a:pPr>
            <a:r>
              <a:rPr lang="en-US" sz="2600" dirty="0" smtClean="0"/>
              <a:t> </a:t>
            </a:r>
          </a:p>
          <a:p>
            <a:pPr>
              <a:buFontTx/>
              <a:buChar char="-"/>
            </a:pPr>
            <a:r>
              <a:rPr lang="en-US" sz="2600" dirty="0" smtClean="0"/>
              <a:t>Appearance</a:t>
            </a:r>
          </a:p>
          <a:p>
            <a:pPr>
              <a:buFontTx/>
              <a:buChar char="-"/>
            </a:pPr>
            <a:r>
              <a:rPr lang="en-US" sz="2600" dirty="0" smtClean="0"/>
              <a:t>Identifying Gender</a:t>
            </a:r>
          </a:p>
          <a:p>
            <a:pPr>
              <a:buFontTx/>
              <a:buChar char="-"/>
            </a:pPr>
            <a:r>
              <a:rPr lang="en-US" sz="2600" dirty="0" smtClean="0"/>
              <a:t>Health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Temperament</a:t>
            </a:r>
          </a:p>
          <a:p>
            <a:pPr>
              <a:buFontTx/>
              <a:buChar char="-"/>
            </a:pPr>
            <a:r>
              <a:rPr lang="en-US" sz="2600" dirty="0" smtClean="0"/>
              <a:t>Natural skills and talents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85228" y="1739923"/>
            <a:ext cx="4958772" cy="4920929"/>
          </a:xfrm>
        </p:spPr>
        <p:txBody>
          <a:bodyPr>
            <a:normAutofit fontScale="32500" lnSpcReduction="20000"/>
          </a:bodyPr>
          <a:lstStyle/>
          <a:p>
            <a:pPr marL="18288" indent="0">
              <a:buNone/>
            </a:pPr>
            <a:r>
              <a:rPr lang="en-US" sz="7400" b="1" dirty="0" smtClean="0">
                <a:solidFill>
                  <a:srgbClr val="CCFFCC"/>
                </a:solidFill>
              </a:rPr>
              <a:t>NURTURE</a:t>
            </a:r>
            <a:r>
              <a:rPr lang="en-US" sz="7400" b="1" dirty="0" smtClean="0"/>
              <a:t/>
            </a:r>
            <a:br>
              <a:rPr lang="en-US" sz="7400" b="1" dirty="0" smtClean="0"/>
            </a:br>
            <a:r>
              <a:rPr lang="en-US" sz="7400" i="1" dirty="0" smtClean="0"/>
              <a:t>Traits that come from life experience.</a:t>
            </a:r>
          </a:p>
          <a:p>
            <a:pPr marL="18288" indent="0">
              <a:buNone/>
            </a:pPr>
            <a:endParaRPr lang="en-US" sz="7400" dirty="0"/>
          </a:p>
          <a:p>
            <a:pPr>
              <a:buFontTx/>
              <a:buChar char="-"/>
            </a:pPr>
            <a:r>
              <a:rPr lang="en-US" sz="7400" dirty="0" smtClean="0"/>
              <a:t>Attitude (Moral)</a:t>
            </a:r>
          </a:p>
          <a:p>
            <a:pPr>
              <a:buFontTx/>
              <a:buChar char="-"/>
            </a:pPr>
            <a:r>
              <a:rPr lang="en-US" sz="7400" dirty="0" smtClean="0"/>
              <a:t>Self esteem</a:t>
            </a:r>
          </a:p>
          <a:p>
            <a:pPr>
              <a:buFontTx/>
              <a:buChar char="-"/>
            </a:pPr>
            <a:r>
              <a:rPr lang="en-US" sz="7400" dirty="0" smtClean="0"/>
              <a:t>Peer group and people your drawn to</a:t>
            </a:r>
          </a:p>
          <a:p>
            <a:pPr>
              <a:buFontTx/>
              <a:buChar char="-"/>
            </a:pPr>
            <a:r>
              <a:rPr lang="en-US" sz="7400" dirty="0" smtClean="0"/>
              <a:t>Priorities</a:t>
            </a:r>
          </a:p>
          <a:p>
            <a:pPr>
              <a:buFontTx/>
              <a:buChar char="-"/>
            </a:pPr>
            <a:r>
              <a:rPr lang="en-US" sz="7400" dirty="0" smtClean="0"/>
              <a:t>Personality</a:t>
            </a:r>
          </a:p>
          <a:p>
            <a:pPr>
              <a:buFontTx/>
              <a:buChar char="-"/>
            </a:pPr>
            <a:r>
              <a:rPr lang="en-US" sz="7400" dirty="0" smtClean="0"/>
              <a:t>Acquired skills</a:t>
            </a:r>
          </a:p>
          <a:p>
            <a:pPr>
              <a:buFontTx/>
              <a:buChar char="-"/>
            </a:pPr>
            <a:r>
              <a:rPr lang="en-US" sz="7400" dirty="0" smtClean="0"/>
              <a:t>Etc.</a:t>
            </a:r>
          </a:p>
          <a:p>
            <a:pPr>
              <a:buFontTx/>
              <a:buChar char="-"/>
            </a:pPr>
            <a:endParaRPr lang="en-US" sz="2200" dirty="0" smtClean="0"/>
          </a:p>
          <a:p>
            <a:pPr marL="18288" indent="0">
              <a:buNone/>
            </a:pPr>
            <a:endParaRPr lang="en-US" sz="2200" dirty="0" smtClean="0"/>
          </a:p>
          <a:p>
            <a:pPr marL="1828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268" y="5101440"/>
            <a:ext cx="1857697" cy="12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1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6" y="1739923"/>
            <a:ext cx="7543800" cy="914400"/>
          </a:xfrm>
        </p:spPr>
        <p:txBody>
          <a:bodyPr/>
          <a:lstStyle/>
          <a:p>
            <a:r>
              <a:rPr lang="en-CA" dirty="0" smtClean="0">
                <a:solidFill>
                  <a:srgbClr val="CCFFCC"/>
                </a:solidFill>
              </a:rPr>
              <a:t>List put 5 traits for your character in each of the columns below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966" y="2459004"/>
            <a:ext cx="3601212" cy="386366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966" y="2821807"/>
            <a:ext cx="7987180" cy="243722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200" dirty="0" smtClean="0"/>
              <a:t>1) What do they look like?	2) What is their personality?</a:t>
            </a:r>
          </a:p>
          <a:p>
            <a:pPr marL="18288" indent="0">
              <a:buNone/>
            </a:pPr>
            <a:r>
              <a:rPr lang="en-US" sz="2200" dirty="0" smtClean="0"/>
              <a:t>3) What are their skills?	4) What are their priorities?</a:t>
            </a:r>
          </a:p>
          <a:p>
            <a:pPr marL="18288" indent="0">
              <a:buNone/>
            </a:pPr>
            <a:r>
              <a:rPr lang="en-US" sz="2200" dirty="0" smtClean="0"/>
              <a:t>5) What do they want?	5) What do they fear?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714" y="4793005"/>
            <a:ext cx="5940344" cy="15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2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6" y="476349"/>
            <a:ext cx="7543800" cy="914400"/>
          </a:xfrm>
        </p:spPr>
        <p:txBody>
          <a:bodyPr/>
          <a:lstStyle/>
          <a:p>
            <a:r>
              <a:rPr lang="en-CA" dirty="0" smtClean="0">
                <a:solidFill>
                  <a:srgbClr val="CCFFCC"/>
                </a:solidFill>
              </a:rPr>
              <a:t>Activity: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966" y="2459004"/>
            <a:ext cx="3601212" cy="386366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966" y="967478"/>
            <a:ext cx="7987180" cy="535519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200" dirty="0" smtClean="0"/>
              <a:t>Write a one page summary of your character’s life up until where your story will start. A lot of this information will not be included in your story; however, this knowledge will be instrumental in the choices you make while writing.</a:t>
            </a:r>
          </a:p>
          <a:p>
            <a:pPr marL="18288" indent="0">
              <a:buNone/>
            </a:pPr>
            <a:endParaRPr lang="en-US" sz="2200" dirty="0"/>
          </a:p>
          <a:p>
            <a:pPr marL="18288" indent="0">
              <a:buNone/>
            </a:pPr>
            <a:r>
              <a:rPr lang="en-US" sz="2200" dirty="0" smtClean="0"/>
              <a:t>Include:</a:t>
            </a:r>
          </a:p>
          <a:p>
            <a:pPr>
              <a:buFontTx/>
              <a:buChar char="-"/>
            </a:pPr>
            <a:r>
              <a:rPr lang="en-US" sz="2200" dirty="0" smtClean="0"/>
              <a:t>Birth</a:t>
            </a:r>
          </a:p>
          <a:p>
            <a:pPr>
              <a:buFontTx/>
              <a:buChar char="-"/>
            </a:pPr>
            <a:r>
              <a:rPr lang="en-US" sz="2200" dirty="0" smtClean="0"/>
              <a:t>Parents and their relationship with them</a:t>
            </a:r>
          </a:p>
          <a:p>
            <a:pPr>
              <a:buFontTx/>
              <a:buChar char="-"/>
            </a:pPr>
            <a:r>
              <a:rPr lang="en-US" sz="2200" dirty="0" smtClean="0"/>
              <a:t>Happiest memory</a:t>
            </a:r>
          </a:p>
          <a:p>
            <a:pPr>
              <a:buFontTx/>
              <a:buChar char="-"/>
            </a:pPr>
            <a:r>
              <a:rPr lang="en-US" sz="2200" dirty="0" smtClean="0"/>
              <a:t>Worst memory</a:t>
            </a:r>
          </a:p>
          <a:p>
            <a:pPr>
              <a:buFontTx/>
              <a:buChar char="-"/>
            </a:pPr>
            <a:r>
              <a:rPr lang="en-US" sz="2200" dirty="0" smtClean="0"/>
              <a:t>Key events, facts, or moments that lead to who they are today.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0863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"/>
            <a:ext cx="908304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838" y="4586789"/>
            <a:ext cx="8304938" cy="914400"/>
          </a:xfrm>
        </p:spPr>
        <p:txBody>
          <a:bodyPr/>
          <a:lstStyle/>
          <a:p>
            <a:pPr algn="ctr"/>
            <a:r>
              <a:rPr lang="en-CA" sz="5400" dirty="0" smtClean="0">
                <a:solidFill>
                  <a:srgbClr val="CCFFCC"/>
                </a:solidFill>
              </a:rPr>
              <a:t>Now you have your central character; however, it is difficult to have a story with only one character: </a:t>
            </a:r>
            <a:br>
              <a:rPr lang="en-CA" sz="5400" dirty="0" smtClean="0">
                <a:solidFill>
                  <a:srgbClr val="CCFFCC"/>
                </a:solidFill>
              </a:rPr>
            </a:br>
            <a:r>
              <a:rPr lang="en-CA" sz="2400" dirty="0" smtClean="0">
                <a:solidFill>
                  <a:srgbClr val="FFFFFF"/>
                </a:solidFill>
              </a:rPr>
              <a:t>(Difficult</a:t>
            </a:r>
            <a:r>
              <a:rPr lang="mr-IN" sz="2400" dirty="0" smtClean="0">
                <a:solidFill>
                  <a:srgbClr val="FFFFFF"/>
                </a:solidFill>
              </a:rPr>
              <a:t>…</a:t>
            </a:r>
            <a:r>
              <a:rPr lang="en-CA" sz="2400" dirty="0" smtClean="0">
                <a:solidFill>
                  <a:srgbClr val="FFFFFF"/>
                </a:solidFill>
              </a:rPr>
              <a:t> Not impossible</a:t>
            </a:r>
            <a:r>
              <a:rPr lang="mr-IN" sz="2400" dirty="0" smtClean="0">
                <a:solidFill>
                  <a:srgbClr val="FFFFFF"/>
                </a:solidFill>
              </a:rPr>
              <a:t>…</a:t>
            </a:r>
            <a:r>
              <a:rPr lang="en-CA" sz="2400" dirty="0" smtClean="0">
                <a:solidFill>
                  <a:srgbClr val="FFFFFF"/>
                </a:solidFill>
              </a:rPr>
              <a:t>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065" y="4172244"/>
            <a:ext cx="2291711" cy="23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"/>
            <a:ext cx="90830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9457" y="2551058"/>
            <a:ext cx="6672171" cy="914400"/>
          </a:xfrm>
        </p:spPr>
        <p:txBody>
          <a:bodyPr/>
          <a:lstStyle/>
          <a:p>
            <a:r>
              <a:rPr lang="en-CA" sz="6600" b="1" dirty="0" smtClean="0">
                <a:solidFill>
                  <a:srgbClr val="CCFFCC"/>
                </a:solidFill>
              </a:rPr>
              <a:t>The Antagonist:</a:t>
            </a:r>
            <a:r>
              <a:rPr lang="en-CA" sz="5400" dirty="0" smtClean="0">
                <a:solidFill>
                  <a:srgbClr val="CCFFCC"/>
                </a:solidFill>
              </a:rPr>
              <a:t/>
            </a:r>
            <a:br>
              <a:rPr lang="en-CA" sz="5400" dirty="0" smtClean="0">
                <a:solidFill>
                  <a:srgbClr val="CCFFCC"/>
                </a:solidFill>
              </a:rPr>
            </a:br>
            <a:r>
              <a:rPr lang="en-CA" sz="2400" b="1" dirty="0" smtClean="0">
                <a:solidFill>
                  <a:srgbClr val="FFFFFF"/>
                </a:solidFill>
              </a:rPr>
              <a:t>The “villain” or conflicting character </a:t>
            </a:r>
            <a:br>
              <a:rPr lang="en-CA" sz="2400" b="1" dirty="0" smtClean="0">
                <a:solidFill>
                  <a:srgbClr val="FFFFFF"/>
                </a:solidFill>
              </a:rPr>
            </a:br>
            <a:r>
              <a:rPr lang="en-CA" sz="2400" b="1" dirty="0" smtClean="0">
                <a:solidFill>
                  <a:srgbClr val="FFFFFF"/>
                </a:solidFill>
              </a:rPr>
              <a:t>(Should be round. Can be static or dynamic)</a:t>
            </a:r>
            <a:endParaRPr lang="en-US" sz="5400" b="1" dirty="0">
              <a:solidFill>
                <a:srgbClr val="CC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831" y="3465457"/>
            <a:ext cx="2356699" cy="28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304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00" y="1181643"/>
            <a:ext cx="8305800" cy="914400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There are many key characters in every story</a:t>
            </a:r>
            <a:r>
              <a:rPr lang="mr-IN" dirty="0" smtClean="0">
                <a:solidFill>
                  <a:srgbClr val="CCFFCC"/>
                </a:solidFill>
              </a:rPr>
              <a:t>…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200" y="2096043"/>
            <a:ext cx="7835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u="sng" dirty="0" smtClean="0">
                <a:solidFill>
                  <a:srgbClr val="CCFFCC"/>
                </a:solidFill>
              </a:rPr>
              <a:t>Protagonist: </a:t>
            </a:r>
            <a:r>
              <a:rPr lang="en-US" sz="2400" dirty="0" smtClean="0">
                <a:solidFill>
                  <a:srgbClr val="FFFFFF"/>
                </a:solidFill>
              </a:rPr>
              <a:t>Your main character. The character your audience should root for (not always a “good guy”).</a:t>
            </a:r>
            <a:endParaRPr lang="en-US" sz="2400" dirty="0" smtClean="0">
              <a:solidFill>
                <a:srgbClr val="CCFFCC"/>
              </a:solidFill>
            </a:endParaRPr>
          </a:p>
          <a:p>
            <a:pPr marL="457200" indent="-457200">
              <a:buAutoNum type="arabicParenR"/>
            </a:pPr>
            <a:r>
              <a:rPr lang="en-US" sz="2400" u="sng" dirty="0" smtClean="0">
                <a:solidFill>
                  <a:srgbClr val="CCFFCC"/>
                </a:solidFill>
              </a:rPr>
              <a:t>Antagonist: </a:t>
            </a:r>
            <a:r>
              <a:rPr lang="en-US" sz="2400" dirty="0" smtClean="0">
                <a:solidFill>
                  <a:srgbClr val="FFFFFF"/>
                </a:solidFill>
              </a:rPr>
              <a:t>A person or entity that works AGAINST your protagonist (The antagonist can be a good person. If the protagonist is a murderer, the antagonist may be a cop).</a:t>
            </a:r>
          </a:p>
          <a:p>
            <a:pPr marL="457200" indent="-457200">
              <a:buAutoNum type="arabicParenR"/>
            </a:pPr>
            <a:r>
              <a:rPr lang="en-US" sz="2400" u="sng" dirty="0" smtClean="0">
                <a:solidFill>
                  <a:srgbClr val="CCFFCC"/>
                </a:solidFill>
              </a:rPr>
              <a:t>Foil:</a:t>
            </a:r>
            <a:r>
              <a:rPr lang="en-US" sz="2400" u="sng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A character that is the opposite of the protagonist. This enhances the protagonist’s main traits.</a:t>
            </a:r>
            <a:endParaRPr lang="en-US" sz="2400" dirty="0" smtClean="0">
              <a:solidFill>
                <a:srgbClr val="CCFFCC"/>
              </a:solidFill>
            </a:endParaRPr>
          </a:p>
          <a:p>
            <a:pPr marL="457200" indent="-457200">
              <a:buAutoNum type="arabicParenR"/>
            </a:pPr>
            <a:r>
              <a:rPr lang="en-US" sz="2400" u="sng" dirty="0" smtClean="0">
                <a:solidFill>
                  <a:srgbClr val="CCFFCC"/>
                </a:solidFill>
              </a:rPr>
              <a:t>Secondary Characters: </a:t>
            </a:r>
            <a:r>
              <a:rPr lang="en-US" sz="2400" dirty="0" smtClean="0">
                <a:solidFill>
                  <a:srgbClr val="FFFFFF"/>
                </a:solidFill>
              </a:rPr>
              <a:t>Everybody else.</a:t>
            </a:r>
            <a:endParaRPr lang="en-US" sz="2400" dirty="0" smtClean="0">
              <a:solidFill>
                <a:srgbClr val="CCFF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220" y="0"/>
            <a:ext cx="204978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79" y="4789685"/>
            <a:ext cx="7543800" cy="9144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CCFFCC"/>
                </a:solidFill>
              </a:rPr>
              <a:t>First</a:t>
            </a:r>
            <a:r>
              <a:rPr lang="mr-IN" dirty="0" smtClean="0">
                <a:solidFill>
                  <a:srgbClr val="CCFFCC"/>
                </a:solidFill>
              </a:rPr>
              <a:t>…</a:t>
            </a:r>
            <a:r>
              <a:rPr lang="en-CA" dirty="0" smtClean="0">
                <a:solidFill>
                  <a:srgbClr val="CCFFCC"/>
                </a:solidFill>
              </a:rPr>
              <a:t/>
            </a:r>
            <a:br>
              <a:rPr lang="en-CA" dirty="0" smtClean="0">
                <a:solidFill>
                  <a:srgbClr val="CCFFCC"/>
                </a:solidFill>
              </a:rPr>
            </a:br>
            <a:r>
              <a:rPr lang="en-CA" dirty="0" smtClean="0">
                <a:solidFill>
                  <a:srgbClr val="CCFFCC"/>
                </a:solidFill>
              </a:rPr>
              <a:t>It should be noted that an antagonist does not have to be human. It can be a force of nature, animal, or some other obstacle.</a:t>
            </a:r>
            <a:br>
              <a:rPr lang="en-CA" dirty="0" smtClean="0">
                <a:solidFill>
                  <a:srgbClr val="CCFFCC"/>
                </a:solidFill>
              </a:rPr>
            </a:br>
            <a:r>
              <a:rPr lang="en-CA" sz="2400" dirty="0" smtClean="0">
                <a:solidFill>
                  <a:srgbClr val="FFFFFF"/>
                </a:solidFill>
              </a:rPr>
              <a:t>If this is the case for you, many of these tips should still be taken into account.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836" y="5153660"/>
            <a:ext cx="2461260" cy="1729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62" y="5907875"/>
            <a:ext cx="3493774" cy="676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363745"/>
            <a:ext cx="148590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241589" y="363745"/>
            <a:ext cx="2418612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23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504753"/>
            <a:ext cx="7271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The antagonist is the opposing force that gets in the way of the protagonist</a:t>
            </a:r>
            <a:r>
              <a:rPr lang="mr-IN" sz="4000" dirty="0" smtClean="0">
                <a:solidFill>
                  <a:srgbClr val="CCFFCC"/>
                </a:solidFill>
              </a:rPr>
              <a:t>…</a:t>
            </a:r>
            <a:r>
              <a:rPr lang="en-CA" sz="4000" dirty="0" smtClean="0">
                <a:solidFill>
                  <a:srgbClr val="CCFFCC"/>
                </a:solidFill>
              </a:rPr>
              <a:t> 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199" y="2419552"/>
            <a:ext cx="797673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antagonist must </a:t>
            </a:r>
            <a:r>
              <a:rPr lang="en-US" sz="2400" dirty="0" smtClean="0">
                <a:solidFill>
                  <a:srgbClr val="FFFFFF"/>
                </a:solidFill>
              </a:rPr>
              <a:t>be equal to or more powerful than the antagonist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If your antagonist is human, it should be a ROUND character. 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 good antagonist has motivation. They believe in what they are doing. They think that they are in the right (even if they are wrong).</a:t>
            </a:r>
            <a:endParaRPr lang="en-US" sz="1400" dirty="0" smtClean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CCFFCC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6" y="898848"/>
            <a:ext cx="7543800" cy="914400"/>
          </a:xfrm>
        </p:spPr>
        <p:txBody>
          <a:bodyPr/>
          <a:lstStyle/>
          <a:p>
            <a:r>
              <a:rPr lang="en-CA" dirty="0" smtClean="0">
                <a:solidFill>
                  <a:srgbClr val="CCFFCC"/>
                </a:solidFill>
              </a:rPr>
              <a:t>Why is your antagonist the way they are?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966" y="1957566"/>
            <a:ext cx="3601212" cy="4365101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en-US" sz="2600" b="1" dirty="0" smtClean="0">
                <a:solidFill>
                  <a:srgbClr val="CCFFCC"/>
                </a:solidFill>
              </a:rPr>
              <a:t>NATURE</a:t>
            </a:r>
          </a:p>
          <a:p>
            <a:pPr marL="18288" indent="0">
              <a:buNone/>
            </a:pPr>
            <a:r>
              <a:rPr lang="en-US" sz="2600" i="1" dirty="0" smtClean="0"/>
              <a:t>Traits that you are born with.</a:t>
            </a:r>
          </a:p>
          <a:p>
            <a:pPr marL="18288" indent="0">
              <a:buNone/>
            </a:pPr>
            <a:r>
              <a:rPr lang="en-US" sz="2600" dirty="0" smtClean="0"/>
              <a:t> </a:t>
            </a:r>
          </a:p>
          <a:p>
            <a:pPr>
              <a:buFontTx/>
              <a:buChar char="-"/>
            </a:pPr>
            <a:r>
              <a:rPr lang="en-US" sz="2600" dirty="0" smtClean="0"/>
              <a:t>Appearance</a:t>
            </a:r>
          </a:p>
          <a:p>
            <a:pPr>
              <a:buFontTx/>
              <a:buChar char="-"/>
            </a:pPr>
            <a:r>
              <a:rPr lang="en-US" sz="2600" dirty="0" smtClean="0"/>
              <a:t>Identifying Gender</a:t>
            </a:r>
          </a:p>
          <a:p>
            <a:pPr>
              <a:buFontTx/>
              <a:buChar char="-"/>
            </a:pPr>
            <a:r>
              <a:rPr lang="en-US" sz="2600" dirty="0" smtClean="0"/>
              <a:t>Health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Temperament</a:t>
            </a:r>
          </a:p>
          <a:p>
            <a:pPr>
              <a:buFontTx/>
              <a:buChar char="-"/>
            </a:pPr>
            <a:r>
              <a:rPr lang="en-US" sz="2600" dirty="0" smtClean="0"/>
              <a:t>Natural skills and talents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185228" y="1739923"/>
            <a:ext cx="4958772" cy="4920929"/>
          </a:xfrm>
        </p:spPr>
        <p:txBody>
          <a:bodyPr>
            <a:normAutofit fontScale="32500" lnSpcReduction="20000"/>
          </a:bodyPr>
          <a:lstStyle/>
          <a:p>
            <a:pPr marL="18288" indent="0">
              <a:buNone/>
            </a:pPr>
            <a:r>
              <a:rPr lang="en-US" sz="7400" b="1" dirty="0" smtClean="0">
                <a:solidFill>
                  <a:srgbClr val="CCFFCC"/>
                </a:solidFill>
              </a:rPr>
              <a:t>NURTURE</a:t>
            </a:r>
            <a:r>
              <a:rPr lang="en-US" sz="7400" b="1" dirty="0" smtClean="0"/>
              <a:t/>
            </a:r>
            <a:br>
              <a:rPr lang="en-US" sz="7400" b="1" dirty="0" smtClean="0"/>
            </a:br>
            <a:r>
              <a:rPr lang="en-US" sz="7400" i="1" dirty="0" smtClean="0"/>
              <a:t>Traits that come from life experience.</a:t>
            </a:r>
          </a:p>
          <a:p>
            <a:pPr marL="18288" indent="0">
              <a:buNone/>
            </a:pPr>
            <a:endParaRPr lang="en-US" sz="7400" dirty="0"/>
          </a:p>
          <a:p>
            <a:pPr>
              <a:buFontTx/>
              <a:buChar char="-"/>
            </a:pPr>
            <a:r>
              <a:rPr lang="en-US" sz="7400" dirty="0" smtClean="0"/>
              <a:t>Attitude (Moral)</a:t>
            </a:r>
          </a:p>
          <a:p>
            <a:pPr>
              <a:buFontTx/>
              <a:buChar char="-"/>
            </a:pPr>
            <a:r>
              <a:rPr lang="en-US" sz="7400" dirty="0" smtClean="0"/>
              <a:t>Self esteem</a:t>
            </a:r>
          </a:p>
          <a:p>
            <a:pPr>
              <a:buFontTx/>
              <a:buChar char="-"/>
            </a:pPr>
            <a:r>
              <a:rPr lang="en-US" sz="7400" dirty="0" smtClean="0"/>
              <a:t>Peer group and people your drawn to</a:t>
            </a:r>
          </a:p>
          <a:p>
            <a:pPr>
              <a:buFontTx/>
              <a:buChar char="-"/>
            </a:pPr>
            <a:r>
              <a:rPr lang="en-US" sz="7400" dirty="0" smtClean="0"/>
              <a:t>Priorities</a:t>
            </a:r>
          </a:p>
          <a:p>
            <a:pPr>
              <a:buFontTx/>
              <a:buChar char="-"/>
            </a:pPr>
            <a:r>
              <a:rPr lang="en-US" sz="7400" dirty="0" smtClean="0"/>
              <a:t>Personality</a:t>
            </a:r>
          </a:p>
          <a:p>
            <a:pPr>
              <a:buFontTx/>
              <a:buChar char="-"/>
            </a:pPr>
            <a:r>
              <a:rPr lang="en-US" sz="7400" dirty="0" smtClean="0"/>
              <a:t>Acquired skills</a:t>
            </a:r>
          </a:p>
          <a:p>
            <a:pPr>
              <a:buFontTx/>
              <a:buChar char="-"/>
            </a:pPr>
            <a:r>
              <a:rPr lang="en-US" sz="7400" dirty="0" smtClean="0"/>
              <a:t>Etc.</a:t>
            </a:r>
          </a:p>
          <a:p>
            <a:pPr>
              <a:buFontTx/>
              <a:buChar char="-"/>
            </a:pPr>
            <a:endParaRPr lang="en-US" sz="2200" dirty="0" smtClean="0"/>
          </a:p>
          <a:p>
            <a:pPr marL="18288" indent="0">
              <a:buNone/>
            </a:pPr>
            <a:endParaRPr lang="en-US" sz="2200" dirty="0" smtClean="0"/>
          </a:p>
          <a:p>
            <a:pPr marL="1828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91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30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040" y="3924112"/>
            <a:ext cx="7438160" cy="914400"/>
          </a:xfrm>
        </p:spPr>
        <p:txBody>
          <a:bodyPr/>
          <a:lstStyle/>
          <a:p>
            <a:r>
              <a:rPr lang="en-CA" sz="6600" b="1" dirty="0" smtClean="0">
                <a:solidFill>
                  <a:srgbClr val="CCFFCC"/>
                </a:solidFill>
              </a:rPr>
              <a:t>The Foil:</a:t>
            </a:r>
            <a:r>
              <a:rPr lang="en-CA" sz="2400" dirty="0" smtClean="0">
                <a:solidFill>
                  <a:srgbClr val="FFFFFF"/>
                </a:solidFill>
              </a:rPr>
              <a:t/>
            </a:r>
            <a:br>
              <a:rPr lang="en-CA" sz="2400" dirty="0" smtClean="0">
                <a:solidFill>
                  <a:srgbClr val="FFFFFF"/>
                </a:solidFill>
              </a:rPr>
            </a:br>
            <a:r>
              <a:rPr lang="en-CA" sz="2400" b="1" dirty="0" smtClean="0">
                <a:solidFill>
                  <a:srgbClr val="FFFFFF"/>
                </a:solidFill>
              </a:rPr>
              <a:t>A character that is the opposite</a:t>
            </a:r>
            <a:r>
              <a:rPr lang="en-US" sz="2400" b="1" dirty="0" smtClean="0">
                <a:solidFill>
                  <a:srgbClr val="FFFFFF"/>
                </a:solidFill>
              </a:rPr>
              <a:t>e</a:t>
            </a:r>
            <a:r>
              <a:rPr lang="en-CA" sz="2400" b="1" dirty="0" smtClean="0">
                <a:solidFill>
                  <a:srgbClr val="FFFFFF"/>
                </a:solidFill>
              </a:rPr>
              <a:t> of the protagonist.</a:t>
            </a:r>
            <a:br>
              <a:rPr lang="en-CA" sz="2400" b="1" dirty="0" smtClean="0">
                <a:solidFill>
                  <a:srgbClr val="FFFFFF"/>
                </a:solidFill>
              </a:rPr>
            </a:br>
            <a:r>
              <a:rPr lang="en-CA" sz="2400" b="1" dirty="0" smtClean="0">
                <a:solidFill>
                  <a:srgbClr val="FFFFFF"/>
                </a:solidFill>
              </a:rPr>
              <a:t>(Should be round. Can be static or dynamic) </a:t>
            </a:r>
            <a:r>
              <a:rPr lang="en-CA" sz="2400" dirty="0" smtClean="0">
                <a:solidFill>
                  <a:srgbClr val="CCFFCC"/>
                </a:solidFill>
              </a:rPr>
              <a:t/>
            </a:r>
            <a:br>
              <a:rPr lang="en-CA" sz="2400" dirty="0" smtClean="0">
                <a:solidFill>
                  <a:srgbClr val="CCFFCC"/>
                </a:solidFill>
              </a:rPr>
            </a:br>
            <a:endParaRPr lang="en-US" sz="6600" dirty="0">
              <a:solidFill>
                <a:srgbClr val="CC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552" y="3911022"/>
            <a:ext cx="2640648" cy="2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5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199" y="221712"/>
            <a:ext cx="7976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The foil does not have to be the main antagonist. It can be a minor obstacle, or a friend or helper.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199" y="2117215"/>
            <a:ext cx="7976735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</a:rPr>
              <a:t>Having an opposite, makes the protagonist’s traits stand out even more.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If </a:t>
            </a:r>
            <a:r>
              <a:rPr lang="en-US" sz="2400" dirty="0">
                <a:solidFill>
                  <a:srgbClr val="FFFFFF"/>
                </a:solidFill>
              </a:rPr>
              <a:t>your protagonist is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i="1" dirty="0" smtClean="0">
                <a:solidFill>
                  <a:srgbClr val="FFFFFF"/>
                </a:solidFill>
              </a:rPr>
              <a:t>Emotional and romantic, </a:t>
            </a:r>
            <a:r>
              <a:rPr lang="en-US" sz="2400" dirty="0" smtClean="0">
                <a:solidFill>
                  <a:srgbClr val="FFFFFF"/>
                </a:solidFill>
              </a:rPr>
              <a:t>the foil is </a:t>
            </a:r>
            <a:r>
              <a:rPr lang="en-US" sz="2400" i="1" dirty="0" smtClean="0">
                <a:solidFill>
                  <a:srgbClr val="FFFFFF"/>
                </a:solidFill>
              </a:rPr>
              <a:t>calm and realistic </a:t>
            </a: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</a:rPr>
              <a:t>ie</a:t>
            </a:r>
            <a:r>
              <a:rPr lang="en-US" sz="2400" dirty="0" smtClean="0">
                <a:solidFill>
                  <a:srgbClr val="FFFFFF"/>
                </a:solidFill>
              </a:rPr>
              <a:t>. Romeo and </a:t>
            </a:r>
            <a:r>
              <a:rPr lang="en-US" sz="2400" dirty="0" err="1" smtClean="0">
                <a:solidFill>
                  <a:srgbClr val="FFFFFF"/>
                </a:solidFill>
              </a:rPr>
              <a:t>Benvolio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FFFFFF"/>
                </a:solidFill>
              </a:rPr>
              <a:t>Etable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  <a:r>
              <a:rPr lang="en-US" sz="2400" i="1" dirty="0">
                <a:solidFill>
                  <a:srgbClr val="FFFFFF"/>
                </a:solidFill>
              </a:rPr>
              <a:t>and predictable</a:t>
            </a:r>
            <a:r>
              <a:rPr lang="en-US" sz="2400" dirty="0">
                <a:solidFill>
                  <a:srgbClr val="FFFFFF"/>
                </a:solidFill>
              </a:rPr>
              <a:t>, the </a:t>
            </a:r>
            <a:r>
              <a:rPr lang="en-US" sz="2400" dirty="0" smtClean="0">
                <a:solidFill>
                  <a:srgbClr val="FFFFFF"/>
                </a:solidFill>
              </a:rPr>
              <a:t>foil is </a:t>
            </a:r>
            <a:r>
              <a:rPr lang="en-US" sz="2400" dirty="0">
                <a:solidFill>
                  <a:srgbClr val="FFFFFF"/>
                </a:solidFill>
              </a:rPr>
              <a:t>is often </a:t>
            </a:r>
            <a:r>
              <a:rPr lang="en-US" sz="2400" i="1" dirty="0">
                <a:solidFill>
                  <a:srgbClr val="FFFFFF"/>
                </a:solidFill>
              </a:rPr>
              <a:t>chaotic and unpredictable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err="1">
                <a:solidFill>
                  <a:srgbClr val="FFFFFF"/>
                </a:solidFill>
              </a:rPr>
              <a:t>ie</a:t>
            </a:r>
            <a:r>
              <a:rPr lang="en-US" sz="2400" dirty="0">
                <a:solidFill>
                  <a:srgbClr val="FFFFFF"/>
                </a:solidFill>
              </a:rPr>
              <a:t>. Batman &amp;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The Joker).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FFFFFF"/>
                </a:solidFill>
              </a:rPr>
              <a:t>Physically strong</a:t>
            </a:r>
            <a:r>
              <a:rPr lang="en-US" sz="2400" dirty="0">
                <a:solidFill>
                  <a:srgbClr val="FFFFFF"/>
                </a:solidFill>
              </a:rPr>
              <a:t>, the </a:t>
            </a:r>
            <a:r>
              <a:rPr lang="en-US" sz="2400" dirty="0" smtClean="0">
                <a:solidFill>
                  <a:srgbClr val="FFFFFF"/>
                </a:solidFill>
              </a:rPr>
              <a:t>foil </a:t>
            </a:r>
            <a:r>
              <a:rPr lang="en-US" sz="2400" dirty="0">
                <a:solidFill>
                  <a:srgbClr val="FFFFFF"/>
                </a:solidFill>
              </a:rPr>
              <a:t>is often </a:t>
            </a:r>
            <a:r>
              <a:rPr lang="en-US" sz="2400" i="1" dirty="0">
                <a:solidFill>
                  <a:srgbClr val="FFFFFF"/>
                </a:solidFill>
              </a:rPr>
              <a:t>intelligent and cunning</a:t>
            </a:r>
            <a:r>
              <a:rPr lang="en-US" sz="2400" dirty="0">
                <a:solidFill>
                  <a:srgbClr val="FFFFFF"/>
                </a:solidFill>
              </a:rPr>
              <a:t> (Superman &amp;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Lex</a:t>
            </a:r>
            <a:r>
              <a:rPr lang="en-US" sz="2400" dirty="0">
                <a:solidFill>
                  <a:srgbClr val="FFFFFF"/>
                </a:solidFill>
              </a:rPr>
              <a:t> Luther)</a:t>
            </a:r>
          </a:p>
          <a:p>
            <a:pPr marL="342900" indent="-342900">
              <a:buFontTx/>
              <a:buChar char="-"/>
            </a:pPr>
            <a:r>
              <a:rPr lang="en-US" sz="2400" i="1" dirty="0" smtClean="0">
                <a:solidFill>
                  <a:srgbClr val="FFFFFF"/>
                </a:solidFill>
              </a:rPr>
              <a:t>Naturally talented</a:t>
            </a:r>
            <a:r>
              <a:rPr lang="en-US" sz="2400" dirty="0" smtClean="0">
                <a:solidFill>
                  <a:srgbClr val="FFFFFF"/>
                </a:solidFill>
              </a:rPr>
              <a:t>, the foil is </a:t>
            </a:r>
            <a:r>
              <a:rPr lang="en-US" sz="2400" dirty="0">
                <a:solidFill>
                  <a:srgbClr val="FFFFFF"/>
                </a:solidFill>
              </a:rPr>
              <a:t>often </a:t>
            </a:r>
            <a:r>
              <a:rPr lang="en-US" sz="2400" i="1" dirty="0" smtClean="0">
                <a:solidFill>
                  <a:srgbClr val="FFFFFF"/>
                </a:solidFill>
              </a:rPr>
              <a:t>someone who works hard </a:t>
            </a:r>
            <a:r>
              <a:rPr lang="en-US" sz="2400" i="1" dirty="0" err="1" smtClean="0">
                <a:solidFill>
                  <a:srgbClr val="FFFFFF"/>
                </a:solidFill>
              </a:rPr>
              <a:t>fot</a:t>
            </a:r>
            <a:r>
              <a:rPr lang="en-US" sz="2400" i="1" dirty="0" smtClean="0">
                <a:solidFill>
                  <a:srgbClr val="FFFFFF"/>
                </a:solidFill>
              </a:rPr>
              <a:t> their success </a:t>
            </a:r>
            <a:r>
              <a:rPr lang="en-US" sz="2400" dirty="0" smtClean="0">
                <a:solidFill>
                  <a:srgbClr val="FFFFFF"/>
                </a:solidFill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</a:rPr>
              <a:t>ie</a:t>
            </a:r>
            <a:r>
              <a:rPr lang="en-US" sz="2400" dirty="0" smtClean="0">
                <a:solidFill>
                  <a:srgbClr val="FFFFFF"/>
                </a:solidFill>
              </a:rPr>
              <a:t>. Harry Potter &amp; Ron </a:t>
            </a:r>
            <a:r>
              <a:rPr lang="en-US" sz="2400" dirty="0" err="1" smtClean="0">
                <a:solidFill>
                  <a:srgbClr val="FFFFFF"/>
                </a:solidFill>
              </a:rPr>
              <a:t>Weasley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CCFFCC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30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7267" y="3097725"/>
            <a:ext cx="7327039" cy="914400"/>
          </a:xfrm>
        </p:spPr>
        <p:txBody>
          <a:bodyPr/>
          <a:lstStyle/>
          <a:p>
            <a:r>
              <a:rPr lang="en-CA" sz="5400" b="1" dirty="0" smtClean="0">
                <a:solidFill>
                  <a:srgbClr val="CCFFCC"/>
                </a:solidFill>
              </a:rPr>
              <a:t>Secondary Characters:</a:t>
            </a:r>
            <a:r>
              <a:rPr lang="en-CA" sz="2400" b="1" dirty="0" smtClean="0">
                <a:solidFill>
                  <a:srgbClr val="CCFFCC"/>
                </a:solidFill>
              </a:rPr>
              <a:t/>
            </a:r>
            <a:br>
              <a:rPr lang="en-CA" sz="2400" b="1" dirty="0" smtClean="0">
                <a:solidFill>
                  <a:srgbClr val="CCFFCC"/>
                </a:solidFill>
              </a:rPr>
            </a:br>
            <a:r>
              <a:rPr lang="en-CA" sz="2400" b="1" dirty="0" smtClean="0">
                <a:solidFill>
                  <a:srgbClr val="FFFFFF"/>
                </a:solidFill>
              </a:rPr>
              <a:t>Populate your story and help move the plot along.</a:t>
            </a:r>
            <a:br>
              <a:rPr lang="en-CA" sz="2400" b="1" dirty="0" smtClean="0">
                <a:solidFill>
                  <a:srgbClr val="FFFFFF"/>
                </a:solidFill>
              </a:rPr>
            </a:br>
            <a:r>
              <a:rPr lang="en-CA" sz="2400" b="1" dirty="0" smtClean="0">
                <a:solidFill>
                  <a:srgbClr val="FFFFFF"/>
                </a:solidFill>
              </a:rPr>
              <a:t>(Can vary in detail: flat, round, static, and dynamic).</a:t>
            </a:r>
            <a:endParaRPr lang="en-U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6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199" y="886858"/>
            <a:ext cx="7976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There are two types of secondary characters: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199" y="2169985"/>
            <a:ext cx="7976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</a:rPr>
              <a:t>Supporting Characters: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Essential to the plot: They help move the story forward (foils, helpers etc.)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CCFFCC"/>
                </a:solidFill>
              </a:rPr>
              <a:t>Minor Characters:</a:t>
            </a:r>
            <a:endParaRPr lang="en-US" sz="2400" dirty="0">
              <a:solidFill>
                <a:srgbClr val="CCFFCC"/>
              </a:solidFill>
            </a:endParaRPr>
          </a:p>
          <a:p>
            <a:r>
              <a:rPr lang="en-US" sz="2400" dirty="0" smtClean="0"/>
              <a:t>Background characters that add to the setting of the story. The story could be told without them, although it would seem more flat. 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1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92100"/>
            <a:ext cx="787146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7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304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941" y="965200"/>
            <a:ext cx="7725659" cy="914400"/>
          </a:xfrm>
        </p:spPr>
        <p:txBody>
          <a:bodyPr/>
          <a:lstStyle/>
          <a:p>
            <a:r>
              <a:rPr lang="en-CA" dirty="0" smtClean="0">
                <a:solidFill>
                  <a:srgbClr val="CCFFCC"/>
                </a:solidFill>
              </a:rPr>
              <a:t>These characters can have varying levels of depth</a:t>
            </a:r>
            <a:r>
              <a:rPr lang="mr-IN" dirty="0" smtClean="0">
                <a:solidFill>
                  <a:srgbClr val="CCFFCC"/>
                </a:solidFill>
              </a:rPr>
              <a:t>…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941" y="1894098"/>
            <a:ext cx="804289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CFFCC"/>
                </a:solidFill>
              </a:rPr>
              <a:t>Flat Character</a:t>
            </a:r>
            <a:r>
              <a:rPr lang="en-US" sz="2400" dirty="0" smtClean="0">
                <a:solidFill>
                  <a:srgbClr val="CCFFCC"/>
                </a:solidFill>
              </a:rPr>
              <a:t>: </a:t>
            </a:r>
            <a:r>
              <a:rPr lang="en-US" sz="2400" dirty="0" smtClean="0">
                <a:solidFill>
                  <a:srgbClr val="FFFFFF"/>
                </a:solidFill>
              </a:rPr>
              <a:t>A “one dimensional” character with very few traits (often a stereotype).</a:t>
            </a:r>
            <a:endParaRPr lang="en-US" sz="2400" dirty="0" smtClean="0">
              <a:solidFill>
                <a:srgbClr val="CCFFCC"/>
              </a:solidFill>
            </a:endParaRPr>
          </a:p>
          <a:p>
            <a:r>
              <a:rPr lang="en-US" sz="2400" u="sng" dirty="0" smtClean="0">
                <a:solidFill>
                  <a:srgbClr val="CCFFCC"/>
                </a:solidFill>
              </a:rPr>
              <a:t>Round Characters</a:t>
            </a:r>
            <a:r>
              <a:rPr lang="en-US" sz="2400" dirty="0" smtClean="0">
                <a:solidFill>
                  <a:srgbClr val="CCFFCC"/>
                </a:solidFill>
              </a:rPr>
              <a:t>: </a:t>
            </a:r>
            <a:r>
              <a:rPr lang="en-US" sz="2400" dirty="0" smtClean="0">
                <a:solidFill>
                  <a:srgbClr val="FFFFFF"/>
                </a:solidFill>
              </a:rPr>
              <a:t>A “3 dimensional”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character with </a:t>
            </a:r>
            <a:r>
              <a:rPr lang="en-US" sz="2400" u="sng" dirty="0" smtClean="0">
                <a:solidFill>
                  <a:srgbClr val="FFFFFF"/>
                </a:solidFill>
              </a:rPr>
              <a:t>many</a:t>
            </a:r>
            <a:r>
              <a:rPr lang="en-US" sz="2400" dirty="0" smtClean="0">
                <a:solidFill>
                  <a:srgbClr val="FFFFFF"/>
                </a:solidFill>
              </a:rPr>
              <a:t> traits. </a:t>
            </a:r>
            <a:endParaRPr lang="en-US" sz="2400" dirty="0" smtClean="0">
              <a:solidFill>
                <a:srgbClr val="CCFFCC"/>
              </a:solidFill>
            </a:endParaRPr>
          </a:p>
          <a:p>
            <a:endParaRPr lang="en-US" sz="2400" dirty="0" smtClean="0">
              <a:solidFill>
                <a:srgbClr val="CCFFCC"/>
              </a:solidFill>
            </a:endParaRPr>
          </a:p>
          <a:p>
            <a:r>
              <a:rPr lang="en-US" sz="2400" dirty="0" smtClean="0">
                <a:solidFill>
                  <a:srgbClr val="CCFFCC"/>
                </a:solidFill>
              </a:rPr>
              <a:t/>
            </a:r>
            <a:br>
              <a:rPr lang="en-US" sz="2400" dirty="0" smtClean="0">
                <a:solidFill>
                  <a:srgbClr val="CCFFCC"/>
                </a:solidFill>
              </a:rPr>
            </a:br>
            <a:r>
              <a:rPr lang="en-US" sz="2400" dirty="0" smtClean="0">
                <a:solidFill>
                  <a:srgbClr val="CCFFCC"/>
                </a:solidFill>
              </a:rPr>
              <a:t/>
            </a:r>
            <a:br>
              <a:rPr lang="en-US" sz="2400" dirty="0" smtClean="0">
                <a:solidFill>
                  <a:srgbClr val="CCFFCC"/>
                </a:solidFill>
              </a:rPr>
            </a:br>
            <a:r>
              <a:rPr lang="en-US" sz="2400" dirty="0" smtClean="0">
                <a:solidFill>
                  <a:srgbClr val="CCFFCC"/>
                </a:solidFill>
              </a:rPr>
              <a:t/>
            </a:r>
            <a:br>
              <a:rPr lang="en-US" sz="2400" dirty="0" smtClean="0">
                <a:solidFill>
                  <a:srgbClr val="CCFFCC"/>
                </a:solidFill>
              </a:rPr>
            </a:br>
            <a:r>
              <a:rPr lang="en-US" sz="2400" dirty="0" smtClean="0">
                <a:solidFill>
                  <a:srgbClr val="CCFFCC"/>
                </a:solidFill>
              </a:rPr>
              <a:t/>
            </a:r>
            <a:br>
              <a:rPr lang="en-US" sz="2400" dirty="0" smtClean="0">
                <a:solidFill>
                  <a:srgbClr val="CCFFCC"/>
                </a:solidFill>
              </a:rPr>
            </a:br>
            <a:r>
              <a:rPr lang="en-US" sz="2400" dirty="0" smtClean="0">
                <a:solidFill>
                  <a:srgbClr val="CCFFCC"/>
                </a:solidFill>
              </a:rPr>
              <a:t>* A character is a balloon. The character </a:t>
            </a:r>
            <a:br>
              <a:rPr lang="en-US" sz="2400" dirty="0" smtClean="0">
                <a:solidFill>
                  <a:srgbClr val="CCFFCC"/>
                </a:solidFill>
              </a:rPr>
            </a:br>
            <a:r>
              <a:rPr lang="en-US" sz="2400" dirty="0" smtClean="0">
                <a:solidFill>
                  <a:srgbClr val="CCFFCC"/>
                </a:solidFill>
              </a:rPr>
              <a:t>traits/details are air. The more air in a balloon, </a:t>
            </a:r>
            <a:br>
              <a:rPr lang="en-US" sz="2400" dirty="0" smtClean="0">
                <a:solidFill>
                  <a:srgbClr val="CCFFCC"/>
                </a:solidFill>
              </a:rPr>
            </a:br>
            <a:r>
              <a:rPr lang="en-US" sz="2400" dirty="0" smtClean="0">
                <a:solidFill>
                  <a:srgbClr val="CCFFCC"/>
                </a:solidFill>
              </a:rPr>
              <a:t>the better.</a:t>
            </a:r>
            <a:endParaRPr lang="en-US" sz="2400" dirty="0">
              <a:solidFill>
                <a:srgbClr val="CCFFCC"/>
              </a:solidFill>
            </a:endParaRPr>
          </a:p>
          <a:p>
            <a:endParaRPr lang="en-US" sz="2400" dirty="0" smtClean="0">
              <a:solidFill>
                <a:srgbClr val="CCFFCC"/>
              </a:solidFill>
            </a:endParaRPr>
          </a:p>
          <a:p>
            <a:endParaRPr lang="en-US" sz="2400" dirty="0">
              <a:solidFill>
                <a:srgbClr val="CCFFCC"/>
              </a:solidFill>
            </a:endParaRPr>
          </a:p>
          <a:p>
            <a:endParaRPr lang="en-US" sz="2400" dirty="0">
              <a:solidFill>
                <a:srgbClr val="CC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12" y="965200"/>
            <a:ext cx="1312028" cy="1534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351" y="2499315"/>
            <a:ext cx="1164840" cy="2293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0251">
            <a:off x="4208039" y="6042233"/>
            <a:ext cx="2499580" cy="789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288" y="2499315"/>
            <a:ext cx="2790544" cy="40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30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941" y="725063"/>
            <a:ext cx="8042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CCFFCC"/>
                </a:solidFill>
              </a:rPr>
              <a:t>Static Character</a:t>
            </a:r>
            <a:r>
              <a:rPr lang="en-US" sz="2400" dirty="0" smtClean="0">
                <a:solidFill>
                  <a:srgbClr val="CCFFCC"/>
                </a:solidFill>
              </a:rPr>
              <a:t>: </a:t>
            </a:r>
            <a:r>
              <a:rPr lang="en-US" sz="2400" dirty="0" smtClean="0">
                <a:solidFill>
                  <a:srgbClr val="FFFFFF"/>
                </a:solidFill>
              </a:rPr>
              <a:t>A character that does not change throughout a story.</a:t>
            </a:r>
          </a:p>
          <a:p>
            <a:r>
              <a:rPr lang="en-US" sz="2400" dirty="0">
                <a:solidFill>
                  <a:srgbClr val="CCFFCC"/>
                </a:solidFill>
              </a:rPr>
              <a:t/>
            </a:r>
            <a:br>
              <a:rPr lang="en-US" sz="2400" dirty="0">
                <a:solidFill>
                  <a:srgbClr val="CCFFCC"/>
                </a:solidFill>
              </a:rPr>
            </a:br>
            <a:r>
              <a:rPr lang="en-US" sz="2400" u="sng" dirty="0">
                <a:solidFill>
                  <a:srgbClr val="CCFFCC"/>
                </a:solidFill>
              </a:rPr>
              <a:t>Dynamic Character</a:t>
            </a:r>
            <a:r>
              <a:rPr lang="en-US" sz="2400" dirty="0" smtClean="0">
                <a:solidFill>
                  <a:srgbClr val="CCFFCC"/>
                </a:solidFill>
              </a:rPr>
              <a:t>: </a:t>
            </a:r>
            <a:r>
              <a:rPr lang="en-US" sz="2400" dirty="0" smtClean="0">
                <a:solidFill>
                  <a:srgbClr val="FFFFFF"/>
                </a:solidFill>
              </a:rPr>
              <a:t>Changes </a:t>
            </a:r>
            <a:r>
              <a:rPr lang="en-US" sz="2400" dirty="0" err="1" smtClean="0">
                <a:solidFill>
                  <a:srgbClr val="FFFFFF"/>
                </a:solidFill>
              </a:rPr>
              <a:t>througout</a:t>
            </a:r>
            <a:r>
              <a:rPr lang="en-US" sz="2400" dirty="0" smtClean="0">
                <a:solidFill>
                  <a:srgbClr val="FFFFFF"/>
                </a:solidFill>
              </a:rPr>
              <a:t> the course of a story.</a:t>
            </a:r>
            <a:endParaRPr lang="en-US" sz="2400" u="sng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CCFFCC"/>
              </a:solidFill>
            </a:endParaRPr>
          </a:p>
          <a:p>
            <a:endParaRPr lang="en-US" sz="2400" dirty="0">
              <a:solidFill>
                <a:srgbClr val="CCFFCC"/>
              </a:solidFill>
            </a:endParaRPr>
          </a:p>
          <a:p>
            <a:endParaRPr lang="en-US" sz="2400" dirty="0">
              <a:solidFill>
                <a:srgbClr val="CC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556367"/>
            <a:ext cx="5356860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4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304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8511" y="2654300"/>
            <a:ext cx="6672171" cy="914400"/>
          </a:xfrm>
        </p:spPr>
        <p:txBody>
          <a:bodyPr/>
          <a:lstStyle/>
          <a:p>
            <a:r>
              <a:rPr lang="en-CA" sz="6600" b="1" dirty="0" smtClean="0">
                <a:solidFill>
                  <a:srgbClr val="CCFFCC"/>
                </a:solidFill>
              </a:rPr>
              <a:t>The Protagonist:</a:t>
            </a:r>
            <a:r>
              <a:rPr lang="en-CA" sz="5400" dirty="0" smtClean="0">
                <a:solidFill>
                  <a:srgbClr val="CCFFCC"/>
                </a:solidFill>
              </a:rPr>
              <a:t/>
            </a:r>
            <a:br>
              <a:rPr lang="en-CA" sz="5400" dirty="0" smtClean="0">
                <a:solidFill>
                  <a:srgbClr val="CCFFCC"/>
                </a:solidFill>
              </a:rPr>
            </a:br>
            <a:r>
              <a:rPr lang="en-CA" sz="2400" b="1" dirty="0" smtClean="0">
                <a:solidFill>
                  <a:srgbClr val="FFFFFF"/>
                </a:solidFill>
              </a:rPr>
              <a:t>The main character that the audience roots for (should be round and dynamic).</a:t>
            </a:r>
            <a:endParaRPr lang="en-US" sz="5400" b="1" dirty="0">
              <a:solidFill>
                <a:srgbClr val="CCFF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329" y="601444"/>
            <a:ext cx="2773680" cy="1402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11" y="4210148"/>
            <a:ext cx="2019300" cy="1203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761" y="-275678"/>
            <a:ext cx="2857500" cy="1196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221" y="3247980"/>
            <a:ext cx="219456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837" y="322492"/>
            <a:ext cx="8405727" cy="618631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512" y="953760"/>
            <a:ext cx="2076707" cy="104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7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678589"/>
            <a:ext cx="748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CFFCC"/>
                </a:solidFill>
              </a:rPr>
              <a:t>A protagonist needs to be a character that the reader/viewer </a:t>
            </a:r>
            <a:r>
              <a:rPr lang="en-US" sz="4000" u="sng" dirty="0" smtClean="0">
                <a:solidFill>
                  <a:srgbClr val="CCFFCC"/>
                </a:solidFill>
              </a:rPr>
              <a:t>WANTS</a:t>
            </a:r>
            <a:r>
              <a:rPr lang="en-US" sz="4000" dirty="0" smtClean="0">
                <a:solidFill>
                  <a:srgbClr val="CCFFCC"/>
                </a:solidFill>
              </a:rPr>
              <a:t> to root for</a:t>
            </a:r>
            <a:r>
              <a:rPr lang="mr-IN" sz="4000" dirty="0" smtClean="0">
                <a:solidFill>
                  <a:srgbClr val="CCFFCC"/>
                </a:solidFill>
              </a:rPr>
              <a:t>…</a:t>
            </a:r>
            <a:r>
              <a:rPr lang="en-US" sz="4000" dirty="0" smtClean="0">
                <a:solidFill>
                  <a:srgbClr val="CCFFCC"/>
                </a:solidFill>
              </a:rPr>
              <a:t> 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00" y="2724559"/>
            <a:ext cx="68199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Choosing one of these archetypes can help:</a:t>
            </a:r>
            <a:endParaRPr lang="en-US" sz="1000" dirty="0" smtClean="0"/>
          </a:p>
          <a:p>
            <a:r>
              <a:rPr lang="en-US" sz="1000" dirty="0" smtClean="0">
                <a:solidFill>
                  <a:srgbClr val="9CC7CE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CCFFCC"/>
                </a:solidFill>
              </a:rPr>
              <a:t>The Common Man: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CCFFCC"/>
                </a:solidFill>
              </a:rPr>
              <a:t>The Underdog: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CCFFCC"/>
                </a:solidFill>
              </a:rPr>
              <a:t>The Idol: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rgbClr val="CCFFCC"/>
                </a:solidFill>
              </a:rPr>
              <a:t>The Antihero: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925" y="3253254"/>
            <a:ext cx="3245377" cy="31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3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2011084"/>
            <a:ext cx="748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Different archetypes go in and out of style, just like clothing and other trends</a:t>
            </a:r>
            <a:r>
              <a:rPr lang="mr-IN" sz="4000" dirty="0" smtClean="0">
                <a:solidFill>
                  <a:srgbClr val="CCFFCC"/>
                </a:solidFill>
              </a:rPr>
              <a:t>…</a:t>
            </a:r>
            <a:r>
              <a:rPr lang="en-CA" sz="4000" dirty="0" smtClean="0">
                <a:solidFill>
                  <a:srgbClr val="CCFFCC"/>
                </a:solidFill>
              </a:rPr>
              <a:t> </a:t>
            </a:r>
            <a:endParaRPr lang="en-US" sz="4000" dirty="0">
              <a:solidFill>
                <a:srgbClr val="CCFF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370196"/>
            <a:ext cx="1181100" cy="1874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960" y="2928523"/>
            <a:ext cx="16535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76089">
            <a:off x="7130970" y="4543962"/>
            <a:ext cx="1572201" cy="2348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80886">
            <a:off x="4124760" y="4299965"/>
            <a:ext cx="1833375" cy="2361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56907">
            <a:off x="414108" y="5317516"/>
            <a:ext cx="3041398" cy="19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9300" y="146584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The Idol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37" y="717517"/>
            <a:ext cx="856698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Idol is a character that dates back to mythology. They are the best representatives of humanity with extraordinary intelligence, honesty, beauty, and/or kindness.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* </a:t>
            </a:r>
            <a:r>
              <a:rPr lang="en-US" sz="2000" dirty="0"/>
              <a:t>The Idol is almost always a “Willing Hero”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It has become increasingly less popular in recent years. Modern audiences sometimes find these characters unrealistic. </a:t>
            </a:r>
          </a:p>
          <a:p>
            <a:endParaRPr lang="en-US" sz="2000" dirty="0" smtClean="0"/>
          </a:p>
          <a:p>
            <a:r>
              <a:rPr lang="en-US" sz="2000" dirty="0" smtClean="0"/>
              <a:t>Some famous idols include: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CFFCC"/>
                </a:solidFill>
              </a:rPr>
              <a:t>- Many Superheroes (Superman)     -Detectives (Sherlock Holmes)</a:t>
            </a:r>
          </a:p>
          <a:p>
            <a:r>
              <a:rPr lang="en-US" sz="2000" dirty="0" smtClean="0">
                <a:solidFill>
                  <a:srgbClr val="CCFFCC"/>
                </a:solidFill>
              </a:rPr>
              <a:t>- Agents (James Bond)	</a:t>
            </a:r>
          </a:p>
          <a:p>
            <a:r>
              <a:rPr lang="en-US" sz="2000" dirty="0" smtClean="0">
                <a:solidFill>
                  <a:srgbClr val="CCFFCC"/>
                </a:solidFill>
              </a:rPr>
              <a:t>	     </a:t>
            </a:r>
          </a:p>
          <a:p>
            <a:r>
              <a:rPr lang="en-US" sz="2000" dirty="0"/>
              <a:t>Make sure you give your character one flaw to make them more </a:t>
            </a:r>
            <a:r>
              <a:rPr lang="en-US" sz="2000" dirty="0" smtClean="0"/>
              <a:t>relatable </a:t>
            </a:r>
            <a:r>
              <a:rPr lang="en-US" sz="2000" dirty="0" smtClean="0">
                <a:solidFill>
                  <a:srgbClr val="CCFFCC"/>
                </a:solidFill>
              </a:rPr>
              <a:t>(Kryptonite, Weak Spot for Women, Drug Addict)</a:t>
            </a:r>
          </a:p>
          <a:p>
            <a:endParaRPr lang="en-US" sz="2000" dirty="0"/>
          </a:p>
          <a:p>
            <a:r>
              <a:rPr lang="en-US" sz="2000" dirty="0" smtClean="0"/>
              <a:t>**   You have to be careful when designing an idol. They can easily    </a:t>
            </a:r>
            <a:endParaRPr lang="en-US" sz="2000" dirty="0"/>
          </a:p>
          <a:p>
            <a:r>
              <a:rPr lang="en-US" sz="2000" dirty="0" smtClean="0"/>
              <a:t>      become flat and static (one dimensional). </a:t>
            </a:r>
            <a:r>
              <a:rPr lang="en-US" sz="2000" dirty="0" smtClean="0">
                <a:solidFill>
                  <a:srgbClr val="CCFFCC"/>
                </a:solidFill>
              </a:rPr>
              <a:t>(There is a reason that   </a:t>
            </a:r>
            <a:endParaRPr lang="en-US" sz="2000" dirty="0">
              <a:solidFill>
                <a:srgbClr val="CCFFCC"/>
              </a:solidFill>
            </a:endParaRPr>
          </a:p>
          <a:p>
            <a:r>
              <a:rPr lang="en-US" sz="2000" dirty="0" smtClean="0">
                <a:solidFill>
                  <a:srgbClr val="CCFFCC"/>
                </a:solidFill>
              </a:rPr>
              <a:t>      Batman movies are more diverse than Superman movies)</a:t>
            </a:r>
          </a:p>
          <a:p>
            <a:r>
              <a:rPr lang="en-US" sz="1000" dirty="0" smtClean="0">
                <a:solidFill>
                  <a:srgbClr val="9CC7CE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86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118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00" y="467688"/>
            <a:ext cx="316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CCFFCC"/>
                </a:solidFill>
              </a:rPr>
              <a:t>The Antihero</a:t>
            </a:r>
            <a:endParaRPr lang="en-US" sz="4000" dirty="0">
              <a:solidFill>
                <a:srgbClr val="CCFF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199" y="1153582"/>
            <a:ext cx="78154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Antiheros have become increasingly popular in the last 10+ years.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They lack conventional heroic attributes like idealism, courage, or morality. Even though they sometimes do the right thing, it is often “unwillingly” or for the wrong reasons.</a:t>
            </a:r>
          </a:p>
          <a:p>
            <a:endParaRPr lang="en-US" sz="2000" dirty="0" smtClean="0"/>
          </a:p>
          <a:p>
            <a:r>
              <a:rPr lang="en-US" sz="2000" dirty="0" smtClean="0"/>
              <a:t>Some famous antiheros include:</a:t>
            </a:r>
          </a:p>
          <a:p>
            <a:r>
              <a:rPr lang="en-US" sz="2000" dirty="0" smtClean="0">
                <a:solidFill>
                  <a:srgbClr val="CCFFCC"/>
                </a:solidFill>
              </a:rPr>
              <a:t>- Batman	- The Punisher	     - Han Solo</a:t>
            </a:r>
            <a:br>
              <a:rPr lang="en-US" sz="2000" dirty="0" smtClean="0">
                <a:solidFill>
                  <a:srgbClr val="CCFFCC"/>
                </a:solidFill>
              </a:rPr>
            </a:br>
            <a:r>
              <a:rPr lang="en-US" sz="2000" dirty="0" smtClean="0">
                <a:solidFill>
                  <a:srgbClr val="CCFFCC"/>
                </a:solidFill>
              </a:rPr>
              <a:t>- Dexter		- Jack Sparrow	     - </a:t>
            </a:r>
            <a:r>
              <a:rPr lang="en-US" sz="2000" dirty="0" err="1" smtClean="0">
                <a:solidFill>
                  <a:srgbClr val="CCFFCC"/>
                </a:solidFill>
              </a:rPr>
              <a:t>Severous</a:t>
            </a:r>
            <a:r>
              <a:rPr lang="en-US" sz="2000" dirty="0" smtClean="0">
                <a:solidFill>
                  <a:srgbClr val="CCFFCC"/>
                </a:solidFill>
              </a:rPr>
              <a:t> </a:t>
            </a:r>
            <a:r>
              <a:rPr lang="en-US" sz="2000" dirty="0" err="1" smtClean="0">
                <a:solidFill>
                  <a:srgbClr val="CCFFCC"/>
                </a:solidFill>
              </a:rPr>
              <a:t>Snape</a:t>
            </a:r>
            <a:endParaRPr lang="en-US" sz="2000" dirty="0">
              <a:solidFill>
                <a:srgbClr val="CCFFCC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* The </a:t>
            </a:r>
            <a:r>
              <a:rPr lang="en-US" sz="2000" dirty="0"/>
              <a:t>more “anti” your antihero is, the more you’re risking your readers turning against him. There is a </a:t>
            </a:r>
            <a:r>
              <a:rPr lang="en-US" sz="2000" dirty="0" smtClean="0"/>
              <a:t>difference</a:t>
            </a:r>
            <a:r>
              <a:rPr lang="en-US" sz="2000" dirty="0"/>
              <a:t> </a:t>
            </a:r>
            <a:r>
              <a:rPr lang="en-US" sz="2000" dirty="0" smtClean="0"/>
              <a:t>between gruff, rough, damaged, or grumpy, and being outright </a:t>
            </a:r>
            <a:r>
              <a:rPr lang="en-US" sz="2000" dirty="0"/>
              <a:t>evil.</a:t>
            </a:r>
            <a:r>
              <a:rPr lang="en-GB" sz="2000" dirty="0"/>
              <a:t> </a:t>
            </a:r>
            <a:endParaRPr lang="en-GB" sz="2000" dirty="0" smtClean="0"/>
          </a:p>
          <a:p>
            <a:endParaRPr lang="en-GB" sz="2000" dirty="0"/>
          </a:p>
          <a:p>
            <a:r>
              <a:rPr lang="en-US" sz="2000" dirty="0" smtClean="0"/>
              <a:t>**Antiheroes </a:t>
            </a:r>
            <a:r>
              <a:rPr lang="en-US" sz="2000" dirty="0"/>
              <a:t>can change, but be careful about turning them into someone else completely. </a:t>
            </a:r>
            <a:r>
              <a:rPr lang="en-GB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639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2362</TotalTime>
  <Words>871</Words>
  <Application>Microsoft Macintosh PowerPoint</Application>
  <PresentationFormat>On-screen Show (4:3)</PresentationFormat>
  <Paragraphs>270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Elemental</vt:lpstr>
      <vt:lpstr>Character     Development</vt:lpstr>
      <vt:lpstr>There are many key characters in every story…</vt:lpstr>
      <vt:lpstr>These characters can have varying levels of depth…</vt:lpstr>
      <vt:lpstr>PowerPoint Presentation</vt:lpstr>
      <vt:lpstr>The Protagonist: The main character that the audience roots for (should be round and dynamic).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it’s time to design your own protagonist…  Choose one of the 4 archetypes listed below:  - Idol - Antihero - Everyman - Underdog</vt:lpstr>
      <vt:lpstr>PowerPoint Presentation</vt:lpstr>
      <vt:lpstr>PowerPoint Presentation</vt:lpstr>
      <vt:lpstr>Consider what shapes your protagonist…</vt:lpstr>
      <vt:lpstr>List put 5 traits for your character in each of the columns below</vt:lpstr>
      <vt:lpstr>Activity:</vt:lpstr>
      <vt:lpstr>Now you have your central character; however, it is difficult to have a story with only one character:  (Difficult… Not impossible…)</vt:lpstr>
      <vt:lpstr>The Antagonist: The “villain” or conflicting character  (Should be round. Can be static or dynamic)</vt:lpstr>
      <vt:lpstr>First… It should be noted that an antagonist does not have to be human. It can be a force of nature, animal, or some other obstacle. If this is the case for you, many of these tips should still be taken into account.</vt:lpstr>
      <vt:lpstr>PowerPoint Presentation</vt:lpstr>
      <vt:lpstr>Why is your antagonist the way they are?</vt:lpstr>
      <vt:lpstr>The Foil: A character that is the oppositee of the protagonist. (Should be round. Can be static or dynamic)  </vt:lpstr>
      <vt:lpstr>PowerPoint Presentation</vt:lpstr>
      <vt:lpstr>Secondary Characters: Populate your story and help move the plot along. (Can vary in detail: flat, round, static, and dynamic).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Show. Don’t tell…</dc:title>
  <dc:creator>Kristina Andres</dc:creator>
  <cp:lastModifiedBy>Kristina Andres</cp:lastModifiedBy>
  <cp:revision>65</cp:revision>
  <dcterms:created xsi:type="dcterms:W3CDTF">2018-06-01T05:06:49Z</dcterms:created>
  <dcterms:modified xsi:type="dcterms:W3CDTF">2018-06-16T00:29:26Z</dcterms:modified>
</cp:coreProperties>
</file>