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8" r:id="rId3"/>
    <p:sldId id="260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4" r:id="rId22"/>
    <p:sldId id="276" r:id="rId23"/>
    <p:sldId id="281" r:id="rId24"/>
    <p:sldId id="282" r:id="rId25"/>
    <p:sldId id="283" r:id="rId26"/>
    <p:sldId id="278" r:id="rId27"/>
    <p:sldId id="294" r:id="rId28"/>
    <p:sldId id="295" r:id="rId29"/>
    <p:sldId id="291" r:id="rId30"/>
    <p:sldId id="293" r:id="rId31"/>
    <p:sldId id="292" r:id="rId32"/>
    <p:sldId id="296" r:id="rId33"/>
    <p:sldId id="279" r:id="rId34"/>
    <p:sldId id="286" r:id="rId35"/>
    <p:sldId id="289" r:id="rId36"/>
    <p:sldId id="290" r:id="rId37"/>
    <p:sldId id="285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672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Tuesday, June 5, 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Tuesday, June 5,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Tuesday, June 5,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Tuesday, June 5, 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Tuesday, June 5, 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Tuesday, June 5, 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Tuesday, June 5, 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Tuesday, June 5, 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Tuesday, June 5, 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Tuesday, June 5, 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Tuesday, June 5, 18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Tuesday, June 5,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ran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59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837" y="322492"/>
            <a:ext cx="8405727" cy="618631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837" y="1193800"/>
            <a:ext cx="7543800" cy="2152650"/>
          </a:xfrm>
        </p:spPr>
        <p:txBody>
          <a:bodyPr/>
          <a:lstStyle/>
          <a:p>
            <a:r>
              <a:rPr lang="en-CA" dirty="0" smtClean="0"/>
              <a:t> Final Touches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419941"/>
            <a:ext cx="6172200" cy="685800"/>
          </a:xfrm>
        </p:spPr>
        <p:txBody>
          <a:bodyPr>
            <a:noAutofit/>
          </a:bodyPr>
          <a:lstStyle/>
          <a:p>
            <a:r>
              <a:rPr lang="en-CA" sz="2000" dirty="0" smtClean="0">
                <a:solidFill>
                  <a:srgbClr val="0000FF"/>
                </a:solidFill>
              </a:rPr>
              <a:t>The final touches that bring </a:t>
            </a:r>
            <a:br>
              <a:rPr lang="en-CA" sz="2000" dirty="0" smtClean="0">
                <a:solidFill>
                  <a:srgbClr val="0000FF"/>
                </a:solidFill>
              </a:rPr>
            </a:br>
            <a:r>
              <a:rPr lang="en-CA" sz="2000" dirty="0" smtClean="0">
                <a:solidFill>
                  <a:srgbClr val="0000FF"/>
                </a:solidFill>
              </a:rPr>
              <a:t>“good” to “GREAT”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253" y="1519655"/>
            <a:ext cx="2652267" cy="4905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818" y="427863"/>
            <a:ext cx="2315782" cy="143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41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10142" y="3484924"/>
            <a:ext cx="7790180" cy="9144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What are some other Boring/Banned words that you can think of?</a:t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3600" dirty="0" smtClean="0">
                <a:solidFill>
                  <a:srgbClr val="0000FF"/>
                </a:solidFill>
              </a:rPr>
              <a:t>Can you think of any better words to replace them with?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100" y="4025900"/>
            <a:ext cx="3264408" cy="235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89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0258" y="4399324"/>
            <a:ext cx="1139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LIKE</a:t>
            </a:r>
            <a:endParaRPr lang="en-US" sz="2800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0142" y="3484924"/>
            <a:ext cx="7790180" cy="9144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What are some other Boring/Banned words that you can think of?</a:t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3600" dirty="0" smtClean="0">
                <a:solidFill>
                  <a:srgbClr val="0000FF"/>
                </a:solidFill>
              </a:rPr>
              <a:t>Can you think of any better words to replace them with?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68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0258" y="4399324"/>
            <a:ext cx="1139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LIKE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06562" y="5507588"/>
            <a:ext cx="1641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LITTLE</a:t>
            </a:r>
            <a:endParaRPr lang="en-US" sz="280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0142" y="3484924"/>
            <a:ext cx="7790180" cy="9144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What are some other Boring/Banned words that you can think of?</a:t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3600" dirty="0" smtClean="0">
                <a:solidFill>
                  <a:srgbClr val="0000FF"/>
                </a:solidFill>
              </a:rPr>
              <a:t>Can you think of any better words to replace them with?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61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0258" y="4399324"/>
            <a:ext cx="1139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LIKE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06562" y="5507588"/>
            <a:ext cx="1641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LITTLE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05669" y="4399324"/>
            <a:ext cx="156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SMART</a:t>
            </a:r>
            <a:endParaRPr lang="en-US" sz="280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0142" y="3484924"/>
            <a:ext cx="7790180" cy="9144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What are some other Boring/Banned words that you can think of?</a:t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3600" dirty="0" smtClean="0">
                <a:solidFill>
                  <a:srgbClr val="0000FF"/>
                </a:solidFill>
              </a:rPr>
              <a:t>Can you think of any better words to replace them with?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41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0258" y="4399324"/>
            <a:ext cx="1139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LIKE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06562" y="5507588"/>
            <a:ext cx="1641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LITTLE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05669" y="4399324"/>
            <a:ext cx="156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SMART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16555" y="1442356"/>
            <a:ext cx="156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GOOD</a:t>
            </a:r>
            <a:endParaRPr lang="en-US" sz="2800" b="1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10142" y="3484924"/>
            <a:ext cx="7790180" cy="9144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What are some other Boring/Banned words that you can think of?</a:t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3600" dirty="0" smtClean="0">
                <a:solidFill>
                  <a:srgbClr val="0000FF"/>
                </a:solidFill>
              </a:rPr>
              <a:t>Can you think of any better words to replace them with?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65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42" y="3484924"/>
            <a:ext cx="7790180" cy="9144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What are some other Boring/Banned words that you can think of?</a:t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3600" dirty="0" smtClean="0">
                <a:solidFill>
                  <a:srgbClr val="0000FF"/>
                </a:solidFill>
              </a:rPr>
              <a:t>Can you think of any better words to replace them with?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0258" y="4399324"/>
            <a:ext cx="1139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LIKE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06562" y="5507588"/>
            <a:ext cx="1641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LITTLE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05669" y="4399324"/>
            <a:ext cx="156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SMART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16555" y="1442356"/>
            <a:ext cx="156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GOOD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52485" y="551961"/>
            <a:ext cx="156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HAPPY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76454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42" y="3484924"/>
            <a:ext cx="7790180" cy="9144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What are some other Boring/Banned words that you can think of?</a:t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3600" dirty="0" smtClean="0">
                <a:solidFill>
                  <a:srgbClr val="0000FF"/>
                </a:solidFill>
              </a:rPr>
              <a:t>Can you think of any better words to replace them with?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0258" y="4399324"/>
            <a:ext cx="1139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LIKE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06562" y="5507588"/>
            <a:ext cx="1641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LITTLE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05669" y="4399324"/>
            <a:ext cx="156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SMART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16555" y="1442356"/>
            <a:ext cx="156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GOOD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52485" y="551961"/>
            <a:ext cx="156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HAPPY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43831" y="1250511"/>
            <a:ext cx="156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BAD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20344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42" y="3484924"/>
            <a:ext cx="7790180" cy="9144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What are some other Boring/Banned words that you can think of?</a:t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3600" dirty="0" smtClean="0">
                <a:solidFill>
                  <a:srgbClr val="0000FF"/>
                </a:solidFill>
              </a:rPr>
              <a:t>Can you think of any better words to replace them with?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0258" y="4399324"/>
            <a:ext cx="1139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LIKE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06562" y="5507588"/>
            <a:ext cx="1641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LITTLE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05669" y="4399324"/>
            <a:ext cx="156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SMART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16555" y="1442356"/>
            <a:ext cx="156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GOOD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52485" y="551961"/>
            <a:ext cx="156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HAPPY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43831" y="1250511"/>
            <a:ext cx="156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BAD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23477" y="4660934"/>
            <a:ext cx="156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SAD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35119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42" y="3484924"/>
            <a:ext cx="7790180" cy="9144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What are some other Boring/Banned words that you can think of?</a:t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3600" dirty="0" smtClean="0">
                <a:solidFill>
                  <a:srgbClr val="0000FF"/>
                </a:solidFill>
              </a:rPr>
              <a:t>Can you think of any better words to replace them with?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0258" y="4399324"/>
            <a:ext cx="1139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LIKE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06562" y="5507588"/>
            <a:ext cx="1641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LITTLE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05669" y="4399324"/>
            <a:ext cx="156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SMART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16555" y="1442356"/>
            <a:ext cx="156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GOOD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52485" y="551961"/>
            <a:ext cx="156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HAPPY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43831" y="1250511"/>
            <a:ext cx="156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BAD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23477" y="4660934"/>
            <a:ext cx="156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SAD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33893" y="1474851"/>
            <a:ext cx="156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RUN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82453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42" y="3484924"/>
            <a:ext cx="7790180" cy="9144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What are some other Boring/Banned words that you can think of?</a:t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3600" dirty="0" smtClean="0">
                <a:solidFill>
                  <a:srgbClr val="0000FF"/>
                </a:solidFill>
              </a:rPr>
              <a:t>Can you think of any better words to replace them with?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0258" y="4399324"/>
            <a:ext cx="1139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LIKE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06562" y="5507588"/>
            <a:ext cx="1641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LITTLE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05669" y="4399324"/>
            <a:ext cx="156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SMART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16555" y="1442356"/>
            <a:ext cx="156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GOOD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52485" y="551961"/>
            <a:ext cx="156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HAPPY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43831" y="1250511"/>
            <a:ext cx="156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BAD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23477" y="4660934"/>
            <a:ext cx="156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SAD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33893" y="1474851"/>
            <a:ext cx="156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RUN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71970" y="5528505"/>
            <a:ext cx="156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NICE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58313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11200"/>
            <a:ext cx="8305800" cy="9144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How do you know when your first draft is ready?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625600"/>
            <a:ext cx="61722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Go through the following checklist before peer editing: 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Make </a:t>
            </a:r>
            <a:r>
              <a:rPr lang="en-US" sz="2400" dirty="0"/>
              <a:t>sure that you have an engaging </a:t>
            </a:r>
            <a:r>
              <a:rPr lang="en-US" sz="2400" dirty="0" err="1"/>
              <a:t>pening</a:t>
            </a:r>
            <a:r>
              <a:rPr lang="en-US" sz="2400" dirty="0"/>
              <a:t> sentence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smtClean="0"/>
              <a:t>2.   Eliminate </a:t>
            </a:r>
            <a:r>
              <a:rPr lang="en-US" sz="2400" dirty="0"/>
              <a:t>Banned </a:t>
            </a:r>
            <a:r>
              <a:rPr lang="en-US" sz="2400" dirty="0" smtClean="0"/>
              <a:t>Words.</a:t>
            </a:r>
          </a:p>
          <a:p>
            <a:pPr marL="457200" indent="-457200">
              <a:buAutoNum type="arabicPeriod" startAt="3"/>
            </a:pPr>
            <a:r>
              <a:rPr lang="en-US" sz="2400" dirty="0" smtClean="0"/>
              <a:t>Add adjectives </a:t>
            </a:r>
            <a:r>
              <a:rPr lang="en-US" sz="2400" dirty="0"/>
              <a:t>(and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dirty="0"/>
              <a:t>*dual adjectives)</a:t>
            </a:r>
          </a:p>
          <a:p>
            <a:r>
              <a:rPr lang="en-US" sz="2400" dirty="0" smtClean="0"/>
              <a:t>4.   Add adverbs</a:t>
            </a:r>
            <a:endParaRPr lang="en-US" sz="2400" dirty="0"/>
          </a:p>
          <a:p>
            <a:pPr marL="457200" indent="-457200">
              <a:buAutoNum type="arabicPeriod" startAt="5"/>
            </a:pPr>
            <a:r>
              <a:rPr lang="en-US" sz="2400" dirty="0" smtClean="0"/>
              <a:t>Figurative Language 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simile, metaphor)</a:t>
            </a:r>
          </a:p>
          <a:p>
            <a:pPr marL="457200" indent="-457200">
              <a:buAutoNum type="arabicPeriod" startAt="5"/>
            </a:pPr>
            <a:r>
              <a:rPr lang="en-US" sz="2400" dirty="0" smtClean="0"/>
              <a:t>NTSBTS 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no two sentences begin the </a:t>
            </a:r>
            <a:r>
              <a:rPr lang="en-US" sz="2400" dirty="0" smtClean="0"/>
              <a:t>  </a:t>
            </a:r>
            <a:endParaRPr lang="en-US" sz="2400" dirty="0"/>
          </a:p>
          <a:p>
            <a:r>
              <a:rPr lang="en-US" sz="2400" dirty="0" smtClean="0"/>
              <a:t>      same).</a:t>
            </a:r>
          </a:p>
          <a:p>
            <a:r>
              <a:rPr lang="en-US" sz="2400" dirty="0" smtClean="0"/>
              <a:t> </a:t>
            </a:r>
          </a:p>
          <a:p>
            <a:endParaRPr 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900" y="2929787"/>
            <a:ext cx="4127499" cy="339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3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42" y="3484924"/>
            <a:ext cx="7790180" cy="9144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What are some other Boring/Banned words that you can think of?</a:t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3600" dirty="0" smtClean="0">
                <a:solidFill>
                  <a:srgbClr val="0000FF"/>
                </a:solidFill>
              </a:rPr>
              <a:t>Can you think of any better words to replace them with?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0258" y="4399324"/>
            <a:ext cx="1139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LIKE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06562" y="5507588"/>
            <a:ext cx="1641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LITTLE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05669" y="4399324"/>
            <a:ext cx="156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SMART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16555" y="1442356"/>
            <a:ext cx="156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GOOD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52485" y="551961"/>
            <a:ext cx="156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HAPPY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43831" y="1250511"/>
            <a:ext cx="156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BAD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23477" y="4660934"/>
            <a:ext cx="156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SAD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33893" y="1474851"/>
            <a:ext cx="156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RUN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71970" y="5528505"/>
            <a:ext cx="156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NICE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87077" y="5534812"/>
            <a:ext cx="156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SAW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9754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10142" y="3956309"/>
            <a:ext cx="7790180" cy="9144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TASK: </a:t>
            </a:r>
            <a:r>
              <a:rPr lang="en-US" sz="3600" dirty="0" smtClean="0">
                <a:solidFill>
                  <a:srgbClr val="FFFFFF"/>
                </a:solidFill>
              </a:rPr>
              <a:t>Look at the first page of your composition and cross out all the “Banned”/Boring words. Replace them with words than enhance the purpose of the sentences.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837" y="322492"/>
            <a:ext cx="8405727" cy="618631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276" y="622300"/>
            <a:ext cx="3266288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85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6000" y="3073108"/>
            <a:ext cx="8305800" cy="914400"/>
          </a:xfrm>
        </p:spPr>
        <p:txBody>
          <a:bodyPr/>
          <a:lstStyle/>
          <a:p>
            <a:pPr marL="457200" indent="-457200"/>
            <a:r>
              <a:rPr lang="en-US" sz="5400" dirty="0" smtClean="0"/>
              <a:t>3) </a:t>
            </a:r>
            <a:r>
              <a:rPr lang="en-US" sz="5400" dirty="0" smtClean="0">
                <a:solidFill>
                  <a:srgbClr val="0000FF"/>
                </a:solidFill>
              </a:rPr>
              <a:t>Add adjectives  </a:t>
            </a:r>
            <a:r>
              <a:rPr lang="en-US" sz="5400" dirty="0">
                <a:solidFill>
                  <a:srgbClr val="0000FF"/>
                </a:solidFill>
              </a:rPr>
              <a:t/>
            </a:r>
            <a:br>
              <a:rPr lang="en-US" sz="5400" dirty="0">
                <a:solidFill>
                  <a:srgbClr val="0000FF"/>
                </a:solidFill>
              </a:rPr>
            </a:br>
            <a:r>
              <a:rPr lang="en-US" sz="5400" dirty="0" smtClean="0">
                <a:solidFill>
                  <a:srgbClr val="0000FF"/>
                </a:solidFill>
              </a:rPr>
              <a:t> (Describe Nouns)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54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016000" y="5027756"/>
            <a:ext cx="8305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/>
            <a:r>
              <a:rPr lang="en-US" sz="5400" dirty="0" smtClean="0"/>
              <a:t>4) </a:t>
            </a:r>
            <a:r>
              <a:rPr lang="en-US" sz="5400" dirty="0" smtClean="0">
                <a:solidFill>
                  <a:srgbClr val="0000FF"/>
                </a:solidFill>
              </a:rPr>
              <a:t>Add adverbs  </a:t>
            </a:r>
            <a:br>
              <a:rPr lang="en-US" sz="5400" dirty="0" smtClean="0">
                <a:solidFill>
                  <a:srgbClr val="0000FF"/>
                </a:solidFill>
              </a:rPr>
            </a:br>
            <a:r>
              <a:rPr lang="en-US" sz="5400" dirty="0" smtClean="0">
                <a:solidFill>
                  <a:srgbClr val="0000FF"/>
                </a:solidFill>
              </a:rPr>
              <a:t> (Describe Verbs)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80633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3626" y="221146"/>
            <a:ext cx="740347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Adjectives and adverbs are very important in adding mood/atmosphere to a story</a:t>
            </a:r>
            <a:r>
              <a:rPr lang="mr-IN" sz="2400" b="1" dirty="0" smtClean="0">
                <a:solidFill>
                  <a:srgbClr val="0000FF"/>
                </a:solidFill>
              </a:rPr>
              <a:t>…</a:t>
            </a:r>
            <a:endParaRPr lang="en-CA" sz="2400" b="1" dirty="0">
              <a:solidFill>
                <a:srgbClr val="0000FF"/>
              </a:solidFill>
            </a:endParaRPr>
          </a:p>
          <a:p>
            <a:endParaRPr lang="en-CA" sz="2400" b="1" dirty="0" smtClean="0">
              <a:solidFill>
                <a:srgbClr val="0000FF"/>
              </a:solidFill>
            </a:endParaRPr>
          </a:p>
          <a:p>
            <a:r>
              <a:rPr lang="en-CA" sz="2400" b="1" dirty="0" smtClean="0">
                <a:solidFill>
                  <a:srgbClr val="0000FF"/>
                </a:solidFill>
              </a:rPr>
              <a:t>Add adjectives and adverbs to the sentence below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T</a:t>
            </a:r>
            <a:r>
              <a:rPr lang="en-CA" sz="2400" b="1" dirty="0" smtClean="0">
                <a:solidFill>
                  <a:srgbClr val="0000FF"/>
                </a:solidFill>
              </a:rPr>
              <a:t>o make it</a:t>
            </a:r>
            <a:r>
              <a:rPr lang="mr-IN" sz="2400" b="1" dirty="0" smtClean="0">
                <a:solidFill>
                  <a:srgbClr val="0000FF"/>
                </a:solidFill>
              </a:rPr>
              <a:t>…</a:t>
            </a:r>
            <a:endParaRPr lang="en-CA" sz="2400" b="1" dirty="0" smtClean="0">
              <a:solidFill>
                <a:srgbClr val="0000FF"/>
              </a:solidFill>
            </a:endParaRPr>
          </a:p>
          <a:p>
            <a:endParaRPr lang="en-CA" sz="2400" dirty="0">
              <a:solidFill>
                <a:srgbClr val="0000FF"/>
              </a:solidFill>
            </a:endParaRPr>
          </a:p>
          <a:p>
            <a:r>
              <a:rPr lang="en-CA" sz="2400" dirty="0" smtClean="0">
                <a:solidFill>
                  <a:srgbClr val="FFFFFF"/>
                </a:solidFill>
              </a:rPr>
              <a:t>“The girl with dark hair sauntered across the room towards the closet.”</a:t>
            </a:r>
          </a:p>
          <a:p>
            <a:pPr marL="457200" indent="-457200">
              <a:buAutoNum type="arabicParenR"/>
            </a:pPr>
            <a:endParaRPr lang="en-CA" sz="2400" dirty="0">
              <a:solidFill>
                <a:srgbClr val="FFFFFF"/>
              </a:solidFill>
            </a:endParaRPr>
          </a:p>
          <a:p>
            <a:r>
              <a:rPr lang="en-CA" sz="2400" dirty="0" smtClean="0">
                <a:solidFill>
                  <a:srgbClr val="0000FF"/>
                </a:solidFill>
              </a:rPr>
              <a:t>Sad:</a:t>
            </a:r>
            <a:r>
              <a:rPr lang="en-CA" sz="2400" dirty="0" smtClean="0">
                <a:solidFill>
                  <a:srgbClr val="FFFFFF"/>
                </a:solidFill>
              </a:rPr>
              <a:t/>
            </a:r>
            <a:br>
              <a:rPr lang="en-CA" sz="2400" dirty="0" smtClean="0">
                <a:solidFill>
                  <a:srgbClr val="FFFFFF"/>
                </a:solidFill>
              </a:rPr>
            </a:br>
            <a:r>
              <a:rPr lang="en-CA" sz="2400" dirty="0" smtClean="0">
                <a:solidFill>
                  <a:srgbClr val="FFFFFF"/>
                </a:solidFill>
              </a:rPr>
              <a:t/>
            </a:r>
            <a:br>
              <a:rPr lang="en-CA" sz="2400" dirty="0" smtClean="0">
                <a:solidFill>
                  <a:srgbClr val="FFFFFF"/>
                </a:solidFill>
              </a:rPr>
            </a:br>
            <a:r>
              <a:rPr lang="en-CA" sz="2400" dirty="0" smtClean="0">
                <a:solidFill>
                  <a:srgbClr val="0000FF"/>
                </a:solidFill>
              </a:rPr>
              <a:t>Playful: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6590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3626" y="221146"/>
            <a:ext cx="7403470" cy="7848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Adjectives and adverbs are very important in adding mood/atmosphere to a story</a:t>
            </a:r>
            <a:r>
              <a:rPr lang="mr-IN" sz="2400" b="1" dirty="0" smtClean="0">
                <a:solidFill>
                  <a:srgbClr val="0000FF"/>
                </a:solidFill>
              </a:rPr>
              <a:t>…</a:t>
            </a:r>
            <a:endParaRPr lang="en-CA" sz="2400" b="1" dirty="0">
              <a:solidFill>
                <a:srgbClr val="0000FF"/>
              </a:solidFill>
            </a:endParaRPr>
          </a:p>
          <a:p>
            <a:endParaRPr lang="en-CA" sz="2400" b="1" dirty="0" smtClean="0">
              <a:solidFill>
                <a:srgbClr val="0000FF"/>
              </a:solidFill>
            </a:endParaRPr>
          </a:p>
          <a:p>
            <a:r>
              <a:rPr lang="en-CA" sz="2400" b="1" dirty="0" smtClean="0">
                <a:solidFill>
                  <a:srgbClr val="0000FF"/>
                </a:solidFill>
              </a:rPr>
              <a:t>Add adjectives and adverbs to the sentence below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T</a:t>
            </a:r>
            <a:r>
              <a:rPr lang="en-CA" sz="2400" b="1" dirty="0" smtClean="0">
                <a:solidFill>
                  <a:srgbClr val="0000FF"/>
                </a:solidFill>
              </a:rPr>
              <a:t>o make it</a:t>
            </a:r>
            <a:r>
              <a:rPr lang="mr-IN" sz="2400" b="1" dirty="0" smtClean="0">
                <a:solidFill>
                  <a:srgbClr val="0000FF"/>
                </a:solidFill>
              </a:rPr>
              <a:t>…</a:t>
            </a:r>
            <a:endParaRPr lang="en-CA" sz="2400" b="1" dirty="0" smtClean="0">
              <a:solidFill>
                <a:srgbClr val="0000FF"/>
              </a:solidFill>
            </a:endParaRPr>
          </a:p>
          <a:p>
            <a:endParaRPr lang="en-CA" sz="2400" dirty="0">
              <a:solidFill>
                <a:srgbClr val="0000FF"/>
              </a:solidFill>
            </a:endParaRPr>
          </a:p>
          <a:p>
            <a:r>
              <a:rPr lang="en-CA" sz="2400" dirty="0" smtClean="0">
                <a:solidFill>
                  <a:srgbClr val="FFFFFF"/>
                </a:solidFill>
              </a:rPr>
              <a:t>“The girl with dark hair sauntered across the room towards the closet.”</a:t>
            </a:r>
          </a:p>
          <a:p>
            <a:pPr marL="457200" indent="-457200">
              <a:buAutoNum type="arabicParenR"/>
            </a:pPr>
            <a:endParaRPr lang="en-CA" sz="2400" dirty="0">
              <a:solidFill>
                <a:srgbClr val="FFFFFF"/>
              </a:solidFill>
            </a:endParaRPr>
          </a:p>
          <a:p>
            <a:r>
              <a:rPr lang="en-CA" sz="2400" dirty="0" smtClean="0">
                <a:solidFill>
                  <a:srgbClr val="0000FF"/>
                </a:solidFill>
              </a:rPr>
              <a:t>Sad:</a:t>
            </a:r>
            <a:r>
              <a:rPr lang="en-CA" sz="2400" dirty="0" smtClean="0">
                <a:solidFill>
                  <a:srgbClr val="FFFFFF"/>
                </a:solidFill>
              </a:rPr>
              <a:t/>
            </a:r>
            <a:br>
              <a:rPr lang="en-CA" sz="2400" dirty="0" smtClean="0">
                <a:solidFill>
                  <a:srgbClr val="FFFFFF"/>
                </a:solidFill>
              </a:rPr>
            </a:br>
            <a:r>
              <a:rPr lang="en-CA" sz="2400" dirty="0">
                <a:solidFill>
                  <a:srgbClr val="FFFFFF"/>
                </a:solidFill>
              </a:rPr>
              <a:t>The </a:t>
            </a:r>
            <a:r>
              <a:rPr lang="en-CA" sz="2400" u="sng" dirty="0">
                <a:solidFill>
                  <a:srgbClr val="FFFFFF"/>
                </a:solidFill>
              </a:rPr>
              <a:t>small, pale girl</a:t>
            </a:r>
            <a:r>
              <a:rPr lang="en-CA" sz="2400" dirty="0">
                <a:solidFill>
                  <a:srgbClr val="FFFFFF"/>
                </a:solidFill>
              </a:rPr>
              <a:t> </a:t>
            </a:r>
            <a:r>
              <a:rPr lang="en-CA" sz="2400" dirty="0" smtClean="0">
                <a:solidFill>
                  <a:srgbClr val="FFFFFF"/>
                </a:solidFill>
              </a:rPr>
              <a:t>with </a:t>
            </a:r>
            <a:r>
              <a:rPr lang="en-CA" sz="2400" u="sng" dirty="0" smtClean="0">
                <a:solidFill>
                  <a:srgbClr val="FFFFFF"/>
                </a:solidFill>
              </a:rPr>
              <a:t>greasy</a:t>
            </a:r>
            <a:r>
              <a:rPr lang="en-CA" sz="2400" dirty="0" smtClean="0">
                <a:solidFill>
                  <a:srgbClr val="FFFFFF"/>
                </a:solidFill>
              </a:rPr>
              <a:t>, dark hair sauntered </a:t>
            </a:r>
            <a:r>
              <a:rPr lang="en-CA" sz="2400" u="sng" dirty="0" smtClean="0">
                <a:solidFill>
                  <a:srgbClr val="FFFFFF"/>
                </a:solidFill>
              </a:rPr>
              <a:t>hesitantly</a:t>
            </a:r>
            <a:r>
              <a:rPr lang="en-CA" sz="2400" dirty="0" smtClean="0">
                <a:solidFill>
                  <a:srgbClr val="FFFFFF"/>
                </a:solidFill>
              </a:rPr>
              <a:t> </a:t>
            </a:r>
            <a:r>
              <a:rPr lang="en-CA" sz="2400" dirty="0">
                <a:solidFill>
                  <a:srgbClr val="FFFFFF"/>
                </a:solidFill>
              </a:rPr>
              <a:t>across the </a:t>
            </a:r>
            <a:r>
              <a:rPr lang="en-CA" sz="2400" u="sng" dirty="0">
                <a:solidFill>
                  <a:srgbClr val="FFFFFF"/>
                </a:solidFill>
              </a:rPr>
              <a:t>dark and dingy</a:t>
            </a:r>
            <a:r>
              <a:rPr lang="en-CA" sz="2400" dirty="0">
                <a:solidFill>
                  <a:srgbClr val="FFFFFF"/>
                </a:solidFill>
              </a:rPr>
              <a:t> </a:t>
            </a:r>
            <a:r>
              <a:rPr lang="en-CA" sz="2400" dirty="0" smtClean="0">
                <a:solidFill>
                  <a:srgbClr val="FFFFFF"/>
                </a:solidFill>
              </a:rPr>
              <a:t>room towards the </a:t>
            </a:r>
            <a:r>
              <a:rPr lang="en-CA" sz="2400" u="sng" dirty="0" smtClean="0">
                <a:solidFill>
                  <a:srgbClr val="FFFFFF"/>
                </a:solidFill>
              </a:rPr>
              <a:t>darkened</a:t>
            </a:r>
            <a:r>
              <a:rPr lang="en-CA" sz="2400" dirty="0" smtClean="0">
                <a:solidFill>
                  <a:srgbClr val="FFFFFF"/>
                </a:solidFill>
              </a:rPr>
              <a:t> closet...</a:t>
            </a:r>
            <a:br>
              <a:rPr lang="en-CA" sz="2400" dirty="0" smtClean="0">
                <a:solidFill>
                  <a:srgbClr val="FFFFFF"/>
                </a:solidFill>
              </a:rPr>
            </a:br>
            <a:r>
              <a:rPr lang="en-CA" sz="2400" dirty="0" smtClean="0">
                <a:solidFill>
                  <a:srgbClr val="0000FF"/>
                </a:solidFill>
              </a:rPr>
              <a:t>Playful:</a:t>
            </a:r>
          </a:p>
          <a:p>
            <a:r>
              <a:rPr lang="en-CA" sz="2400" dirty="0" smtClean="0"/>
              <a:t>The </a:t>
            </a:r>
            <a:r>
              <a:rPr lang="en-CA" sz="2400" u="sng" dirty="0" smtClean="0"/>
              <a:t>tiny</a:t>
            </a:r>
            <a:r>
              <a:rPr lang="en-CA" sz="2400" dirty="0" smtClean="0"/>
              <a:t> girl with </a:t>
            </a:r>
            <a:r>
              <a:rPr lang="en-CA" sz="2400" u="sng" dirty="0" smtClean="0"/>
              <a:t>bouncing, red </a:t>
            </a:r>
            <a:r>
              <a:rPr lang="en-CA" sz="2400" dirty="0" smtClean="0"/>
              <a:t>hair, </a:t>
            </a:r>
            <a:r>
              <a:rPr lang="en-CA" sz="2400" u="sng" dirty="0" smtClean="0"/>
              <a:t>sneakily</a:t>
            </a:r>
            <a:r>
              <a:rPr lang="en-CA" sz="2400" dirty="0" smtClean="0"/>
              <a:t> sauntered across the </a:t>
            </a:r>
            <a:r>
              <a:rPr lang="en-CA" sz="2400" u="sng" dirty="0" smtClean="0"/>
              <a:t>yellow</a:t>
            </a:r>
            <a:r>
              <a:rPr lang="en-CA" sz="2400" dirty="0" smtClean="0"/>
              <a:t> room towards the </a:t>
            </a:r>
            <a:r>
              <a:rPr lang="en-CA" sz="2400" u="sng" dirty="0" smtClean="0"/>
              <a:t>overflowing</a:t>
            </a:r>
            <a:r>
              <a:rPr lang="en-CA" sz="2400" dirty="0" smtClean="0"/>
              <a:t> closet.</a:t>
            </a:r>
            <a:endParaRPr lang="en-CA" sz="2400" dirty="0"/>
          </a:p>
          <a:p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65191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837" y="322492"/>
            <a:ext cx="8405727" cy="618631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18488" y="2802944"/>
            <a:ext cx="7790180" cy="914400"/>
          </a:xfrm>
        </p:spPr>
        <p:txBody>
          <a:bodyPr/>
          <a:lstStyle/>
          <a:p>
            <a:r>
              <a:rPr lang="en-US" sz="2800" dirty="0" smtClean="0">
                <a:solidFill>
                  <a:srgbClr val="FFFFFF"/>
                </a:solidFill>
              </a:rPr>
              <a:t>1) </a:t>
            </a:r>
            <a:r>
              <a:rPr lang="en-US" sz="2800" dirty="0" smtClean="0">
                <a:solidFill>
                  <a:srgbClr val="0000FF"/>
                </a:solidFill>
              </a:rPr>
              <a:t>Look at the first page of your composition and circle all the nouns.</a:t>
            </a:r>
            <a:br>
              <a:rPr lang="en-US" sz="2800" dirty="0" smtClean="0">
                <a:solidFill>
                  <a:srgbClr val="0000FF"/>
                </a:solidFill>
              </a:rPr>
            </a:br>
            <a:r>
              <a:rPr lang="en-US" sz="2800" dirty="0" smtClean="0">
                <a:solidFill>
                  <a:srgbClr val="FFFFFF"/>
                </a:solidFill>
              </a:rPr>
              <a:t>- Add adjectives to as many as you can. Consider adding 2 to some. Be sure to use adjectives that match the mood of your story.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8488" y="4159361"/>
            <a:ext cx="8136151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rgbClr val="FFFFFF"/>
                </a:solidFill>
              </a:rPr>
              <a:t>2</a:t>
            </a:r>
            <a:r>
              <a:rPr lang="en-US" sz="2800" dirty="0" smtClean="0">
                <a:solidFill>
                  <a:srgbClr val="FFFFFF"/>
                </a:solidFill>
              </a:rPr>
              <a:t>) </a:t>
            </a:r>
            <a:r>
              <a:rPr lang="en-US" sz="2800" dirty="0" smtClean="0">
                <a:solidFill>
                  <a:srgbClr val="0000FF"/>
                </a:solidFill>
              </a:rPr>
              <a:t>Look at the first page of your composition and underline all the verbs.</a:t>
            </a:r>
            <a:br>
              <a:rPr lang="en-US" sz="2800" dirty="0" smtClean="0">
                <a:solidFill>
                  <a:srgbClr val="0000FF"/>
                </a:solidFill>
              </a:rPr>
            </a:br>
            <a:r>
              <a:rPr lang="en-US" sz="2800" dirty="0" smtClean="0">
                <a:solidFill>
                  <a:srgbClr val="FFFFFF"/>
                </a:solidFill>
              </a:rPr>
              <a:t>- Add at least adverbs to the page.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8488" y="811830"/>
            <a:ext cx="7790180" cy="5831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rgbClr val="0000FF"/>
                </a:solidFill>
              </a:rPr>
              <a:t>TASK: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568" y="685800"/>
            <a:ext cx="2197100" cy="8373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5180861"/>
            <a:ext cx="2857500" cy="101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7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6000" y="3788728"/>
            <a:ext cx="8305800" cy="914400"/>
          </a:xfrm>
        </p:spPr>
        <p:txBody>
          <a:bodyPr/>
          <a:lstStyle/>
          <a:p>
            <a:pPr marL="457200" indent="-457200"/>
            <a:r>
              <a:rPr lang="en-US" sz="5400" dirty="0" smtClean="0"/>
              <a:t>5) </a:t>
            </a:r>
            <a:r>
              <a:rPr lang="en-US" sz="5400" dirty="0" smtClean="0">
                <a:solidFill>
                  <a:srgbClr val="0000FF"/>
                </a:solidFill>
              </a:rPr>
              <a:t>Add Figurative  </a:t>
            </a:r>
            <a:r>
              <a:rPr lang="en-US" sz="5400" dirty="0">
                <a:solidFill>
                  <a:srgbClr val="0000FF"/>
                </a:solidFill>
              </a:rPr>
              <a:t/>
            </a:r>
            <a:br>
              <a:rPr lang="en-US" sz="5400" dirty="0">
                <a:solidFill>
                  <a:srgbClr val="0000FF"/>
                </a:solidFill>
              </a:rPr>
            </a:br>
            <a:r>
              <a:rPr lang="en-US" sz="5400" dirty="0" smtClean="0">
                <a:solidFill>
                  <a:srgbClr val="0000FF"/>
                </a:solidFill>
              </a:rPr>
              <a:t>  Language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062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7700" y="1257301"/>
            <a:ext cx="8039100" cy="504190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Look at the sentence below:</a:t>
            </a:r>
            <a:br>
              <a:rPr lang="en-US" dirty="0" smtClean="0">
                <a:solidFill>
                  <a:srgbClr val="3366FF"/>
                </a:solidFill>
              </a:rPr>
            </a:br>
            <a:r>
              <a:rPr lang="en-US" dirty="0" smtClean="0">
                <a:solidFill>
                  <a:srgbClr val="3366FF"/>
                </a:solidFill>
              </a:rPr>
              <a:t/>
            </a:r>
            <a:br>
              <a:rPr lang="en-US" dirty="0" smtClean="0">
                <a:solidFill>
                  <a:srgbClr val="3366FF"/>
                </a:solidFill>
              </a:rPr>
            </a:br>
            <a:r>
              <a:rPr lang="en-US" dirty="0" smtClean="0"/>
              <a:t>“His smile made me happy”</a:t>
            </a:r>
          </a:p>
          <a:p>
            <a:pPr marL="18288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/>
            </a:r>
            <a:br>
              <a:rPr lang="en-US" dirty="0" smtClean="0">
                <a:solidFill>
                  <a:srgbClr val="3366FF"/>
                </a:solidFill>
              </a:rPr>
            </a:br>
            <a:r>
              <a:rPr lang="en-US" dirty="0" smtClean="0">
                <a:solidFill>
                  <a:srgbClr val="3366FF"/>
                </a:solidFill>
              </a:rPr>
              <a:t>This sentence doesn’t make me feel anything. Lets see if we can make it better: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8288" indent="0">
              <a:buNone/>
            </a:pPr>
            <a:endParaRPr lang="en-US" dirty="0" smtClean="0">
              <a:solidFill>
                <a:srgbClr val="3366FF"/>
              </a:solidFill>
            </a:endParaRPr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700" y="419100"/>
            <a:ext cx="7543800" cy="711200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</a:rPr>
              <a:t>Adding figurative language to your writing makes it more dynamic and engaging: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69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7700" y="1257301"/>
            <a:ext cx="8039100" cy="504190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Look at the sentence below:</a:t>
            </a:r>
            <a:br>
              <a:rPr lang="en-US" dirty="0" smtClean="0">
                <a:solidFill>
                  <a:srgbClr val="3366FF"/>
                </a:solidFill>
              </a:rPr>
            </a:br>
            <a:r>
              <a:rPr lang="en-US" dirty="0" smtClean="0">
                <a:solidFill>
                  <a:srgbClr val="3366FF"/>
                </a:solidFill>
              </a:rPr>
              <a:t/>
            </a:r>
            <a:br>
              <a:rPr lang="en-US" dirty="0" smtClean="0">
                <a:solidFill>
                  <a:srgbClr val="3366FF"/>
                </a:solidFill>
              </a:rPr>
            </a:br>
            <a:r>
              <a:rPr lang="en-US" dirty="0" smtClean="0"/>
              <a:t>“His smile made me happy”</a:t>
            </a:r>
          </a:p>
          <a:p>
            <a:pPr marL="18288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/>
            </a:r>
            <a:br>
              <a:rPr lang="en-US" dirty="0" smtClean="0">
                <a:solidFill>
                  <a:srgbClr val="3366FF"/>
                </a:solidFill>
              </a:rPr>
            </a:br>
            <a:r>
              <a:rPr lang="en-US" dirty="0" smtClean="0">
                <a:solidFill>
                  <a:srgbClr val="3366FF"/>
                </a:solidFill>
              </a:rPr>
              <a:t>This sentence doesn’t make me feel anything. Lets see if we can make it better: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8288" indent="0">
              <a:buNone/>
            </a:pPr>
            <a:r>
              <a:rPr lang="en-US" dirty="0" smtClean="0"/>
              <a:t>As his mouth quirked into a shy smile, my stomach filled with a warm, gentle glow.</a:t>
            </a:r>
            <a:endParaRPr lang="en-US" dirty="0"/>
          </a:p>
          <a:p>
            <a:pPr marL="18288" indent="0">
              <a:buNone/>
            </a:pPr>
            <a:endParaRPr lang="en-US" dirty="0" smtClean="0">
              <a:solidFill>
                <a:srgbClr val="3366FF"/>
              </a:solidFill>
            </a:endParaRPr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700" y="419100"/>
            <a:ext cx="7543800" cy="711200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</a:rPr>
              <a:t>Adding figurative language to your writing makes it more dynamic and engaging: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0" y="1130300"/>
            <a:ext cx="2019300" cy="194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0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7700" y="1257301"/>
            <a:ext cx="8039100" cy="504190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Look at the sentence below:</a:t>
            </a:r>
            <a:br>
              <a:rPr lang="en-US" dirty="0" smtClean="0">
                <a:solidFill>
                  <a:srgbClr val="3366FF"/>
                </a:solidFill>
              </a:rPr>
            </a:br>
            <a:r>
              <a:rPr lang="en-US" dirty="0" smtClean="0">
                <a:solidFill>
                  <a:srgbClr val="3366FF"/>
                </a:solidFill>
              </a:rPr>
              <a:t/>
            </a:r>
            <a:br>
              <a:rPr lang="en-US" dirty="0" smtClean="0">
                <a:solidFill>
                  <a:srgbClr val="3366FF"/>
                </a:solidFill>
              </a:rPr>
            </a:br>
            <a:r>
              <a:rPr lang="en-US" dirty="0" smtClean="0"/>
              <a:t>“I had never seen eyes like his. They were deep, ocean blue and brown with the tiniest of yellow specks.”</a:t>
            </a:r>
          </a:p>
          <a:p>
            <a:pPr marL="18288" indent="0">
              <a:buNone/>
            </a:pPr>
            <a:endParaRPr lang="en-US" dirty="0" smtClean="0"/>
          </a:p>
          <a:p>
            <a:pPr marL="18288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This is a good sentence. Lets see if we can make it better: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8288" indent="0">
              <a:buNone/>
            </a:pPr>
            <a:endParaRPr lang="en-US" dirty="0"/>
          </a:p>
          <a:p>
            <a:pPr marL="18288" indent="0">
              <a:buNone/>
            </a:pPr>
            <a:endParaRPr lang="en-US" dirty="0" smtClean="0">
              <a:solidFill>
                <a:srgbClr val="3366FF"/>
              </a:solidFill>
            </a:endParaRPr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700" y="419100"/>
            <a:ext cx="7543800" cy="711200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</a:rPr>
              <a:t>Adding figurative language to your writing makes it more dynamic and engaging: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6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434364"/>
            <a:ext cx="8305800" cy="914400"/>
          </a:xfrm>
        </p:spPr>
        <p:txBody>
          <a:bodyPr/>
          <a:lstStyle/>
          <a:p>
            <a:pPr marL="457200" indent="-457200"/>
            <a:r>
              <a:rPr lang="en-US" sz="5400" dirty="0" smtClean="0"/>
              <a:t>1) </a:t>
            </a:r>
            <a:r>
              <a:rPr lang="en-US" sz="5400" dirty="0" smtClean="0">
                <a:solidFill>
                  <a:srgbClr val="0000FF"/>
                </a:solidFill>
              </a:rPr>
              <a:t>Make </a:t>
            </a:r>
            <a:r>
              <a:rPr lang="en-US" sz="5400" dirty="0">
                <a:solidFill>
                  <a:srgbClr val="0000FF"/>
                </a:solidFill>
              </a:rPr>
              <a:t>sure that you </a:t>
            </a:r>
            <a:r>
              <a:rPr lang="en-US" sz="5400" dirty="0" smtClean="0">
                <a:solidFill>
                  <a:srgbClr val="0000FF"/>
                </a:solidFill>
              </a:rPr>
              <a:t/>
            </a:r>
            <a:br>
              <a:rPr lang="en-US" sz="5400" dirty="0" smtClean="0">
                <a:solidFill>
                  <a:srgbClr val="0000FF"/>
                </a:solidFill>
              </a:rPr>
            </a:b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smtClean="0">
                <a:solidFill>
                  <a:srgbClr val="0000FF"/>
                </a:solidFill>
              </a:rPr>
              <a:t> have </a:t>
            </a:r>
            <a:r>
              <a:rPr lang="en-US" sz="5400" dirty="0">
                <a:solidFill>
                  <a:srgbClr val="0000FF"/>
                </a:solidFill>
              </a:rPr>
              <a:t>an engaging 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>
                <a:solidFill>
                  <a:srgbClr val="0000FF"/>
                </a:solidFill>
              </a:rPr>
              <a:t/>
            </a:r>
            <a:br>
              <a:rPr lang="en-US" sz="5400" dirty="0">
                <a:solidFill>
                  <a:srgbClr val="0000FF"/>
                </a:solidFill>
              </a:rPr>
            </a:br>
            <a:r>
              <a:rPr lang="en-US" sz="5400" dirty="0" smtClean="0">
                <a:solidFill>
                  <a:srgbClr val="0000FF"/>
                </a:solidFill>
              </a:rPr>
              <a:t>  opening </a:t>
            </a:r>
            <a:r>
              <a:rPr lang="en-US" sz="5400" dirty="0">
                <a:solidFill>
                  <a:srgbClr val="0000FF"/>
                </a:solidFill>
              </a:rPr>
              <a:t>sentence</a:t>
            </a:r>
            <a:r>
              <a:rPr lang="en-US" sz="5400" dirty="0" smtClean="0">
                <a:solidFill>
                  <a:srgbClr val="0000FF"/>
                </a:solidFill>
              </a:rPr>
              <a:t>.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3288">
            <a:off x="5370682" y="-272563"/>
            <a:ext cx="3276255" cy="282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7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7700" y="1257301"/>
            <a:ext cx="8039100" cy="504190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Look at the sentence below:</a:t>
            </a:r>
            <a:br>
              <a:rPr lang="en-US" dirty="0" smtClean="0">
                <a:solidFill>
                  <a:srgbClr val="3366FF"/>
                </a:solidFill>
              </a:rPr>
            </a:br>
            <a:r>
              <a:rPr lang="en-US" dirty="0" smtClean="0">
                <a:solidFill>
                  <a:srgbClr val="3366FF"/>
                </a:solidFill>
              </a:rPr>
              <a:t/>
            </a:r>
            <a:br>
              <a:rPr lang="en-US" dirty="0" smtClean="0">
                <a:solidFill>
                  <a:srgbClr val="3366FF"/>
                </a:solidFill>
              </a:rPr>
            </a:br>
            <a:r>
              <a:rPr lang="en-US" dirty="0" smtClean="0"/>
              <a:t>“I had never seen eyes like his. They were deep, ocean blue and brown with the tiniest of yellow specks.”</a:t>
            </a:r>
          </a:p>
          <a:p>
            <a:pPr marL="18288" indent="0">
              <a:buNone/>
            </a:pPr>
            <a:endParaRPr lang="en-US" dirty="0" smtClean="0"/>
          </a:p>
          <a:p>
            <a:pPr marL="18288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This is a good sentence. Lets see if we can make it better: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8288" indent="0">
              <a:buNone/>
            </a:pPr>
            <a:r>
              <a:rPr lang="en-US" dirty="0" smtClean="0"/>
              <a:t>His eyes were a raging blue river over ancient stones, smoothed by years of violent rapids. Yellow specks seemed to collect on the surface like morning sunlight.</a:t>
            </a:r>
          </a:p>
          <a:p>
            <a:pPr marL="18288" indent="0">
              <a:buNone/>
            </a:pPr>
            <a:endParaRPr lang="en-US" dirty="0"/>
          </a:p>
          <a:p>
            <a:pPr marL="18288" indent="0">
              <a:buNone/>
            </a:pPr>
            <a:endParaRPr lang="en-US" dirty="0" smtClean="0">
              <a:solidFill>
                <a:srgbClr val="3366FF"/>
              </a:solidFill>
            </a:endParaRPr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700" y="419100"/>
            <a:ext cx="7543800" cy="711200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</a:rPr>
              <a:t>Adding figurative language to your writing makes it more dynamic and engaging: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00" y="4690468"/>
            <a:ext cx="2999232" cy="160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92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7700" y="1981201"/>
            <a:ext cx="8039100" cy="3809999"/>
          </a:xfrm>
        </p:spPr>
        <p:txBody>
          <a:bodyPr>
            <a:normAutofit/>
          </a:bodyPr>
          <a:lstStyle/>
          <a:p>
            <a:pPr marL="475488" indent="-457200">
              <a:buAutoNum type="arabicParenR"/>
            </a:pPr>
            <a:r>
              <a:rPr lang="en-US" sz="2400" dirty="0" smtClean="0"/>
              <a:t>The cold ice cream sat on my tongue. </a:t>
            </a:r>
          </a:p>
          <a:p>
            <a:pPr marL="475488" indent="-457200">
              <a:buAutoNum type="arabicParenR"/>
            </a:pPr>
            <a:r>
              <a:rPr lang="en-US" sz="2400" dirty="0" smtClean="0"/>
              <a:t>I skated as fast as I could to the puck.</a:t>
            </a:r>
          </a:p>
          <a:p>
            <a:pPr marL="475488" indent="-457200">
              <a:buAutoNum type="arabicParenR"/>
            </a:pPr>
            <a:r>
              <a:rPr lang="en-US" sz="2400" dirty="0" smtClean="0"/>
              <a:t> Her hair was a vibrant red.</a:t>
            </a:r>
          </a:p>
          <a:p>
            <a:pPr marL="475488" indent="-457200">
              <a:buAutoNum type="arabicParenR"/>
            </a:pPr>
            <a:r>
              <a:rPr lang="en-US" sz="2400" dirty="0" smtClean="0"/>
              <a:t>The smell reminded me of my grandma.</a:t>
            </a:r>
            <a:endParaRPr lang="en-US" sz="2400" dirty="0"/>
          </a:p>
          <a:p>
            <a:pPr marL="18288" indent="0">
              <a:buNone/>
            </a:pPr>
            <a:endParaRPr lang="en-US" dirty="0" smtClean="0">
              <a:solidFill>
                <a:srgbClr val="3366FF"/>
              </a:solidFill>
            </a:endParaRPr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700" y="1676402"/>
            <a:ext cx="7543800" cy="711200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</a:rPr>
              <a:t>Change these sentences into figurative language to make them more engaging:</a:t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/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>consider: metaphors, similes, hyperboles, allusions etc.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23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837" y="322492"/>
            <a:ext cx="8405727" cy="618631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18488" y="2802944"/>
            <a:ext cx="7790180" cy="914400"/>
          </a:xfrm>
        </p:spPr>
        <p:txBody>
          <a:bodyPr/>
          <a:lstStyle/>
          <a:p>
            <a:r>
              <a:rPr lang="en-US" sz="2800" dirty="0" smtClean="0">
                <a:solidFill>
                  <a:srgbClr val="FFFFFF"/>
                </a:solidFill>
              </a:rPr>
              <a:t>1) </a:t>
            </a:r>
            <a:r>
              <a:rPr lang="en-US" sz="2800" dirty="0" smtClean="0">
                <a:solidFill>
                  <a:srgbClr val="0000FF"/>
                </a:solidFill>
              </a:rPr>
              <a:t>Look at the first page of your composition and pick two sentences that </a:t>
            </a:r>
            <a:r>
              <a:rPr lang="en-US" sz="2800" dirty="0" err="1" smtClean="0">
                <a:solidFill>
                  <a:srgbClr val="0000FF"/>
                </a:solidFill>
              </a:rPr>
              <a:t>discribe</a:t>
            </a:r>
            <a:r>
              <a:rPr lang="en-US" sz="2800" dirty="0" smtClean="0">
                <a:solidFill>
                  <a:srgbClr val="0000FF"/>
                </a:solidFill>
              </a:rPr>
              <a:t> something.</a:t>
            </a:r>
            <a:br>
              <a:rPr lang="en-US" sz="2800" dirty="0" smtClean="0">
                <a:solidFill>
                  <a:srgbClr val="0000FF"/>
                </a:solidFill>
              </a:rPr>
            </a:br>
            <a:r>
              <a:rPr lang="en-US" sz="2800" dirty="0" smtClean="0">
                <a:solidFill>
                  <a:srgbClr val="FFFFFF"/>
                </a:solidFill>
              </a:rPr>
              <a:t>- Turn them into figurative language. Add a metaphor, simile, allusion, personification etc.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8488" y="1394971"/>
            <a:ext cx="7790180" cy="5831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rgbClr val="0000FF"/>
                </a:solidFill>
              </a:rPr>
              <a:t>TASK: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24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4895" y="5111225"/>
            <a:ext cx="8305800" cy="914400"/>
          </a:xfrm>
        </p:spPr>
        <p:txBody>
          <a:bodyPr/>
          <a:lstStyle/>
          <a:p>
            <a:pPr marL="457200" indent="-457200"/>
            <a:r>
              <a:rPr lang="en-US" sz="5400" dirty="0"/>
              <a:t>6</a:t>
            </a:r>
            <a:r>
              <a:rPr lang="en-US" sz="5400" dirty="0" smtClean="0"/>
              <a:t>) </a:t>
            </a:r>
            <a:r>
              <a:rPr lang="en-US" sz="5400" dirty="0" smtClean="0">
                <a:solidFill>
                  <a:srgbClr val="0000FF"/>
                </a:solidFill>
              </a:rPr>
              <a:t>Make sure that no two</a:t>
            </a:r>
            <a:br>
              <a:rPr lang="en-US" sz="5400" dirty="0" smtClean="0">
                <a:solidFill>
                  <a:srgbClr val="0000FF"/>
                </a:solidFill>
              </a:rPr>
            </a:b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smtClean="0">
                <a:solidFill>
                  <a:srgbClr val="0000FF"/>
                </a:solidFill>
              </a:rPr>
              <a:t> sentences in a   </a:t>
            </a:r>
            <a:br>
              <a:rPr lang="en-US" sz="5400" dirty="0" smtClean="0">
                <a:solidFill>
                  <a:srgbClr val="0000FF"/>
                </a:solidFill>
              </a:rPr>
            </a:b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smtClean="0">
                <a:solidFill>
                  <a:srgbClr val="0000FF"/>
                </a:solidFill>
              </a:rPr>
              <a:t> paragraph start the </a:t>
            </a:r>
            <a:r>
              <a:rPr lang="en-US" sz="5400" dirty="0">
                <a:solidFill>
                  <a:srgbClr val="0000FF"/>
                </a:solidFill>
              </a:rPr>
              <a:t/>
            </a:r>
            <a:br>
              <a:rPr lang="en-US" sz="5400" dirty="0">
                <a:solidFill>
                  <a:srgbClr val="0000FF"/>
                </a:solidFill>
              </a:rPr>
            </a:br>
            <a:r>
              <a:rPr lang="en-US" sz="5400" dirty="0" smtClean="0">
                <a:solidFill>
                  <a:srgbClr val="0000FF"/>
                </a:solidFill>
              </a:rPr>
              <a:t>  same.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13683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7700" y="1447801"/>
            <a:ext cx="8039100" cy="504190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dirty="0" smtClean="0">
                <a:effectLst/>
              </a:rPr>
              <a:t>Hobbits </a:t>
            </a:r>
            <a:r>
              <a:rPr lang="en-US" dirty="0">
                <a:effectLst/>
              </a:rPr>
              <a:t>are an unobtrusive but very ancient </a:t>
            </a:r>
            <a:r>
              <a:rPr lang="en-US" dirty="0" smtClean="0">
                <a:effectLst/>
              </a:rPr>
              <a:t>people. </a:t>
            </a:r>
            <a:r>
              <a:rPr lang="en-US" dirty="0">
                <a:effectLst/>
              </a:rPr>
              <a:t>T</a:t>
            </a:r>
            <a:r>
              <a:rPr lang="en-US" dirty="0" smtClean="0">
                <a:effectLst/>
              </a:rPr>
              <a:t>hey used to be more numerous than they are today. Hobbits love </a:t>
            </a:r>
            <a:r>
              <a:rPr lang="en-US" dirty="0">
                <a:effectLst/>
              </a:rPr>
              <a:t>peace and </a:t>
            </a:r>
            <a:r>
              <a:rPr lang="en-US" dirty="0" smtClean="0">
                <a:effectLst/>
              </a:rPr>
              <a:t>quiet, </a:t>
            </a:r>
            <a:r>
              <a:rPr lang="en-US" dirty="0">
                <a:effectLst/>
              </a:rPr>
              <a:t>good </a:t>
            </a:r>
            <a:r>
              <a:rPr lang="en-US" dirty="0" smtClean="0">
                <a:effectLst/>
              </a:rPr>
              <a:t>tilled</a:t>
            </a:r>
            <a:r>
              <a:rPr lang="en-GB" dirty="0">
                <a:effectLst/>
              </a:rPr>
              <a:t> </a:t>
            </a:r>
            <a:r>
              <a:rPr lang="en-US" dirty="0" smtClean="0">
                <a:effectLst/>
              </a:rPr>
              <a:t>earth. Hobbits’ </a:t>
            </a:r>
            <a:r>
              <a:rPr lang="en-US" dirty="0" err="1" smtClean="0">
                <a:effectLst/>
              </a:rPr>
              <a:t>favourite</a:t>
            </a:r>
            <a:r>
              <a:rPr lang="en-US" dirty="0" smtClean="0">
                <a:effectLst/>
              </a:rPr>
              <a:t> haunts are well</a:t>
            </a:r>
            <a:r>
              <a:rPr lang="en-US" dirty="0">
                <a:effectLst/>
              </a:rPr>
              <a:t>-ordered and well-farmed </a:t>
            </a:r>
            <a:r>
              <a:rPr lang="en-US" dirty="0" err="1" smtClean="0">
                <a:effectLst/>
              </a:rPr>
              <a:t>countrysides</a:t>
            </a:r>
            <a:r>
              <a:rPr lang="en-US" dirty="0" smtClean="0">
                <a:effectLst/>
              </a:rPr>
              <a:t>.</a:t>
            </a:r>
            <a:r>
              <a:rPr lang="en-GB" dirty="0" smtClean="0">
                <a:effectLst/>
              </a:rPr>
              <a:t> </a:t>
            </a:r>
            <a:r>
              <a:rPr lang="en-US" dirty="0" smtClean="0">
                <a:effectLst/>
              </a:rPr>
              <a:t>Hobbits </a:t>
            </a:r>
            <a:r>
              <a:rPr lang="en-US" dirty="0">
                <a:effectLst/>
              </a:rPr>
              <a:t>do not and did not understand or like machines more complicated than </a:t>
            </a:r>
            <a:r>
              <a:rPr lang="en-US" dirty="0" smtClean="0">
                <a:effectLst/>
              </a:rPr>
              <a:t>a</a:t>
            </a:r>
            <a:r>
              <a:rPr lang="en-GB" dirty="0">
                <a:effectLst/>
              </a:rPr>
              <a:t> </a:t>
            </a:r>
            <a:r>
              <a:rPr lang="en-US" dirty="0" smtClean="0">
                <a:effectLst/>
              </a:rPr>
              <a:t>forge</a:t>
            </a:r>
            <a:r>
              <a:rPr lang="en-US" dirty="0">
                <a:effectLst/>
              </a:rPr>
              <a:t>-bellows, a water-mill, or a hand-</a:t>
            </a:r>
            <a:r>
              <a:rPr lang="en-US" dirty="0" smtClean="0">
                <a:effectLst/>
              </a:rPr>
              <a:t>loom; however, hobbits were skillful with</a:t>
            </a:r>
            <a:r>
              <a:rPr lang="en-GB" dirty="0">
                <a:effectLst/>
              </a:rPr>
              <a:t> </a:t>
            </a:r>
            <a:r>
              <a:rPr lang="en-US" dirty="0" smtClean="0">
                <a:effectLst/>
              </a:rPr>
              <a:t>tools</a:t>
            </a:r>
            <a:r>
              <a:rPr lang="en-US" dirty="0">
                <a:effectLst/>
              </a:rPr>
              <a:t>. Even in ancient days </a:t>
            </a:r>
            <a:r>
              <a:rPr lang="en-US" dirty="0" smtClean="0">
                <a:effectLst/>
              </a:rPr>
              <a:t>hobbits </a:t>
            </a:r>
            <a:r>
              <a:rPr lang="en-US" dirty="0">
                <a:effectLst/>
              </a:rPr>
              <a:t>were, as a rule, shy of ‘the Big </a:t>
            </a:r>
            <a:r>
              <a:rPr lang="en-US" dirty="0" smtClean="0">
                <a:effectLst/>
              </a:rPr>
              <a:t>Folk,’ </a:t>
            </a:r>
            <a:r>
              <a:rPr lang="en-US" dirty="0">
                <a:effectLst/>
              </a:rPr>
              <a:t>as </a:t>
            </a:r>
            <a:r>
              <a:rPr lang="en-US" dirty="0" smtClean="0">
                <a:effectLst/>
              </a:rPr>
              <a:t>they</a:t>
            </a:r>
            <a:r>
              <a:rPr lang="en-GB" dirty="0">
                <a:effectLst/>
              </a:rPr>
              <a:t> </a:t>
            </a:r>
            <a:r>
              <a:rPr lang="en-US" dirty="0" smtClean="0">
                <a:effectLst/>
              </a:rPr>
              <a:t>call </a:t>
            </a:r>
            <a:r>
              <a:rPr lang="en-US" dirty="0">
                <a:effectLst/>
              </a:rPr>
              <a:t>us, and now they avoid us with dismay and are becoming hard to </a:t>
            </a:r>
            <a:r>
              <a:rPr lang="en-US" dirty="0" smtClean="0">
                <a:effectLst/>
              </a:rPr>
              <a:t>find.</a:t>
            </a:r>
            <a:r>
              <a:rPr lang="en-GB" dirty="0">
                <a:effectLst/>
              </a:rPr>
              <a:t> </a:t>
            </a:r>
            <a:r>
              <a:rPr lang="en-US" dirty="0" smtClean="0">
                <a:effectLst/>
              </a:rPr>
              <a:t>Hobbits </a:t>
            </a:r>
            <a:r>
              <a:rPr lang="en-US" dirty="0">
                <a:effectLst/>
              </a:rPr>
              <a:t>are quick of hearing and sharp-</a:t>
            </a:r>
            <a:r>
              <a:rPr lang="en-US" dirty="0" smtClean="0">
                <a:effectLst/>
              </a:rPr>
              <a:t>eyed. Even though hobbits </a:t>
            </a:r>
            <a:r>
              <a:rPr lang="en-US" dirty="0">
                <a:effectLst/>
              </a:rPr>
              <a:t>are inclined to </a:t>
            </a:r>
            <a:r>
              <a:rPr lang="en-US" dirty="0" smtClean="0">
                <a:effectLst/>
              </a:rPr>
              <a:t>be</a:t>
            </a:r>
            <a:r>
              <a:rPr lang="en-GB" dirty="0">
                <a:effectLst/>
              </a:rPr>
              <a:t> </a:t>
            </a:r>
            <a:r>
              <a:rPr lang="en-US" dirty="0" smtClean="0">
                <a:effectLst/>
              </a:rPr>
              <a:t>fat </a:t>
            </a:r>
            <a:r>
              <a:rPr lang="en-US" dirty="0">
                <a:effectLst/>
              </a:rPr>
              <a:t>and do not hurry unnecessarily, they are nonetheless nimble and deft </a:t>
            </a:r>
            <a:r>
              <a:rPr lang="en-US" dirty="0" smtClean="0">
                <a:effectLst/>
              </a:rPr>
              <a:t>in</a:t>
            </a:r>
            <a:r>
              <a:rPr lang="en-GB" dirty="0">
                <a:effectLst/>
              </a:rPr>
              <a:t> </a:t>
            </a:r>
            <a:r>
              <a:rPr lang="en-US" dirty="0" smtClean="0">
                <a:effectLst/>
              </a:rPr>
              <a:t>their </a:t>
            </a:r>
            <a:r>
              <a:rPr lang="en-US" dirty="0">
                <a:effectLst/>
              </a:rPr>
              <a:t>movements. </a:t>
            </a:r>
            <a:r>
              <a:rPr lang="en-US" dirty="0" smtClean="0">
                <a:effectLst/>
              </a:rPr>
              <a:t>Hobbits </a:t>
            </a:r>
            <a:r>
              <a:rPr lang="en-US" dirty="0">
                <a:effectLst/>
              </a:rPr>
              <a:t>possessed from the first the art of disappearing </a:t>
            </a:r>
            <a:r>
              <a:rPr lang="en-US" dirty="0" smtClean="0">
                <a:effectLst/>
              </a:rPr>
              <a:t>swiftly</a:t>
            </a:r>
            <a:r>
              <a:rPr lang="en-GB" dirty="0">
                <a:effectLst/>
              </a:rPr>
              <a:t> </a:t>
            </a:r>
            <a:r>
              <a:rPr lang="en-US" dirty="0" smtClean="0">
                <a:effectLst/>
              </a:rPr>
              <a:t>and </a:t>
            </a:r>
            <a:r>
              <a:rPr lang="en-US" dirty="0">
                <a:effectLst/>
              </a:rPr>
              <a:t>silently, when large folk whom they do not wish to meet come </a:t>
            </a:r>
            <a:r>
              <a:rPr lang="en-US" dirty="0" smtClean="0">
                <a:effectLst/>
              </a:rPr>
              <a:t>blundering</a:t>
            </a:r>
            <a:r>
              <a:rPr lang="en-GB" dirty="0">
                <a:effectLst/>
              </a:rPr>
              <a:t> </a:t>
            </a:r>
            <a:r>
              <a:rPr lang="en-US" dirty="0" smtClean="0">
                <a:effectLst/>
              </a:rPr>
              <a:t>by.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342900"/>
            <a:ext cx="7543800" cy="914400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</a:rPr>
              <a:t>Here is the opening to the Lord of the Rings with no sentence diversity: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48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7700" y="1447801"/>
            <a:ext cx="8039100" cy="504190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/>
              </a:rPr>
              <a:t>Hobbits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are an unobtrusive but very ancient </a:t>
            </a:r>
            <a:r>
              <a:rPr lang="en-US" dirty="0" smtClean="0">
                <a:effectLst/>
              </a:rPr>
              <a:t>people. </a:t>
            </a:r>
            <a:r>
              <a:rPr lang="en-US" dirty="0">
                <a:effectLst/>
              </a:rPr>
              <a:t>T</a:t>
            </a:r>
            <a:r>
              <a:rPr lang="en-US" dirty="0" smtClean="0">
                <a:effectLst/>
              </a:rPr>
              <a:t>hey used to be more numerous than they are today. </a:t>
            </a:r>
            <a:r>
              <a:rPr lang="en-US" dirty="0" smtClean="0">
                <a:solidFill>
                  <a:srgbClr val="0E58C4"/>
                </a:solidFill>
                <a:effectLst/>
              </a:rPr>
              <a:t>Hobbits</a:t>
            </a:r>
            <a:r>
              <a:rPr lang="en-US" dirty="0" smtClean="0">
                <a:effectLst/>
              </a:rPr>
              <a:t> love </a:t>
            </a:r>
            <a:r>
              <a:rPr lang="en-US" dirty="0">
                <a:effectLst/>
              </a:rPr>
              <a:t>peace and </a:t>
            </a:r>
            <a:r>
              <a:rPr lang="en-US" dirty="0" smtClean="0">
                <a:effectLst/>
              </a:rPr>
              <a:t>quiet, </a:t>
            </a:r>
            <a:r>
              <a:rPr lang="en-US" dirty="0">
                <a:effectLst/>
              </a:rPr>
              <a:t>good </a:t>
            </a:r>
            <a:r>
              <a:rPr lang="en-US" dirty="0" smtClean="0">
                <a:effectLst/>
              </a:rPr>
              <a:t>tilled</a:t>
            </a:r>
            <a:r>
              <a:rPr lang="en-GB" dirty="0">
                <a:effectLst/>
              </a:rPr>
              <a:t> </a:t>
            </a:r>
            <a:r>
              <a:rPr lang="en-US" dirty="0" smtClean="0">
                <a:effectLst/>
              </a:rPr>
              <a:t>earth. </a:t>
            </a:r>
            <a:r>
              <a:rPr lang="en-US" dirty="0" smtClean="0">
                <a:solidFill>
                  <a:srgbClr val="0E58C4"/>
                </a:solidFill>
                <a:effectLst/>
              </a:rPr>
              <a:t>Hobbits</a:t>
            </a:r>
            <a:r>
              <a:rPr lang="en-US" dirty="0" smtClean="0">
                <a:effectLst/>
              </a:rPr>
              <a:t>’ </a:t>
            </a:r>
            <a:r>
              <a:rPr lang="en-US" dirty="0" err="1" smtClean="0">
                <a:effectLst/>
              </a:rPr>
              <a:t>favourite</a:t>
            </a:r>
            <a:r>
              <a:rPr lang="en-US" dirty="0" smtClean="0">
                <a:effectLst/>
              </a:rPr>
              <a:t> haunts are well</a:t>
            </a:r>
            <a:r>
              <a:rPr lang="en-US" dirty="0">
                <a:effectLst/>
              </a:rPr>
              <a:t>-ordered and well-farmed </a:t>
            </a:r>
            <a:r>
              <a:rPr lang="en-US" dirty="0" err="1" smtClean="0">
                <a:effectLst/>
              </a:rPr>
              <a:t>countrysides</a:t>
            </a:r>
            <a:r>
              <a:rPr lang="en-US" dirty="0" smtClean="0">
                <a:effectLst/>
              </a:rPr>
              <a:t>. </a:t>
            </a:r>
            <a:r>
              <a:rPr lang="en-US" dirty="0">
                <a:solidFill>
                  <a:srgbClr val="0E58C4"/>
                </a:solidFill>
                <a:effectLst/>
              </a:rPr>
              <a:t>H</a:t>
            </a:r>
            <a:r>
              <a:rPr lang="en-US" dirty="0" smtClean="0">
                <a:solidFill>
                  <a:srgbClr val="0E58C4"/>
                </a:solidFill>
                <a:effectLst/>
              </a:rPr>
              <a:t>obbits</a:t>
            </a:r>
            <a:r>
              <a:rPr lang="en-US" dirty="0" smtClean="0">
                <a:effectLst/>
              </a:rPr>
              <a:t> were skillful with</a:t>
            </a:r>
            <a:r>
              <a:rPr lang="en-GB" dirty="0">
                <a:effectLst/>
              </a:rPr>
              <a:t> </a:t>
            </a:r>
            <a:r>
              <a:rPr lang="en-US" dirty="0" smtClean="0">
                <a:effectLst/>
              </a:rPr>
              <a:t>tools, but they did </a:t>
            </a:r>
            <a:r>
              <a:rPr lang="en-US" dirty="0">
                <a:effectLst/>
              </a:rPr>
              <a:t>not understand or like machines more complicated than a</a:t>
            </a:r>
            <a:r>
              <a:rPr lang="en-GB" dirty="0">
                <a:effectLst/>
              </a:rPr>
              <a:t> </a:t>
            </a:r>
            <a:r>
              <a:rPr lang="en-US" dirty="0">
                <a:effectLst/>
              </a:rPr>
              <a:t>forge-bellows, a water-mill, or a hand-</a:t>
            </a:r>
            <a:r>
              <a:rPr lang="en-US" dirty="0" smtClean="0">
                <a:effectLst/>
              </a:rPr>
              <a:t>loom </a:t>
            </a:r>
            <a:r>
              <a:rPr lang="en-US" dirty="0">
                <a:effectLst/>
              </a:rPr>
              <a:t>Even in ancient days </a:t>
            </a:r>
            <a:r>
              <a:rPr lang="en-US" i="1" dirty="0" smtClean="0">
                <a:solidFill>
                  <a:schemeClr val="tx2">
                    <a:lumMod val="90000"/>
                  </a:schemeClr>
                </a:solidFill>
                <a:effectLst/>
              </a:rPr>
              <a:t>hobbits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were, as a rule, shy of ‘the Big </a:t>
            </a:r>
            <a:r>
              <a:rPr lang="en-US" dirty="0" smtClean="0">
                <a:effectLst/>
              </a:rPr>
              <a:t>Folk.’ Now </a:t>
            </a:r>
            <a:r>
              <a:rPr lang="en-US" dirty="0">
                <a:effectLst/>
              </a:rPr>
              <a:t>they avoid us with dismay and are becoming hard to </a:t>
            </a:r>
            <a:r>
              <a:rPr lang="en-US" dirty="0" smtClean="0">
                <a:effectLst/>
              </a:rPr>
              <a:t>find.</a:t>
            </a:r>
            <a:r>
              <a:rPr lang="en-GB" dirty="0">
                <a:effectLst/>
              </a:rPr>
              <a:t> </a:t>
            </a:r>
            <a:r>
              <a:rPr lang="en-US" dirty="0" smtClean="0">
                <a:solidFill>
                  <a:srgbClr val="0E58C4"/>
                </a:solidFill>
                <a:effectLst/>
              </a:rPr>
              <a:t>Hobbits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are quick of hearing and sharp-</a:t>
            </a:r>
            <a:r>
              <a:rPr lang="en-US" dirty="0" smtClean="0">
                <a:effectLst/>
              </a:rPr>
              <a:t>eyed. Even though </a:t>
            </a:r>
            <a:r>
              <a:rPr lang="en-US" i="1" dirty="0" smtClean="0">
                <a:solidFill>
                  <a:srgbClr val="85B2F6"/>
                </a:solidFill>
                <a:effectLst/>
              </a:rPr>
              <a:t>hobbits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are inclined to </a:t>
            </a:r>
            <a:r>
              <a:rPr lang="en-US" dirty="0" smtClean="0">
                <a:effectLst/>
              </a:rPr>
              <a:t>be</a:t>
            </a:r>
            <a:r>
              <a:rPr lang="en-GB" dirty="0">
                <a:effectLst/>
              </a:rPr>
              <a:t> </a:t>
            </a:r>
            <a:r>
              <a:rPr lang="en-US" dirty="0" smtClean="0">
                <a:effectLst/>
              </a:rPr>
              <a:t>fat </a:t>
            </a:r>
            <a:r>
              <a:rPr lang="en-US" dirty="0">
                <a:effectLst/>
              </a:rPr>
              <a:t>and do not hurry unnecessarily, they are nonetheless nimble and deft </a:t>
            </a:r>
            <a:r>
              <a:rPr lang="en-US" dirty="0" smtClean="0">
                <a:effectLst/>
              </a:rPr>
              <a:t>in</a:t>
            </a:r>
            <a:r>
              <a:rPr lang="en-GB" dirty="0">
                <a:effectLst/>
              </a:rPr>
              <a:t> </a:t>
            </a:r>
            <a:r>
              <a:rPr lang="en-US" dirty="0" smtClean="0">
                <a:effectLst/>
              </a:rPr>
              <a:t>their </a:t>
            </a:r>
            <a:r>
              <a:rPr lang="en-US" dirty="0">
                <a:effectLst/>
              </a:rPr>
              <a:t>movements. </a:t>
            </a:r>
            <a:r>
              <a:rPr lang="en-US" dirty="0" smtClean="0">
                <a:solidFill>
                  <a:srgbClr val="0E58C4"/>
                </a:solidFill>
                <a:effectLst/>
              </a:rPr>
              <a:t>Hobbits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possessed from the first the art of disappearing </a:t>
            </a:r>
            <a:r>
              <a:rPr lang="en-US" dirty="0" smtClean="0">
                <a:effectLst/>
              </a:rPr>
              <a:t>swiftly</a:t>
            </a:r>
            <a:r>
              <a:rPr lang="en-GB" dirty="0">
                <a:effectLst/>
              </a:rPr>
              <a:t> </a:t>
            </a:r>
            <a:r>
              <a:rPr lang="en-US" dirty="0" smtClean="0">
                <a:effectLst/>
              </a:rPr>
              <a:t>and </a:t>
            </a:r>
            <a:r>
              <a:rPr lang="en-US" dirty="0">
                <a:effectLst/>
              </a:rPr>
              <a:t>silently, when large folk whom they do not wish to meet come </a:t>
            </a:r>
            <a:r>
              <a:rPr lang="en-US" dirty="0" smtClean="0">
                <a:effectLst/>
              </a:rPr>
              <a:t>blundering</a:t>
            </a:r>
            <a:r>
              <a:rPr lang="en-GB" dirty="0">
                <a:effectLst/>
              </a:rPr>
              <a:t> </a:t>
            </a:r>
            <a:r>
              <a:rPr lang="en-US" dirty="0" smtClean="0">
                <a:effectLst/>
              </a:rPr>
              <a:t>by. </a:t>
            </a:r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777240" y="635000"/>
            <a:ext cx="7543800" cy="914400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</a:rPr>
              <a:t>Lots of these sentences start with the same word. Because this is happening, the word “hobbit” becomes repetitive and annoying: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50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7700" y="1447801"/>
            <a:ext cx="8039100" cy="504190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ffectLst/>
              </a:rPr>
              <a:t>Hobbits</a:t>
            </a:r>
            <a:r>
              <a:rPr lang="en-US" u="sng" dirty="0" smtClean="0">
                <a:effectLst/>
              </a:rPr>
              <a:t> </a:t>
            </a:r>
            <a:r>
              <a:rPr lang="en-US" u="sng" dirty="0">
                <a:effectLst/>
              </a:rPr>
              <a:t>are an unobtrusive but very ancient </a:t>
            </a:r>
            <a:r>
              <a:rPr lang="en-US" u="sng" dirty="0" smtClean="0">
                <a:effectLst/>
              </a:rPr>
              <a:t>people</a:t>
            </a:r>
            <a:r>
              <a:rPr lang="en-US" dirty="0" smtClean="0">
                <a:effectLst/>
              </a:rPr>
              <a:t>. </a:t>
            </a:r>
            <a:r>
              <a:rPr lang="en-US" u="sng" dirty="0">
                <a:effectLst/>
              </a:rPr>
              <a:t>T</a:t>
            </a:r>
            <a:r>
              <a:rPr lang="en-US" u="sng" dirty="0" smtClean="0">
                <a:effectLst/>
              </a:rPr>
              <a:t>hey used to be more numerous than they are today</a:t>
            </a:r>
            <a:r>
              <a:rPr lang="en-US" dirty="0" smtClean="0">
                <a:effectLst/>
              </a:rPr>
              <a:t>. </a:t>
            </a:r>
            <a:r>
              <a:rPr lang="en-US" u="sng" dirty="0" smtClean="0">
                <a:solidFill>
                  <a:srgbClr val="0E58C4"/>
                </a:solidFill>
                <a:effectLst/>
              </a:rPr>
              <a:t>Hobbits</a:t>
            </a:r>
            <a:r>
              <a:rPr lang="en-US" u="sng" dirty="0" smtClean="0">
                <a:effectLst/>
              </a:rPr>
              <a:t> love </a:t>
            </a:r>
            <a:r>
              <a:rPr lang="en-US" u="sng" dirty="0">
                <a:effectLst/>
              </a:rPr>
              <a:t>peace and </a:t>
            </a:r>
            <a:r>
              <a:rPr lang="en-US" u="sng" dirty="0" smtClean="0">
                <a:effectLst/>
              </a:rPr>
              <a:t>quiet, </a:t>
            </a:r>
            <a:r>
              <a:rPr lang="en-US" u="sng" dirty="0">
                <a:effectLst/>
              </a:rPr>
              <a:t>good </a:t>
            </a:r>
            <a:r>
              <a:rPr lang="en-US" u="sng" dirty="0" smtClean="0">
                <a:effectLst/>
              </a:rPr>
              <a:t>tilled</a:t>
            </a:r>
            <a:r>
              <a:rPr lang="en-GB" u="sng" dirty="0">
                <a:effectLst/>
              </a:rPr>
              <a:t> </a:t>
            </a:r>
            <a:r>
              <a:rPr lang="en-US" u="sng" dirty="0" smtClean="0">
                <a:effectLst/>
              </a:rPr>
              <a:t>earth</a:t>
            </a:r>
            <a:r>
              <a:rPr lang="en-US" dirty="0" smtClean="0">
                <a:effectLst/>
              </a:rPr>
              <a:t>. </a:t>
            </a:r>
            <a:r>
              <a:rPr lang="en-US" u="sng" dirty="0" smtClean="0">
                <a:solidFill>
                  <a:srgbClr val="0E58C4"/>
                </a:solidFill>
                <a:effectLst/>
              </a:rPr>
              <a:t>Hobbits</a:t>
            </a:r>
            <a:r>
              <a:rPr lang="en-US" u="sng" dirty="0" smtClean="0">
                <a:effectLst/>
              </a:rPr>
              <a:t>’ </a:t>
            </a:r>
            <a:r>
              <a:rPr lang="en-US" u="sng" dirty="0" err="1" smtClean="0">
                <a:effectLst/>
              </a:rPr>
              <a:t>favourite</a:t>
            </a:r>
            <a:r>
              <a:rPr lang="en-US" u="sng" dirty="0" smtClean="0">
                <a:effectLst/>
              </a:rPr>
              <a:t> haunts are well</a:t>
            </a:r>
            <a:r>
              <a:rPr lang="en-US" u="sng" dirty="0">
                <a:effectLst/>
              </a:rPr>
              <a:t>-ordered and well-farmed </a:t>
            </a:r>
            <a:r>
              <a:rPr lang="en-US" dirty="0" err="1" smtClean="0">
                <a:effectLst/>
              </a:rPr>
              <a:t>countrysides</a:t>
            </a:r>
            <a:r>
              <a:rPr lang="en-US" dirty="0" smtClean="0">
                <a:effectLst/>
              </a:rPr>
              <a:t>. </a:t>
            </a:r>
            <a:r>
              <a:rPr lang="en-US" dirty="0">
                <a:solidFill>
                  <a:srgbClr val="0E58C4"/>
                </a:solidFill>
                <a:effectLst/>
              </a:rPr>
              <a:t>H</a:t>
            </a:r>
            <a:r>
              <a:rPr lang="en-US" dirty="0" smtClean="0">
                <a:solidFill>
                  <a:srgbClr val="0E58C4"/>
                </a:solidFill>
                <a:effectLst/>
              </a:rPr>
              <a:t>obbits</a:t>
            </a:r>
            <a:r>
              <a:rPr lang="en-US" dirty="0" smtClean="0">
                <a:effectLst/>
              </a:rPr>
              <a:t> were skillful with</a:t>
            </a:r>
            <a:r>
              <a:rPr lang="en-GB" dirty="0">
                <a:effectLst/>
              </a:rPr>
              <a:t> </a:t>
            </a:r>
            <a:r>
              <a:rPr lang="en-US" dirty="0" smtClean="0">
                <a:effectLst/>
              </a:rPr>
              <a:t>tools, but they did </a:t>
            </a:r>
            <a:r>
              <a:rPr lang="en-US" dirty="0">
                <a:effectLst/>
              </a:rPr>
              <a:t>not understand or like machines more complicated than a</a:t>
            </a:r>
            <a:r>
              <a:rPr lang="en-GB" dirty="0">
                <a:effectLst/>
              </a:rPr>
              <a:t> </a:t>
            </a:r>
            <a:r>
              <a:rPr lang="en-US" dirty="0">
                <a:effectLst/>
              </a:rPr>
              <a:t>forge-bellows, a water-mill, or a hand-</a:t>
            </a:r>
            <a:r>
              <a:rPr lang="en-US" dirty="0" smtClean="0">
                <a:effectLst/>
              </a:rPr>
              <a:t>loom </a:t>
            </a:r>
            <a:r>
              <a:rPr lang="en-US" u="sng" dirty="0">
                <a:effectLst/>
              </a:rPr>
              <a:t>Even in ancient days </a:t>
            </a:r>
            <a:r>
              <a:rPr lang="en-US" i="1" u="sng" dirty="0" smtClean="0">
                <a:solidFill>
                  <a:schemeClr val="tx2">
                    <a:lumMod val="90000"/>
                  </a:schemeClr>
                </a:solidFill>
                <a:effectLst/>
              </a:rPr>
              <a:t>hobbits</a:t>
            </a:r>
            <a:r>
              <a:rPr lang="en-US" u="sng" dirty="0" smtClean="0">
                <a:effectLst/>
              </a:rPr>
              <a:t> </a:t>
            </a:r>
            <a:r>
              <a:rPr lang="en-US" u="sng" dirty="0">
                <a:effectLst/>
              </a:rPr>
              <a:t>were, as a rule, shy of ‘the Big </a:t>
            </a:r>
            <a:r>
              <a:rPr lang="en-US" u="sng" dirty="0" smtClean="0">
                <a:effectLst/>
              </a:rPr>
              <a:t>Folk.</a:t>
            </a:r>
            <a:r>
              <a:rPr lang="en-US" dirty="0" smtClean="0">
                <a:effectLst/>
              </a:rPr>
              <a:t>’ </a:t>
            </a:r>
            <a:r>
              <a:rPr lang="en-US" u="sng" dirty="0" smtClean="0">
                <a:effectLst/>
              </a:rPr>
              <a:t>Now </a:t>
            </a:r>
            <a:r>
              <a:rPr lang="en-US" u="sng" dirty="0">
                <a:effectLst/>
              </a:rPr>
              <a:t>they avoid us with dismay and are becoming hard to </a:t>
            </a:r>
            <a:r>
              <a:rPr lang="en-US" u="sng" dirty="0" smtClean="0">
                <a:effectLst/>
              </a:rPr>
              <a:t>find.</a:t>
            </a:r>
            <a:r>
              <a:rPr lang="en-GB" u="sng" dirty="0">
                <a:effectLst/>
              </a:rPr>
              <a:t> </a:t>
            </a:r>
            <a:r>
              <a:rPr lang="en-US" u="sng" dirty="0" smtClean="0">
                <a:solidFill>
                  <a:srgbClr val="0E58C4"/>
                </a:solidFill>
                <a:effectLst/>
              </a:rPr>
              <a:t>Hobbits</a:t>
            </a:r>
            <a:r>
              <a:rPr lang="en-US" u="sng" dirty="0" smtClean="0">
                <a:effectLst/>
              </a:rPr>
              <a:t> </a:t>
            </a:r>
            <a:r>
              <a:rPr lang="en-US" u="sng" dirty="0">
                <a:effectLst/>
              </a:rPr>
              <a:t>are quick of hearing and sharp-</a:t>
            </a:r>
            <a:r>
              <a:rPr lang="en-US" u="sng" dirty="0" smtClean="0">
                <a:effectLst/>
              </a:rPr>
              <a:t>eyed</a:t>
            </a:r>
            <a:r>
              <a:rPr lang="en-US" dirty="0" smtClean="0">
                <a:effectLst/>
              </a:rPr>
              <a:t>. Even though </a:t>
            </a:r>
            <a:r>
              <a:rPr lang="en-US" i="1" dirty="0" smtClean="0">
                <a:solidFill>
                  <a:srgbClr val="85B2F6"/>
                </a:solidFill>
                <a:effectLst/>
              </a:rPr>
              <a:t>hobbits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are inclined to </a:t>
            </a:r>
            <a:r>
              <a:rPr lang="en-US" dirty="0" smtClean="0">
                <a:effectLst/>
              </a:rPr>
              <a:t>be</a:t>
            </a:r>
            <a:r>
              <a:rPr lang="en-GB" dirty="0">
                <a:effectLst/>
              </a:rPr>
              <a:t> </a:t>
            </a:r>
            <a:r>
              <a:rPr lang="en-US" dirty="0" smtClean="0">
                <a:effectLst/>
              </a:rPr>
              <a:t>fat </a:t>
            </a:r>
            <a:r>
              <a:rPr lang="en-US" dirty="0">
                <a:effectLst/>
              </a:rPr>
              <a:t>and do not hurry unnecessarily, they are nonetheless nimble and deft </a:t>
            </a:r>
            <a:r>
              <a:rPr lang="en-US" dirty="0" smtClean="0">
                <a:effectLst/>
              </a:rPr>
              <a:t>in</a:t>
            </a:r>
            <a:r>
              <a:rPr lang="en-GB" dirty="0">
                <a:effectLst/>
              </a:rPr>
              <a:t> </a:t>
            </a:r>
            <a:r>
              <a:rPr lang="en-US" dirty="0" smtClean="0">
                <a:effectLst/>
              </a:rPr>
              <a:t>their </a:t>
            </a:r>
            <a:r>
              <a:rPr lang="en-US" dirty="0">
                <a:effectLst/>
              </a:rPr>
              <a:t>movements. </a:t>
            </a:r>
            <a:r>
              <a:rPr lang="en-US" dirty="0" smtClean="0">
                <a:solidFill>
                  <a:srgbClr val="0E58C4"/>
                </a:solidFill>
                <a:effectLst/>
              </a:rPr>
              <a:t>Hobbits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possessed from the first the art of disappearing </a:t>
            </a:r>
            <a:r>
              <a:rPr lang="en-US" dirty="0" smtClean="0">
                <a:effectLst/>
              </a:rPr>
              <a:t>swiftly</a:t>
            </a:r>
            <a:r>
              <a:rPr lang="en-GB" dirty="0">
                <a:effectLst/>
              </a:rPr>
              <a:t> </a:t>
            </a:r>
            <a:r>
              <a:rPr lang="en-US" dirty="0" smtClean="0">
                <a:effectLst/>
              </a:rPr>
              <a:t>and </a:t>
            </a:r>
            <a:r>
              <a:rPr lang="en-US" dirty="0">
                <a:effectLst/>
              </a:rPr>
              <a:t>silently, when large folk whom they do not wish to meet come </a:t>
            </a:r>
            <a:r>
              <a:rPr lang="en-US" dirty="0" smtClean="0">
                <a:effectLst/>
              </a:rPr>
              <a:t>blundering</a:t>
            </a:r>
            <a:r>
              <a:rPr lang="en-GB" dirty="0">
                <a:effectLst/>
              </a:rPr>
              <a:t> </a:t>
            </a:r>
            <a:r>
              <a:rPr lang="en-US" dirty="0" smtClean="0">
                <a:effectLst/>
              </a:rPr>
              <a:t>by.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700" y="533401"/>
            <a:ext cx="8039100" cy="914400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</a:rPr>
              <a:t>Because all the sentences begin the same way, they also have the same flow. Look how many of these sentences are </a:t>
            </a:r>
            <a:r>
              <a:rPr lang="en-US" sz="2400" i="1" u="sng" dirty="0" smtClean="0">
                <a:solidFill>
                  <a:srgbClr val="0000FF"/>
                </a:solidFill>
              </a:rPr>
              <a:t>simple sentences</a:t>
            </a:r>
            <a:r>
              <a:rPr lang="en-US" sz="2400" dirty="0" smtClean="0">
                <a:solidFill>
                  <a:srgbClr val="0000FF"/>
                </a:solidFill>
              </a:rPr>
              <a:t> (only one subject and one predicate):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9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7700" y="1257301"/>
            <a:ext cx="8039100" cy="504190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dirty="0" smtClean="0">
                <a:effectLst/>
              </a:rPr>
              <a:t>Hobbits </a:t>
            </a:r>
            <a:r>
              <a:rPr lang="en-US" dirty="0">
                <a:effectLst/>
              </a:rPr>
              <a:t>are an unobtrusive but very ancient </a:t>
            </a:r>
            <a:r>
              <a:rPr lang="en-US" dirty="0" smtClean="0">
                <a:effectLst/>
              </a:rPr>
              <a:t>people, more numerous</a:t>
            </a:r>
            <a:r>
              <a:rPr lang="en-GB" dirty="0">
                <a:effectLst/>
              </a:rPr>
              <a:t> </a:t>
            </a:r>
            <a:r>
              <a:rPr lang="en-US" dirty="0" smtClean="0">
                <a:effectLst/>
              </a:rPr>
              <a:t>formerly </a:t>
            </a:r>
            <a:r>
              <a:rPr lang="en-US" dirty="0">
                <a:effectLst/>
              </a:rPr>
              <a:t>than they are </a:t>
            </a:r>
            <a:r>
              <a:rPr lang="en-US" dirty="0" smtClean="0">
                <a:effectLst/>
              </a:rPr>
              <a:t>today; for they </a:t>
            </a:r>
            <a:r>
              <a:rPr lang="en-US" dirty="0">
                <a:effectLst/>
              </a:rPr>
              <a:t>love peace and quiet and good </a:t>
            </a:r>
            <a:r>
              <a:rPr lang="en-US" dirty="0" smtClean="0">
                <a:effectLst/>
              </a:rPr>
              <a:t>tilled</a:t>
            </a:r>
            <a:r>
              <a:rPr lang="en-GB" dirty="0">
                <a:effectLst/>
              </a:rPr>
              <a:t> </a:t>
            </a:r>
            <a:r>
              <a:rPr lang="en-US" dirty="0" smtClean="0">
                <a:effectLst/>
              </a:rPr>
              <a:t>earth</a:t>
            </a:r>
            <a:r>
              <a:rPr lang="en-US" dirty="0">
                <a:effectLst/>
              </a:rPr>
              <a:t>: a well-ordered and well-farmed countryside was their </a:t>
            </a:r>
            <a:r>
              <a:rPr lang="en-US" dirty="0" err="1">
                <a:effectLst/>
              </a:rPr>
              <a:t>favourite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haunt.</a:t>
            </a:r>
            <a:r>
              <a:rPr lang="en-GB" dirty="0">
                <a:effectLst/>
              </a:rPr>
              <a:t> </a:t>
            </a:r>
            <a:r>
              <a:rPr lang="en-US" dirty="0" smtClean="0">
                <a:effectLst/>
              </a:rPr>
              <a:t>They </a:t>
            </a:r>
            <a:r>
              <a:rPr lang="en-US" dirty="0">
                <a:effectLst/>
              </a:rPr>
              <a:t>do not and did not understand or like machines more complicated than </a:t>
            </a:r>
            <a:r>
              <a:rPr lang="en-US" dirty="0" smtClean="0">
                <a:effectLst/>
              </a:rPr>
              <a:t>a</a:t>
            </a:r>
            <a:r>
              <a:rPr lang="en-GB" dirty="0">
                <a:effectLst/>
              </a:rPr>
              <a:t> </a:t>
            </a:r>
            <a:r>
              <a:rPr lang="en-US" dirty="0" smtClean="0">
                <a:effectLst/>
              </a:rPr>
              <a:t>forge</a:t>
            </a:r>
            <a:r>
              <a:rPr lang="en-US" dirty="0">
                <a:effectLst/>
              </a:rPr>
              <a:t>-bellows, a water-mill, or a hand-loom, though they were </a:t>
            </a:r>
            <a:r>
              <a:rPr lang="en-US" dirty="0" err="1">
                <a:effectLst/>
              </a:rPr>
              <a:t>skilful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with</a:t>
            </a:r>
            <a:r>
              <a:rPr lang="en-GB" dirty="0">
                <a:effectLst/>
              </a:rPr>
              <a:t> </a:t>
            </a:r>
            <a:r>
              <a:rPr lang="en-US" dirty="0" smtClean="0">
                <a:effectLst/>
              </a:rPr>
              <a:t>tools</a:t>
            </a:r>
            <a:r>
              <a:rPr lang="en-US" dirty="0">
                <a:effectLst/>
              </a:rPr>
              <a:t>. Even in ancient days they were, as a rule, shy of ‘the Big Folk’, as </a:t>
            </a:r>
            <a:r>
              <a:rPr lang="en-US" dirty="0" smtClean="0">
                <a:effectLst/>
              </a:rPr>
              <a:t>they</a:t>
            </a:r>
            <a:r>
              <a:rPr lang="en-GB" dirty="0">
                <a:effectLst/>
              </a:rPr>
              <a:t> </a:t>
            </a:r>
            <a:r>
              <a:rPr lang="en-US" dirty="0" smtClean="0">
                <a:effectLst/>
              </a:rPr>
              <a:t>call </a:t>
            </a:r>
            <a:r>
              <a:rPr lang="en-US" dirty="0">
                <a:effectLst/>
              </a:rPr>
              <a:t>us, and now they avoid us with dismay and are becoming hard to </a:t>
            </a:r>
            <a:r>
              <a:rPr lang="en-US" dirty="0" smtClean="0">
                <a:effectLst/>
              </a:rPr>
              <a:t>find.</a:t>
            </a:r>
            <a:r>
              <a:rPr lang="en-GB" dirty="0">
                <a:effectLst/>
              </a:rPr>
              <a:t> </a:t>
            </a:r>
            <a:r>
              <a:rPr lang="en-US" dirty="0" smtClean="0">
                <a:effectLst/>
              </a:rPr>
              <a:t>They </a:t>
            </a:r>
            <a:r>
              <a:rPr lang="en-US" dirty="0">
                <a:effectLst/>
              </a:rPr>
              <a:t>are quick of hearing and sharp-eyed, and though they are inclined to </a:t>
            </a:r>
            <a:r>
              <a:rPr lang="en-US" dirty="0" smtClean="0">
                <a:effectLst/>
              </a:rPr>
              <a:t>be</a:t>
            </a:r>
            <a:r>
              <a:rPr lang="en-GB" dirty="0">
                <a:effectLst/>
              </a:rPr>
              <a:t> </a:t>
            </a:r>
            <a:r>
              <a:rPr lang="en-US" dirty="0" smtClean="0">
                <a:effectLst/>
              </a:rPr>
              <a:t>fat </a:t>
            </a:r>
            <a:r>
              <a:rPr lang="en-US" dirty="0">
                <a:effectLst/>
              </a:rPr>
              <a:t>and do not hurry unnecessarily, they are nonetheless nimble and deft </a:t>
            </a:r>
            <a:r>
              <a:rPr lang="en-US" dirty="0" smtClean="0">
                <a:effectLst/>
              </a:rPr>
              <a:t>in</a:t>
            </a:r>
            <a:r>
              <a:rPr lang="en-GB" dirty="0">
                <a:effectLst/>
              </a:rPr>
              <a:t> </a:t>
            </a:r>
            <a:r>
              <a:rPr lang="en-US" dirty="0" smtClean="0">
                <a:effectLst/>
              </a:rPr>
              <a:t>their </a:t>
            </a:r>
            <a:r>
              <a:rPr lang="en-US" dirty="0">
                <a:effectLst/>
              </a:rPr>
              <a:t>movements. They possessed from the first the art of disappearing </a:t>
            </a:r>
            <a:r>
              <a:rPr lang="en-US" dirty="0" smtClean="0">
                <a:effectLst/>
              </a:rPr>
              <a:t>swiftly</a:t>
            </a:r>
            <a:r>
              <a:rPr lang="en-GB" dirty="0">
                <a:effectLst/>
              </a:rPr>
              <a:t> </a:t>
            </a:r>
            <a:r>
              <a:rPr lang="en-US" dirty="0" smtClean="0">
                <a:effectLst/>
              </a:rPr>
              <a:t>and </a:t>
            </a:r>
            <a:r>
              <a:rPr lang="en-US" dirty="0">
                <a:effectLst/>
              </a:rPr>
              <a:t>silently, when large folk whom they do not wish to meet come </a:t>
            </a:r>
            <a:r>
              <a:rPr lang="en-US" dirty="0" smtClean="0">
                <a:effectLst/>
              </a:rPr>
              <a:t>blundering</a:t>
            </a:r>
            <a:r>
              <a:rPr lang="en-GB" dirty="0">
                <a:effectLst/>
              </a:rPr>
              <a:t> </a:t>
            </a:r>
            <a:r>
              <a:rPr lang="en-US" dirty="0" smtClean="0">
                <a:effectLst/>
              </a:rPr>
              <a:t>by</a:t>
            </a:r>
            <a:r>
              <a:rPr lang="en-US" dirty="0">
                <a:effectLst/>
              </a:rPr>
              <a:t>; and this art they have developed until to Men it may seem magical.</a:t>
            </a:r>
            <a:endParaRPr lang="en-GB" dirty="0">
              <a:effectLst/>
            </a:endParaRPr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700" y="317500"/>
            <a:ext cx="7543800" cy="711200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</a:rPr>
              <a:t>Here is the same passage with sentence diversity: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79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700" y="6210300"/>
            <a:ext cx="8305800" cy="914400"/>
          </a:xfrm>
        </p:spPr>
        <p:txBody>
          <a:bodyPr/>
          <a:lstStyle/>
          <a:p>
            <a:pPr marL="457200" indent="-457200"/>
            <a:r>
              <a:rPr lang="en-US" sz="4800" dirty="0" smtClean="0"/>
              <a:t>   Now that your first page is the best that it can be, you may move on to your other pages.</a:t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Once you are done, </a:t>
            </a:r>
            <a:br>
              <a:rPr lang="en-US" sz="4800" dirty="0" smtClean="0"/>
            </a:br>
            <a:r>
              <a:rPr lang="en-US" sz="4800" dirty="0" smtClean="0"/>
              <a:t>you are ready for </a:t>
            </a:r>
            <a:br>
              <a:rPr lang="en-US" sz="4800" dirty="0" smtClean="0"/>
            </a:br>
            <a:r>
              <a:rPr lang="en-US" sz="4800" dirty="0" smtClean="0"/>
              <a:t>editing!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241874"/>
            <a:ext cx="2895600" cy="342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87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271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837" y="322492"/>
            <a:ext cx="8405727" cy="618631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837" y="1193800"/>
            <a:ext cx="7543800" cy="2152650"/>
          </a:xfrm>
        </p:spPr>
        <p:txBody>
          <a:bodyPr/>
          <a:lstStyle/>
          <a:p>
            <a:r>
              <a:rPr lang="en-CA" dirty="0" smtClean="0"/>
              <a:t>	Editing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419941"/>
            <a:ext cx="6172200" cy="685800"/>
          </a:xfrm>
        </p:spPr>
        <p:txBody>
          <a:bodyPr>
            <a:noAutofit/>
          </a:bodyPr>
          <a:lstStyle/>
          <a:p>
            <a:r>
              <a:rPr lang="en-CA" sz="2000" dirty="0" smtClean="0">
                <a:solidFill>
                  <a:srgbClr val="FFFF00"/>
                </a:solidFill>
              </a:rPr>
              <a:t>How to properly edit and</a:t>
            </a:r>
            <a:br>
              <a:rPr lang="en-CA" sz="2000" dirty="0" smtClean="0">
                <a:solidFill>
                  <a:srgbClr val="FFFF00"/>
                </a:solidFill>
              </a:rPr>
            </a:br>
            <a:r>
              <a:rPr lang="en-CA" sz="2000" dirty="0" smtClean="0">
                <a:solidFill>
                  <a:srgbClr val="FFFF00"/>
                </a:solidFill>
              </a:rPr>
              <a:t>peer edit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253" y="1519655"/>
            <a:ext cx="2652267" cy="49055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646" y="647700"/>
            <a:ext cx="3594607" cy="210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52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91681" y="1083058"/>
            <a:ext cx="8438045" cy="4749800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en-US" sz="2400" dirty="0" smtClean="0">
                <a:solidFill>
                  <a:srgbClr val="0000FF"/>
                </a:solidFill>
                <a:effectLst/>
              </a:rPr>
              <a:t>Remember, good beginnings</a:t>
            </a:r>
            <a:r>
              <a:rPr lang="en-US" sz="2000" dirty="0" smtClean="0">
                <a:solidFill>
                  <a:srgbClr val="0000FF"/>
                </a:solidFill>
                <a:effectLst/>
              </a:rPr>
              <a:t>:</a:t>
            </a:r>
          </a:p>
          <a:p>
            <a:pPr marL="18288" indent="0">
              <a:buNone/>
            </a:pPr>
            <a:r>
              <a:rPr lang="en-US" sz="2000" dirty="0" smtClean="0">
                <a:effectLst/>
              </a:rPr>
              <a:t>‐</a:t>
            </a:r>
            <a:r>
              <a:rPr lang="en-US" sz="2000" dirty="0">
                <a:effectLst/>
              </a:rPr>
              <a:t>show, don’t </a:t>
            </a:r>
            <a:r>
              <a:rPr lang="en-US" sz="2000" dirty="0" smtClean="0">
                <a:effectLst/>
              </a:rPr>
              <a:t>tell.</a:t>
            </a:r>
            <a:br>
              <a:rPr lang="en-US" sz="2000" dirty="0" smtClean="0">
                <a:effectLst/>
              </a:rPr>
            </a:br>
            <a:r>
              <a:rPr lang="en-US" sz="2000" dirty="0" smtClean="0">
                <a:effectLst/>
              </a:rPr>
              <a:t>‐</a:t>
            </a:r>
            <a:r>
              <a:rPr lang="en-US" sz="2000" dirty="0">
                <a:effectLst/>
              </a:rPr>
              <a:t>Describe something in vivid detail (</a:t>
            </a:r>
            <a:r>
              <a:rPr lang="en-US" sz="2000" dirty="0" err="1">
                <a:effectLst/>
              </a:rPr>
              <a:t>ie</a:t>
            </a:r>
            <a:r>
              <a:rPr lang="en-US" sz="2000" dirty="0">
                <a:effectLst/>
              </a:rPr>
              <a:t>. the setting</a:t>
            </a:r>
            <a:r>
              <a:rPr lang="en-US" sz="2000" dirty="0" smtClean="0">
                <a:effectLst/>
              </a:rPr>
              <a:t>).</a:t>
            </a:r>
            <a:br>
              <a:rPr lang="en-US" sz="2000" dirty="0" smtClean="0">
                <a:effectLst/>
              </a:rPr>
            </a:br>
            <a:r>
              <a:rPr lang="en-US" sz="2000" dirty="0" smtClean="0">
                <a:effectLst/>
              </a:rPr>
              <a:t>‐</a:t>
            </a:r>
            <a:r>
              <a:rPr lang="en-US" sz="2000" dirty="0">
                <a:effectLst/>
              </a:rPr>
              <a:t>begin </a:t>
            </a:r>
            <a:r>
              <a:rPr lang="en-US" sz="2000" dirty="0" smtClean="0">
                <a:effectLst/>
              </a:rPr>
              <a:t>at an interesting part</a:t>
            </a:r>
            <a:r>
              <a:rPr lang="en-US" sz="2000" dirty="0">
                <a:effectLst/>
              </a:rPr>
              <a:t> </a:t>
            </a:r>
            <a:r>
              <a:rPr lang="en-US" sz="2000" dirty="0" smtClean="0">
                <a:effectLst/>
              </a:rPr>
              <a:t>(</a:t>
            </a:r>
            <a:r>
              <a:rPr lang="en-US" sz="2000" dirty="0">
                <a:effectLst/>
              </a:rPr>
              <a:t>not at the literal beginning of the story, you can fill in details as you go along</a:t>
            </a:r>
            <a:r>
              <a:rPr lang="en-US" sz="2000" dirty="0" smtClean="0">
                <a:effectLst/>
              </a:rPr>
              <a:t>).</a:t>
            </a:r>
            <a:r>
              <a:rPr lang="en-US" sz="2000" dirty="0">
                <a:effectLst/>
              </a:rPr>
              <a:t/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‐Introduce </a:t>
            </a:r>
            <a:r>
              <a:rPr lang="en-US" sz="2000" dirty="0" smtClean="0">
                <a:effectLst/>
              </a:rPr>
              <a:t>characters.</a:t>
            </a:r>
            <a:endParaRPr lang="en-US" sz="2000" dirty="0">
              <a:effectLst/>
            </a:endParaRPr>
          </a:p>
          <a:p>
            <a:pPr marL="18288" indent="0">
              <a:buNone/>
            </a:pPr>
            <a:r>
              <a:rPr lang="en-US" sz="2000" dirty="0" smtClean="0">
                <a:effectLst/>
              </a:rPr>
              <a:t>- Introduce/hint the conflict.</a:t>
            </a:r>
            <a:r>
              <a:rPr lang="en-US" sz="2000" dirty="0">
                <a:effectLst/>
              </a:rPr>
              <a:t/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‐Withhold important details to make your reader want to read on (Create suspense</a:t>
            </a:r>
            <a:r>
              <a:rPr lang="en-US" sz="2000" dirty="0" smtClean="0">
                <a:effectLst/>
              </a:rPr>
              <a:t>).</a:t>
            </a:r>
          </a:p>
          <a:p>
            <a:pPr marL="18288" indent="0">
              <a:buNone/>
            </a:pPr>
            <a:r>
              <a:rPr lang="en-US" sz="2000" dirty="0" smtClean="0">
                <a:effectLst/>
              </a:rPr>
              <a:t>‐</a:t>
            </a:r>
            <a:r>
              <a:rPr lang="en-US" sz="2000" dirty="0">
                <a:effectLst/>
              </a:rPr>
              <a:t>Make the reader want to figure out what will happen </a:t>
            </a:r>
            <a:r>
              <a:rPr lang="en-US" sz="2000" dirty="0" smtClean="0">
                <a:effectLst/>
              </a:rPr>
              <a:t>next.</a:t>
            </a:r>
            <a:r>
              <a:rPr lang="en-US" sz="2000" dirty="0">
                <a:effectLst/>
              </a:rPr>
              <a:t/>
            </a:r>
            <a:br>
              <a:rPr lang="en-US" sz="2000" dirty="0">
                <a:effectLst/>
              </a:rPr>
            </a:br>
            <a:r>
              <a:rPr lang="en-US" sz="2000" dirty="0" smtClean="0">
                <a:effectLst/>
              </a:rPr>
              <a:t>‐</a:t>
            </a:r>
            <a:r>
              <a:rPr lang="en-US" sz="2000" dirty="0">
                <a:effectLst/>
              </a:rPr>
              <a:t>Set a </a:t>
            </a:r>
            <a:r>
              <a:rPr lang="en-US" sz="2000" dirty="0" smtClean="0">
                <a:effectLst/>
              </a:rPr>
              <a:t>mood</a:t>
            </a:r>
            <a:br>
              <a:rPr lang="en-US" sz="2000" dirty="0" smtClean="0">
                <a:effectLst/>
              </a:rPr>
            </a:br>
            <a:r>
              <a:rPr lang="en-US" sz="2000" dirty="0" smtClean="0">
                <a:solidFill>
                  <a:srgbClr val="0000FF"/>
                </a:solidFill>
                <a:effectLst/>
              </a:rPr>
              <a:t/>
            </a:r>
            <a:br>
              <a:rPr lang="en-US" sz="2000" dirty="0" smtClean="0">
                <a:solidFill>
                  <a:srgbClr val="0000FF"/>
                </a:solidFill>
                <a:effectLst/>
              </a:rPr>
            </a:br>
            <a:r>
              <a:rPr lang="en-US" sz="2400" dirty="0" smtClean="0">
                <a:solidFill>
                  <a:srgbClr val="0000FF"/>
                </a:solidFill>
                <a:effectLst/>
              </a:rPr>
              <a:t>You can also consider hooking the reader by:</a:t>
            </a:r>
          </a:p>
          <a:p>
            <a:pPr marL="18288" indent="0">
              <a:buNone/>
            </a:pPr>
            <a:r>
              <a:rPr lang="en-US" sz="2000" dirty="0">
                <a:effectLst/>
              </a:rPr>
              <a:t>- </a:t>
            </a:r>
            <a:r>
              <a:rPr lang="en-US" sz="2000" dirty="0" smtClean="0">
                <a:effectLst/>
              </a:rPr>
              <a:t>Engaging </a:t>
            </a:r>
            <a:r>
              <a:rPr lang="en-US" sz="2000" dirty="0">
                <a:effectLst/>
              </a:rPr>
              <a:t>one of the 5 senses</a:t>
            </a:r>
            <a:endParaRPr lang="en-US" sz="2000" dirty="0"/>
          </a:p>
          <a:p>
            <a:pPr marL="18288" indent="0">
              <a:buNone/>
            </a:pPr>
            <a:r>
              <a:rPr lang="en-US" sz="2000" dirty="0" smtClean="0">
                <a:effectLst/>
              </a:rPr>
              <a:t>‐Asking </a:t>
            </a:r>
            <a:r>
              <a:rPr lang="en-US" sz="2000" dirty="0">
                <a:effectLst/>
              </a:rPr>
              <a:t>a question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‐</a:t>
            </a:r>
            <a:r>
              <a:rPr lang="en-US" sz="2000" dirty="0" smtClean="0">
                <a:effectLst/>
              </a:rPr>
              <a:t>Saying </a:t>
            </a:r>
            <a:r>
              <a:rPr lang="en-US" sz="2000" dirty="0">
                <a:effectLst/>
              </a:rPr>
              <a:t>something unusual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‐</a:t>
            </a:r>
            <a:r>
              <a:rPr lang="en-US" sz="2000" dirty="0" smtClean="0">
                <a:effectLst/>
              </a:rPr>
              <a:t>Starting </a:t>
            </a:r>
            <a:r>
              <a:rPr lang="en-US" sz="2000" dirty="0">
                <a:effectLst/>
              </a:rPr>
              <a:t>with a metaphor, simile or </a:t>
            </a:r>
            <a:r>
              <a:rPr lang="en-US" sz="2000" dirty="0" smtClean="0">
                <a:effectLst/>
              </a:rPr>
              <a:t>analogy (figurative Language)</a:t>
            </a:r>
            <a:r>
              <a:rPr lang="en-US" sz="2000" dirty="0">
                <a:effectLst/>
              </a:rPr>
              <a:t/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‐Start with a striking or controversial statement </a:t>
            </a:r>
            <a:endParaRPr lang="en-US" sz="2000" dirty="0" smtClean="0">
              <a:effectLst/>
            </a:endParaRPr>
          </a:p>
          <a:p>
            <a:pPr marL="18288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0609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220200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7700" y="1854202"/>
            <a:ext cx="8039100" cy="454878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2400" dirty="0" smtClean="0"/>
              <a:t>REMEMBER</a:t>
            </a:r>
          </a:p>
          <a:p>
            <a:pPr marL="475488" indent="-457200">
              <a:buAutoNum type="arabicParenR"/>
            </a:pPr>
            <a:r>
              <a:rPr lang="en-US" sz="2400" dirty="0" smtClean="0"/>
              <a:t>Most authors go through 2-3 drafts before they are happy with their work.</a:t>
            </a:r>
          </a:p>
          <a:p>
            <a:pPr marL="475488" indent="-457200">
              <a:buAutoNum type="arabicParenR"/>
            </a:pPr>
            <a:r>
              <a:rPr lang="en-US" sz="2400" dirty="0" smtClean="0"/>
              <a:t>You may look at these words like your </a:t>
            </a:r>
            <a:br>
              <a:rPr lang="en-US" sz="2400" dirty="0" smtClean="0"/>
            </a:br>
            <a:r>
              <a:rPr lang="en-US" sz="2400" dirty="0" smtClean="0"/>
              <a:t>babies.. But remember, in Greek </a:t>
            </a:r>
            <a:br>
              <a:rPr lang="en-US" sz="2400" dirty="0" smtClean="0"/>
            </a:br>
            <a:r>
              <a:rPr lang="en-US" sz="2400" dirty="0" smtClean="0"/>
              <a:t>mythology, Zeus killed a lot of his </a:t>
            </a:r>
            <a:br>
              <a:rPr lang="en-US" sz="2400" dirty="0" smtClean="0"/>
            </a:br>
            <a:r>
              <a:rPr lang="en-US" sz="2400" dirty="0" smtClean="0"/>
              <a:t>babies</a:t>
            </a:r>
            <a:r>
              <a:rPr lang="mr-IN" sz="2400" dirty="0" smtClean="0"/>
              <a:t>…</a:t>
            </a:r>
            <a:r>
              <a:rPr lang="en-CA" sz="2400" dirty="0" smtClean="0"/>
              <a:t> Be like Zeus.</a:t>
            </a:r>
          </a:p>
          <a:p>
            <a:pPr marL="475488" indent="-457200">
              <a:buAutoNum type="arabicParenR"/>
            </a:pPr>
            <a:r>
              <a:rPr lang="en-CA" sz="2400" dirty="0" smtClean="0"/>
              <a:t>Don’t be afraid to get your hands </a:t>
            </a:r>
            <a:br>
              <a:rPr lang="en-CA" sz="2400" dirty="0" smtClean="0"/>
            </a:br>
            <a:r>
              <a:rPr lang="en-CA" sz="2400" dirty="0" smtClean="0"/>
              <a:t>dirty. It hurts now, but it’ll be worth </a:t>
            </a:r>
            <a:br>
              <a:rPr lang="en-CA" sz="2400" dirty="0" smtClean="0"/>
            </a:br>
            <a:r>
              <a:rPr lang="en-CA" sz="2400" dirty="0" smtClean="0"/>
              <a:t>it later.</a:t>
            </a:r>
          </a:p>
          <a:p>
            <a:pPr marL="475488" indent="-457200">
              <a:buAutoNum type="arabicParenR"/>
            </a:pP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700" y="800103"/>
            <a:ext cx="8039100" cy="914400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>When editing your own work it can be tough to part with sentences and ideas that you worked really hard on</a:t>
            </a:r>
            <a:r>
              <a:rPr lang="mr-IN" sz="2800" dirty="0" smtClean="0">
                <a:solidFill>
                  <a:srgbClr val="FFFF00"/>
                </a:solidFill>
              </a:rPr>
              <a:t>…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599" y="3142568"/>
            <a:ext cx="3174877" cy="338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88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220200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7700" y="1663701"/>
            <a:ext cx="8039100" cy="504190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2400" dirty="0" smtClean="0"/>
              <a:t>Marking a friend’s story can be tough. You want to help them but you also want to make sure you don’t hurt their feelings. </a:t>
            </a:r>
            <a:r>
              <a:rPr lang="en-US" sz="2400" dirty="0" smtClean="0">
                <a:solidFill>
                  <a:srgbClr val="FFFF00"/>
                </a:solidFill>
              </a:rPr>
              <a:t>Here are some steps to making sure that you have the best of both worlds:</a:t>
            </a:r>
          </a:p>
          <a:p>
            <a:pPr marL="18288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pPr marL="475488" indent="-457200">
              <a:buAutoNum type="arabicParenR"/>
            </a:pPr>
            <a:r>
              <a:rPr lang="en-US" sz="2400" dirty="0" smtClean="0">
                <a:solidFill>
                  <a:srgbClr val="FFFF00"/>
                </a:solidFill>
              </a:rPr>
              <a:t>Ask </a:t>
            </a:r>
            <a:r>
              <a:rPr lang="en-US" sz="2400" dirty="0">
                <a:solidFill>
                  <a:srgbClr val="FFFF00"/>
                </a:solidFill>
              </a:rPr>
              <a:t>the author if there’s anything </a:t>
            </a:r>
            <a:r>
              <a:rPr lang="en-US" sz="2400" dirty="0" smtClean="0">
                <a:solidFill>
                  <a:srgbClr val="FFFF00"/>
                </a:solidFill>
              </a:rPr>
              <a:t>specific that they want you to notice and look at.</a:t>
            </a:r>
          </a:p>
          <a:p>
            <a:pPr marL="475488" indent="-457200">
              <a:buAutoNum type="arabicParenR"/>
            </a:pPr>
            <a:r>
              <a:rPr lang="en-US" sz="2400" dirty="0" smtClean="0">
                <a:solidFill>
                  <a:srgbClr val="FFFF00"/>
                </a:solidFill>
              </a:rPr>
              <a:t>Read </a:t>
            </a:r>
            <a:r>
              <a:rPr lang="en-US" sz="2400" dirty="0">
                <a:solidFill>
                  <a:srgbClr val="FFFF00"/>
                </a:solidFill>
              </a:rPr>
              <a:t>the story </a:t>
            </a:r>
            <a:r>
              <a:rPr lang="en-US" sz="2400" dirty="0" smtClean="0">
                <a:solidFill>
                  <a:srgbClr val="FFFF00"/>
                </a:solidFill>
              </a:rPr>
              <a:t>carefully and more than once. Sometimes on the second read you’ll catch new things.</a:t>
            </a:r>
          </a:p>
          <a:p>
            <a:pPr marL="475488" indent="-457200">
              <a:buAutoNum type="arabicParenR"/>
            </a:pPr>
            <a:r>
              <a:rPr lang="en-US" sz="2400" dirty="0" smtClean="0">
                <a:solidFill>
                  <a:srgbClr val="FFFF00"/>
                </a:solidFill>
              </a:rPr>
              <a:t>Pay attention to your level of interest and emotion while you read each part.</a:t>
            </a:r>
          </a:p>
          <a:p>
            <a:pPr marL="475488" indent="-457200">
              <a:buAutoNum type="arabicParenR"/>
            </a:pPr>
            <a:r>
              <a:rPr lang="en-US" sz="2400" dirty="0" smtClean="0">
                <a:solidFill>
                  <a:srgbClr val="FFFF00"/>
                </a:solidFill>
              </a:rPr>
              <a:t>Make notes as you go (Good and constructive).</a:t>
            </a:r>
            <a:endParaRPr lang="en-US" sz="2400" dirty="0">
              <a:solidFill>
                <a:srgbClr val="FFFF00"/>
              </a:solidFill>
            </a:endParaRPr>
          </a:p>
          <a:p>
            <a:pPr marL="18288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700" y="596902"/>
            <a:ext cx="80391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How to be respectful AND helpful while editing a story</a:t>
            </a:r>
            <a:r>
              <a:rPr lang="mr-IN" sz="4000" dirty="0" smtClean="0">
                <a:solidFill>
                  <a:srgbClr val="FFFF00"/>
                </a:solidFill>
              </a:rPr>
              <a:t>…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1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220200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7700" y="1663701"/>
            <a:ext cx="8039100" cy="504190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1) Be kind. </a:t>
            </a:r>
            <a:r>
              <a:rPr lang="en-US" sz="2400" dirty="0" smtClean="0"/>
              <a:t>Remember, this is the author’s baby. </a:t>
            </a:r>
          </a:p>
          <a:p>
            <a:pPr marL="18288" indent="0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2) Mention </a:t>
            </a:r>
            <a:r>
              <a:rPr lang="en-US" sz="2400" b="1" dirty="0">
                <a:solidFill>
                  <a:srgbClr val="FFFF00"/>
                </a:solidFill>
              </a:rPr>
              <a:t>the good as well as the </a:t>
            </a:r>
            <a:r>
              <a:rPr lang="en-US" sz="2400" b="1" dirty="0" smtClean="0">
                <a:solidFill>
                  <a:srgbClr val="FFFF00"/>
                </a:solidFill>
              </a:rPr>
              <a:t>bad. </a:t>
            </a:r>
            <a:r>
              <a:rPr lang="en-US" sz="2400" dirty="0" smtClean="0"/>
              <a:t>For every bad thing, say two good things (compliment sandwich).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18288" indent="0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3) Be specific. </a:t>
            </a:r>
            <a:r>
              <a:rPr lang="en-US" sz="2400" dirty="0" smtClean="0"/>
              <a:t>One word critiques aren’t helpful. If you feel a certain way, explain why.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18288" indent="0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4) Questions </a:t>
            </a:r>
            <a:r>
              <a:rPr lang="en-US" sz="2400" b="1" dirty="0">
                <a:solidFill>
                  <a:srgbClr val="FFFF00"/>
                </a:solidFill>
              </a:rPr>
              <a:t>are </a:t>
            </a:r>
            <a:r>
              <a:rPr lang="en-US" sz="2400" b="1" dirty="0" smtClean="0">
                <a:solidFill>
                  <a:srgbClr val="FFFF00"/>
                </a:solidFill>
              </a:rPr>
              <a:t>helpful. </a:t>
            </a:r>
            <a:r>
              <a:rPr lang="en-US" sz="2400" dirty="0" smtClean="0"/>
              <a:t>It shows the reader what isn’t clear.</a:t>
            </a:r>
          </a:p>
          <a:p>
            <a:pPr marL="18288" indent="0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5) Respect </a:t>
            </a:r>
            <a:r>
              <a:rPr lang="en-US" sz="2400" b="1" dirty="0">
                <a:solidFill>
                  <a:srgbClr val="FFFF00"/>
                </a:solidFill>
              </a:rPr>
              <a:t>the author’s vision</a:t>
            </a:r>
            <a:r>
              <a:rPr lang="en-US" sz="2400" dirty="0" smtClean="0"/>
              <a:t>. Just because it isn’t your taste, doesn’t mean it’s wrong. Help them within their idea.</a:t>
            </a:r>
            <a:endParaRPr lang="en-US" sz="2400" dirty="0"/>
          </a:p>
          <a:p>
            <a:pPr marL="18288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700" y="596902"/>
            <a:ext cx="80391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How to be respectful AND helpful while editing a story</a:t>
            </a:r>
            <a:r>
              <a:rPr lang="mr-IN" sz="4000" dirty="0" smtClean="0">
                <a:solidFill>
                  <a:srgbClr val="FFFF00"/>
                </a:solidFill>
              </a:rPr>
              <a:t>…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49875" y="1034427"/>
            <a:ext cx="897575" cy="41737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597" y="3225862"/>
            <a:ext cx="3007403" cy="34797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50929" flipH="1">
            <a:off x="8628944" y="-2086862"/>
            <a:ext cx="897575" cy="4173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856" y="5728484"/>
            <a:ext cx="958144" cy="9771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256" y="-723116"/>
            <a:ext cx="958144" cy="97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61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220200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7700" y="1803401"/>
            <a:ext cx="8039100" cy="4825999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000" b="1" dirty="0">
                <a:solidFill>
                  <a:srgbClr val="FFFF00"/>
                </a:solidFill>
              </a:rPr>
              <a:t>Plot and Pacing</a:t>
            </a:r>
          </a:p>
          <a:p>
            <a:pPr lvl="1">
              <a:buFontTx/>
              <a:buChar char="-"/>
            </a:pPr>
            <a:r>
              <a:rPr lang="en-US" sz="2000" dirty="0" smtClean="0"/>
              <a:t>Did it make </a:t>
            </a:r>
            <a:r>
              <a:rPr lang="en-US" sz="2000" dirty="0"/>
              <a:t>sense</a:t>
            </a:r>
            <a:r>
              <a:rPr lang="en-US" sz="2000" dirty="0" smtClean="0"/>
              <a:t>?</a:t>
            </a:r>
          </a:p>
          <a:p>
            <a:pPr lvl="1">
              <a:buFontTx/>
              <a:buChar char="-"/>
            </a:pPr>
            <a:r>
              <a:rPr lang="en-US" sz="2000" dirty="0" smtClean="0"/>
              <a:t>Was the ending satisfying?</a:t>
            </a:r>
            <a:endParaRPr lang="en-US" sz="2000" dirty="0"/>
          </a:p>
          <a:p>
            <a:pPr lvl="1">
              <a:buFontTx/>
              <a:buChar char="-"/>
            </a:pPr>
            <a:r>
              <a:rPr lang="en-US" sz="2000" dirty="0" smtClean="0"/>
              <a:t>Were you engaged for the whole story? Were there boring parts?</a:t>
            </a:r>
            <a:endParaRPr lang="en-US" sz="2000" dirty="0"/>
          </a:p>
          <a:p>
            <a:pPr marL="18288" indent="0">
              <a:buNone/>
            </a:pPr>
            <a:r>
              <a:rPr lang="en-US" sz="2000" b="1" dirty="0">
                <a:solidFill>
                  <a:srgbClr val="FFFF00"/>
                </a:solidFill>
              </a:rPr>
              <a:t>Characters</a:t>
            </a:r>
          </a:p>
          <a:p>
            <a:pPr lvl="1">
              <a:buFontTx/>
              <a:buChar char="-"/>
            </a:pPr>
            <a:r>
              <a:rPr lang="en-US" sz="2000" dirty="0" smtClean="0"/>
              <a:t>What was your impression of the protagonist? Were they round and dynamic?</a:t>
            </a:r>
          </a:p>
          <a:p>
            <a:pPr lvl="1">
              <a:buFontTx/>
              <a:buChar char="-"/>
            </a:pPr>
            <a:r>
              <a:rPr lang="en-US" sz="2000" dirty="0" smtClean="0"/>
              <a:t>Did the secondary characters make sense? Were they round?</a:t>
            </a:r>
          </a:p>
          <a:p>
            <a:pPr lvl="1">
              <a:buFontTx/>
              <a:buChar char="-"/>
            </a:pPr>
            <a:r>
              <a:rPr lang="en-US" sz="2000" dirty="0" smtClean="0"/>
              <a:t>Did the relationships and dialogue seem natural?</a:t>
            </a:r>
            <a:endParaRPr lang="en-US" sz="2000" dirty="0"/>
          </a:p>
          <a:p>
            <a:pPr marL="18288" indent="0">
              <a:buNone/>
            </a:pPr>
            <a:r>
              <a:rPr lang="en-US" sz="2000" b="1" dirty="0">
                <a:solidFill>
                  <a:srgbClr val="FFFF00"/>
                </a:solidFill>
              </a:rPr>
              <a:t>Other</a:t>
            </a:r>
          </a:p>
          <a:p>
            <a:pPr lvl="1">
              <a:buFontTx/>
              <a:buChar char="-"/>
            </a:pPr>
            <a:r>
              <a:rPr lang="en-US" sz="2000" dirty="0" smtClean="0"/>
              <a:t>What is one main compliment that you could make for the story? What is one piece of criticism you could make?</a:t>
            </a:r>
          </a:p>
          <a:p>
            <a:pPr lvl="1">
              <a:buFontTx/>
              <a:buChar char="-"/>
            </a:pPr>
            <a:endParaRPr lang="en-US" sz="2000" dirty="0"/>
          </a:p>
          <a:p>
            <a:pPr marL="18288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700" y="419102"/>
            <a:ext cx="8597900" cy="914400"/>
          </a:xfrm>
        </p:spPr>
        <p:txBody>
          <a:bodyPr/>
          <a:lstStyle/>
          <a:p>
            <a:r>
              <a:rPr lang="en-CA" sz="4000" dirty="0" smtClean="0">
                <a:solidFill>
                  <a:srgbClr val="FFFF00"/>
                </a:solidFill>
              </a:rPr>
              <a:t>Big picture things make notes about: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94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2202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6100" y="419102"/>
            <a:ext cx="8496300" cy="914400"/>
          </a:xfrm>
        </p:spPr>
        <p:txBody>
          <a:bodyPr/>
          <a:lstStyle/>
          <a:p>
            <a:r>
              <a:rPr lang="en-CA" sz="4000" dirty="0" smtClean="0">
                <a:solidFill>
                  <a:srgbClr val="FFFF00"/>
                </a:solidFill>
              </a:rPr>
              <a:t>Structural things make notes about: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989137"/>
            <a:ext cx="8229600" cy="470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None/>
            </a:pPr>
            <a:r>
              <a:rPr lang="en-US" sz="2500" b="1" dirty="0" smtClean="0">
                <a:solidFill>
                  <a:srgbClr val="FFFF00"/>
                </a:solidFill>
              </a:rPr>
              <a:t>Sentences</a:t>
            </a:r>
          </a:p>
          <a:p>
            <a:pPr>
              <a:buFontTx/>
              <a:buChar char="-"/>
            </a:pPr>
            <a:r>
              <a:rPr lang="en-US" sz="2500" dirty="0" smtClean="0"/>
              <a:t>Are the sentences diverse?</a:t>
            </a:r>
          </a:p>
          <a:p>
            <a:pPr>
              <a:buFontTx/>
              <a:buChar char="-"/>
            </a:pPr>
            <a:r>
              <a:rPr lang="en-US" sz="2500" dirty="0" smtClean="0"/>
              <a:t>Are any sentences repetitive?</a:t>
            </a:r>
          </a:p>
          <a:p>
            <a:pPr>
              <a:buFontTx/>
              <a:buChar char="-"/>
            </a:pPr>
            <a:r>
              <a:rPr lang="en-US" sz="2500" dirty="0" smtClean="0"/>
              <a:t>Is the level of detail and description appropriate?</a:t>
            </a:r>
          </a:p>
          <a:p>
            <a:pPr marL="18288" indent="0">
              <a:buNone/>
            </a:pPr>
            <a:r>
              <a:rPr lang="en-US" sz="2500" b="1" dirty="0" smtClean="0">
                <a:solidFill>
                  <a:srgbClr val="FFFF00"/>
                </a:solidFill>
              </a:rPr>
              <a:t>Words</a:t>
            </a:r>
          </a:p>
          <a:p>
            <a:pPr>
              <a:buFontTx/>
              <a:buChar char="-"/>
            </a:pPr>
            <a:r>
              <a:rPr lang="en-US" sz="2500" dirty="0" smtClean="0"/>
              <a:t>Are words used correctly?</a:t>
            </a:r>
          </a:p>
          <a:p>
            <a:pPr>
              <a:buFontTx/>
              <a:buChar char="-"/>
            </a:pPr>
            <a:r>
              <a:rPr lang="en-US" sz="2500" dirty="0" smtClean="0"/>
              <a:t>Are any “banned” words present</a:t>
            </a:r>
          </a:p>
          <a:p>
            <a:pPr>
              <a:buFontTx/>
              <a:buChar char="-"/>
            </a:pPr>
            <a:r>
              <a:rPr lang="en-US" sz="2500" dirty="0" smtClean="0"/>
              <a:t>Are any words repeated closely together?</a:t>
            </a:r>
          </a:p>
          <a:p>
            <a:pPr>
              <a:buFontTx/>
              <a:buChar char="-"/>
            </a:pPr>
            <a:r>
              <a:rPr lang="en-US" sz="2500" dirty="0" smtClean="0"/>
              <a:t>Are the adjectives and adverbs appropriate for the mood and tone?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23152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2202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6100" y="1333502"/>
            <a:ext cx="8496300" cy="914400"/>
          </a:xfrm>
        </p:spPr>
        <p:txBody>
          <a:bodyPr/>
          <a:lstStyle/>
          <a:p>
            <a:r>
              <a:rPr lang="en-CA" sz="4000" dirty="0" smtClean="0">
                <a:solidFill>
                  <a:srgbClr val="FFFF00"/>
                </a:solidFill>
              </a:rPr>
              <a:t>Little things make notes about: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20837"/>
            <a:ext cx="8229600" cy="470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None/>
            </a:pPr>
            <a:r>
              <a:rPr lang="en-US" sz="2800" dirty="0" smtClean="0"/>
              <a:t>1) Typos</a:t>
            </a:r>
            <a:endParaRPr lang="en-US" sz="2800" dirty="0"/>
          </a:p>
          <a:p>
            <a:pPr marL="18288" indent="0">
              <a:buNone/>
            </a:pPr>
            <a:r>
              <a:rPr lang="en-US" sz="2800" dirty="0" smtClean="0"/>
              <a:t>2) Spelling</a:t>
            </a:r>
            <a:endParaRPr lang="en-US" sz="2800" dirty="0"/>
          </a:p>
          <a:p>
            <a:pPr marL="18288" indent="0">
              <a:buNone/>
            </a:pPr>
            <a:r>
              <a:rPr lang="en-US" sz="2800" dirty="0" smtClean="0"/>
              <a:t>3) Grammatical </a:t>
            </a:r>
            <a:r>
              <a:rPr lang="en-US" sz="2800" dirty="0"/>
              <a:t>errors (Okay in some instances for style.)</a:t>
            </a:r>
          </a:p>
          <a:p>
            <a:pPr marL="18288" indent="0">
              <a:buNone/>
            </a:pPr>
            <a:r>
              <a:rPr lang="en-US" sz="2800" dirty="0" smtClean="0"/>
              <a:t>4) Inconsistencies (Names, characterization Etc</a:t>
            </a:r>
            <a:r>
              <a:rPr lang="en-US" sz="2800" dirty="0"/>
              <a:t>.)</a:t>
            </a:r>
          </a:p>
          <a:p>
            <a:pPr lvl="1"/>
            <a:endParaRPr lang="en-US" sz="2500" dirty="0" smtClean="0"/>
          </a:p>
          <a:p>
            <a:endParaRPr lang="en-US" sz="2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379" y="4629097"/>
            <a:ext cx="1715421" cy="191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46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2202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6100" y="876302"/>
            <a:ext cx="8496300" cy="914400"/>
          </a:xfrm>
        </p:spPr>
        <p:txBody>
          <a:bodyPr/>
          <a:lstStyle/>
          <a:p>
            <a:r>
              <a:rPr lang="en-CA" sz="4000" dirty="0" smtClean="0">
                <a:solidFill>
                  <a:srgbClr val="FFFF00"/>
                </a:solidFill>
              </a:rPr>
              <a:t>When you get your work back after editing: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20837"/>
            <a:ext cx="8229600" cy="470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1) Say thank you. Editing isn’t easy.</a:t>
            </a:r>
          </a:p>
          <a:p>
            <a:pPr marL="0" lvl="1" indent="0">
              <a:buNone/>
            </a:pPr>
            <a:r>
              <a:rPr lang="en-US" dirty="0" smtClean="0"/>
              <a:t>2) Ask </a:t>
            </a:r>
            <a:r>
              <a:rPr lang="en-US" dirty="0"/>
              <a:t>questions for </a:t>
            </a:r>
            <a:r>
              <a:rPr lang="en-US" dirty="0" smtClean="0"/>
              <a:t>clarification if you need to. </a:t>
            </a:r>
            <a:br>
              <a:rPr lang="en-US" dirty="0" smtClean="0"/>
            </a:br>
            <a:r>
              <a:rPr lang="en-US" dirty="0" smtClean="0"/>
              <a:t>    Do not argue.</a:t>
            </a:r>
          </a:p>
          <a:p>
            <a:pPr marL="0" lvl="1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	Every </a:t>
            </a:r>
            <a:r>
              <a:rPr lang="en-US" dirty="0">
                <a:solidFill>
                  <a:srgbClr val="FFFF00"/>
                </a:solidFill>
              </a:rPr>
              <a:t>reader has a different opinion.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	You don’t have to agree with the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	comments, but you have to respect them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3) Don’t edit right away. Think about the </a:t>
            </a:r>
            <a:br>
              <a:rPr lang="en-US" dirty="0" smtClean="0"/>
            </a:br>
            <a:r>
              <a:rPr lang="en-US" dirty="0" smtClean="0"/>
              <a:t>    comments for 24 hours to allow your feelings </a:t>
            </a:r>
            <a:br>
              <a:rPr lang="en-US" dirty="0" smtClean="0"/>
            </a:br>
            <a:r>
              <a:rPr lang="en-US" dirty="0" smtClean="0"/>
              <a:t>    to recover and think about what notes inspire </a:t>
            </a:r>
          </a:p>
          <a:p>
            <a:pPr marL="0" indent="0">
              <a:buNone/>
            </a:pPr>
            <a:r>
              <a:rPr lang="en-US" dirty="0" smtClean="0"/>
              <a:t>    you. </a:t>
            </a:r>
            <a:r>
              <a:rPr lang="en-US" dirty="0" smtClean="0">
                <a:solidFill>
                  <a:srgbClr val="FFFF00"/>
                </a:solidFill>
              </a:rPr>
              <a:t>Don’t edit under the influence of emotion.</a:t>
            </a:r>
            <a:endParaRPr lang="en-US" dirty="0">
              <a:solidFill>
                <a:srgbClr val="FFFF00"/>
              </a:solidFill>
            </a:endParaRPr>
          </a:p>
          <a:p>
            <a:pPr marL="384048" lvl="1" indent="0">
              <a:buNone/>
            </a:pPr>
            <a:r>
              <a:rPr lang="en-US" dirty="0" smtClean="0"/>
              <a:t>	</a:t>
            </a:r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833" y="2640423"/>
            <a:ext cx="2978967" cy="390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81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2202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6100" y="2820830"/>
            <a:ext cx="8496300" cy="914400"/>
          </a:xfrm>
        </p:spPr>
        <p:txBody>
          <a:bodyPr/>
          <a:lstStyle/>
          <a:p>
            <a:r>
              <a:rPr lang="en-CA" sz="4000" dirty="0" smtClean="0">
                <a:solidFill>
                  <a:srgbClr val="FFFF00"/>
                </a:solidFill>
              </a:rPr>
              <a:t>Once you’ve made your changes</a:t>
            </a:r>
            <a:br>
              <a:rPr lang="en-CA" sz="4000" dirty="0" smtClean="0">
                <a:solidFill>
                  <a:srgbClr val="FFFF00"/>
                </a:solidFill>
              </a:rPr>
            </a:br>
            <a:r>
              <a:rPr lang="en-CA" sz="4000" dirty="0" smtClean="0"/>
              <a:t>1) Have someone else look at it.</a:t>
            </a:r>
            <a:br>
              <a:rPr lang="en-CA" sz="4000" dirty="0" smtClean="0"/>
            </a:br>
            <a:r>
              <a:rPr lang="en-CA" sz="4000" dirty="0" smtClean="0"/>
              <a:t>2) Hand it in.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20837"/>
            <a:ext cx="8229600" cy="470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500" dirty="0" smtClean="0"/>
          </a:p>
          <a:p>
            <a:endParaRPr lang="en-US" sz="25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54" y="3230934"/>
            <a:ext cx="3757646" cy="329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68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0700" y="2909817"/>
            <a:ext cx="8305800" cy="914400"/>
          </a:xfrm>
        </p:spPr>
        <p:txBody>
          <a:bodyPr/>
          <a:lstStyle/>
          <a:p>
            <a:r>
              <a:rPr lang="en-US" sz="3600" dirty="0" smtClean="0">
                <a:solidFill>
                  <a:srgbClr val="0000FF"/>
                </a:solidFill>
              </a:rPr>
              <a:t>TASK: </a:t>
            </a:r>
            <a:r>
              <a:rPr lang="en-US" sz="3600" dirty="0" smtClean="0"/>
              <a:t>Once your opening sentence fulfills these requirements, move on to number 2.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62837" y="322492"/>
            <a:ext cx="8405727" cy="618631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77362">
            <a:off x="5958749" y="3352768"/>
            <a:ext cx="2628912" cy="27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7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6000" y="3788728"/>
            <a:ext cx="8305800" cy="914400"/>
          </a:xfrm>
        </p:spPr>
        <p:txBody>
          <a:bodyPr/>
          <a:lstStyle/>
          <a:p>
            <a:pPr marL="457200" indent="-457200"/>
            <a:r>
              <a:rPr lang="en-US" sz="5400" dirty="0"/>
              <a:t>2</a:t>
            </a:r>
            <a:r>
              <a:rPr lang="en-US" sz="5400" dirty="0" smtClean="0"/>
              <a:t>) </a:t>
            </a:r>
            <a:r>
              <a:rPr lang="en-US" sz="5400" dirty="0" smtClean="0">
                <a:solidFill>
                  <a:srgbClr val="0000FF"/>
                </a:solidFill>
              </a:rPr>
              <a:t>Eliminate “Banned </a:t>
            </a:r>
            <a:r>
              <a:rPr lang="en-US" sz="5400" dirty="0">
                <a:solidFill>
                  <a:srgbClr val="0000FF"/>
                </a:solidFill>
              </a:rPr>
              <a:t/>
            </a:r>
            <a:br>
              <a:rPr lang="en-US" sz="5400" dirty="0">
                <a:solidFill>
                  <a:srgbClr val="0000FF"/>
                </a:solidFill>
              </a:rPr>
            </a:br>
            <a:r>
              <a:rPr lang="en-US" sz="5400" dirty="0" smtClean="0">
                <a:solidFill>
                  <a:srgbClr val="0000FF"/>
                </a:solidFill>
              </a:rPr>
              <a:t>  Words”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641" y="3134678"/>
            <a:ext cx="3084855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24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852" y="4404868"/>
            <a:ext cx="7543800" cy="9144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In Creative Writing, banned words are boring words. They are words that do not contribute to the tone and meaning of the sentence</a:t>
            </a:r>
            <a:r>
              <a:rPr lang="mr-IN" dirty="0" smtClean="0">
                <a:solidFill>
                  <a:srgbClr val="0000FF"/>
                </a:solidFill>
              </a:rPr>
              <a:t>…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318" y="4673600"/>
            <a:ext cx="2052357" cy="197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30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01168"/>
            <a:ext cx="8191500" cy="914400"/>
          </a:xfrm>
        </p:spPr>
        <p:txBody>
          <a:bodyPr/>
          <a:lstStyle/>
          <a:p>
            <a:r>
              <a:rPr lang="en-US" sz="3600" dirty="0" smtClean="0">
                <a:solidFill>
                  <a:srgbClr val="0000FF"/>
                </a:solidFill>
              </a:rPr>
              <a:t>“She </a:t>
            </a:r>
            <a:r>
              <a:rPr lang="en-US" sz="3600" u="sng" dirty="0" smtClean="0">
                <a:solidFill>
                  <a:srgbClr val="0000FF"/>
                </a:solidFill>
              </a:rPr>
              <a:t>walked</a:t>
            </a:r>
            <a:r>
              <a:rPr lang="en-US" sz="3600" dirty="0" smtClean="0">
                <a:solidFill>
                  <a:srgbClr val="0000FF"/>
                </a:solidFill>
              </a:rPr>
              <a:t> across the room”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5620" y="1282700"/>
            <a:ext cx="7840980" cy="4927600"/>
          </a:xfrm>
        </p:spPr>
        <p:txBody>
          <a:bodyPr>
            <a:normAutofit fontScale="85000" lnSpcReduction="20000"/>
          </a:bodyPr>
          <a:lstStyle/>
          <a:p>
            <a:pPr marL="18288" indent="0">
              <a:buNone/>
            </a:pPr>
            <a:r>
              <a:rPr lang="en-US" sz="2600" dirty="0" smtClean="0"/>
              <a:t>The word </a:t>
            </a:r>
            <a:r>
              <a:rPr lang="en-US" sz="2600" dirty="0" smtClean="0">
                <a:solidFill>
                  <a:srgbClr val="0000FF"/>
                </a:solidFill>
              </a:rPr>
              <a:t>walked </a:t>
            </a:r>
            <a:r>
              <a:rPr lang="en-US" sz="2600" dirty="0" smtClean="0"/>
              <a:t>doesn’t add anything to the sentence. What is the intention behind this movement?</a:t>
            </a:r>
          </a:p>
          <a:p>
            <a:pPr marL="18288" indent="0">
              <a:buNone/>
            </a:pP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 smtClean="0"/>
              <a:t>Consider trading this word for an alternative:</a:t>
            </a:r>
          </a:p>
          <a:p>
            <a:pPr>
              <a:buFontTx/>
              <a:buChar char="-"/>
            </a:pPr>
            <a:r>
              <a:rPr lang="en-US" sz="2600" dirty="0" smtClean="0">
                <a:solidFill>
                  <a:srgbClr val="0000FF"/>
                </a:solidFill>
              </a:rPr>
              <a:t>Strolled</a:t>
            </a:r>
          </a:p>
          <a:p>
            <a:pPr>
              <a:buFontTx/>
              <a:buChar char="-"/>
            </a:pPr>
            <a:r>
              <a:rPr lang="en-US" sz="2600" dirty="0" smtClean="0">
                <a:solidFill>
                  <a:srgbClr val="0000FF"/>
                </a:solidFill>
              </a:rPr>
              <a:t>Paced</a:t>
            </a:r>
          </a:p>
          <a:p>
            <a:pPr>
              <a:buFontTx/>
              <a:buChar char="-"/>
            </a:pPr>
            <a:r>
              <a:rPr lang="en-US" sz="2600" dirty="0" smtClean="0">
                <a:solidFill>
                  <a:srgbClr val="0000FF"/>
                </a:solidFill>
              </a:rPr>
              <a:t>Sauntered</a:t>
            </a:r>
          </a:p>
          <a:p>
            <a:pPr>
              <a:buFontTx/>
              <a:buChar char="-"/>
            </a:pPr>
            <a:r>
              <a:rPr lang="en-US" sz="2600" dirty="0" smtClean="0">
                <a:solidFill>
                  <a:srgbClr val="0000FF"/>
                </a:solidFill>
              </a:rPr>
              <a:t>Trudged</a:t>
            </a:r>
          </a:p>
          <a:p>
            <a:pPr>
              <a:buFontTx/>
              <a:buChar char="-"/>
            </a:pPr>
            <a:r>
              <a:rPr lang="en-US" sz="2600" dirty="0" smtClean="0">
                <a:solidFill>
                  <a:srgbClr val="0000FF"/>
                </a:solidFill>
              </a:rPr>
              <a:t>Marched</a:t>
            </a:r>
          </a:p>
          <a:p>
            <a:pPr>
              <a:buFontTx/>
              <a:buChar char="-"/>
            </a:pPr>
            <a:r>
              <a:rPr lang="en-US" sz="2600" dirty="0" smtClean="0">
                <a:solidFill>
                  <a:srgbClr val="0000FF"/>
                </a:solidFill>
              </a:rPr>
              <a:t>Slipped</a:t>
            </a:r>
          </a:p>
          <a:p>
            <a:pPr>
              <a:buFontTx/>
              <a:buChar char="-"/>
            </a:pPr>
            <a:r>
              <a:rPr lang="en-US" sz="2600" dirty="0" smtClean="0">
                <a:solidFill>
                  <a:srgbClr val="0000FF"/>
                </a:solidFill>
              </a:rPr>
              <a:t>Tiptoed</a:t>
            </a:r>
          </a:p>
          <a:p>
            <a:pPr>
              <a:buFontTx/>
              <a:buChar char="-"/>
            </a:pPr>
            <a:r>
              <a:rPr lang="en-US" sz="2600" dirty="0" smtClean="0">
                <a:solidFill>
                  <a:srgbClr val="0000FF"/>
                </a:solidFill>
              </a:rPr>
              <a:t>Glided</a:t>
            </a:r>
          </a:p>
          <a:p>
            <a:pPr marL="18288" indent="0"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/>
            </a:r>
            <a:br>
              <a:rPr lang="en-US" sz="2600" dirty="0" smtClean="0">
                <a:solidFill>
                  <a:srgbClr val="0000FF"/>
                </a:solidFill>
              </a:rPr>
            </a:br>
            <a:r>
              <a:rPr lang="en-US" sz="2600" dirty="0" smtClean="0">
                <a:solidFill>
                  <a:srgbClr val="FFFFFF"/>
                </a:solidFill>
              </a:rPr>
              <a:t>Each of these words add more to the sentence on a </a:t>
            </a:r>
            <a:r>
              <a:rPr lang="en-US" sz="2600" dirty="0" err="1" smtClean="0">
                <a:solidFill>
                  <a:srgbClr val="FFFFFF"/>
                </a:solidFill>
              </a:rPr>
              <a:t>conotative</a:t>
            </a:r>
            <a:r>
              <a:rPr lang="en-US" sz="2600" dirty="0" smtClean="0">
                <a:solidFill>
                  <a:srgbClr val="FFFFFF"/>
                </a:solidFill>
              </a:rPr>
              <a:t> (emotional meaning) level. </a:t>
            </a:r>
          </a:p>
          <a:p>
            <a:pPr>
              <a:buFontTx/>
              <a:buChar char="-"/>
            </a:pP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396" y="2489200"/>
            <a:ext cx="3819435" cy="278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76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" y="505968"/>
            <a:ext cx="7790180" cy="914400"/>
          </a:xfrm>
        </p:spPr>
        <p:txBody>
          <a:bodyPr/>
          <a:lstStyle/>
          <a:p>
            <a:r>
              <a:rPr lang="en-US" sz="3600" dirty="0" smtClean="0">
                <a:solidFill>
                  <a:srgbClr val="0000FF"/>
                </a:solidFill>
              </a:rPr>
              <a:t>Some other “Banned”/Boring  words are: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5903" y="1420368"/>
            <a:ext cx="2265680" cy="5232400"/>
          </a:xfrm>
        </p:spPr>
        <p:txBody>
          <a:bodyPr>
            <a:normAutofit fontScale="92500" lnSpcReduction="10000"/>
          </a:bodyPr>
          <a:lstStyle/>
          <a:p>
            <a:pPr marL="18288" indent="0">
              <a:buNone/>
            </a:pPr>
            <a:r>
              <a:rPr lang="en-US" u="sng" dirty="0" smtClean="0"/>
              <a:t>SAID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Uttered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Pronounced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Performed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Proclaimed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Whispered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Postulated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Stuttered</a:t>
            </a:r>
          </a:p>
          <a:p>
            <a:pPr>
              <a:buFontTx/>
              <a:buChar char="-"/>
            </a:pPr>
            <a:r>
              <a:rPr lang="tr-TR" dirty="0" smtClean="0">
                <a:solidFill>
                  <a:srgbClr val="0000FF"/>
                </a:solidFill>
              </a:rPr>
              <a:t>Y</a:t>
            </a:r>
            <a:r>
              <a:rPr lang="en-US" dirty="0" err="1" smtClean="0">
                <a:solidFill>
                  <a:srgbClr val="0000FF"/>
                </a:solidFill>
              </a:rPr>
              <a:t>elled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Argued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Described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Enunciated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Snickered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Mumbled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Heckled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Mocked </a:t>
            </a:r>
          </a:p>
          <a:p>
            <a:pPr>
              <a:buFontTx/>
              <a:buChar char="-"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35006" y="1925193"/>
            <a:ext cx="2265680" cy="5232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r>
              <a:rPr lang="en-US" u="sng" dirty="0" smtClean="0"/>
              <a:t>PRETTY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Exquisite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Gorgeous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Luminescent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Striking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Fair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Darling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Elegant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Personable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Charming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Lovely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Beautiful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Fetching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Prepossessing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Ornamental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Handsome</a:t>
            </a:r>
          </a:p>
          <a:p>
            <a:pPr>
              <a:buFontTx/>
              <a:buChar char="-"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25206" y="1925193"/>
            <a:ext cx="2265680" cy="5232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r>
              <a:rPr lang="en-US" u="sng" dirty="0" smtClean="0"/>
              <a:t>BIG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Massive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Overwhelming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Tremendous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Massive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Colossal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Immense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Mammoth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Gigantic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Monstrous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Bulging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Great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Towering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Gargantuan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Sizable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titanic</a:t>
            </a:r>
          </a:p>
          <a:p>
            <a:pPr>
              <a:buFontTx/>
              <a:buChar char="-"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590886" y="1625600"/>
            <a:ext cx="2265680" cy="5232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r>
              <a:rPr lang="en-US" sz="1900" u="sng" dirty="0" smtClean="0"/>
              <a:t>LAUGHED</a:t>
            </a:r>
          </a:p>
          <a:p>
            <a:pPr>
              <a:buFontTx/>
              <a:buChar char="-"/>
            </a:pPr>
            <a:r>
              <a:rPr lang="en-US" sz="1900" dirty="0" smtClean="0">
                <a:solidFill>
                  <a:srgbClr val="0000FF"/>
                </a:solidFill>
              </a:rPr>
              <a:t>Snickered</a:t>
            </a:r>
          </a:p>
          <a:p>
            <a:pPr>
              <a:buFontTx/>
              <a:buChar char="-"/>
            </a:pPr>
            <a:r>
              <a:rPr lang="en-US" sz="1900" dirty="0" smtClean="0">
                <a:solidFill>
                  <a:srgbClr val="0000FF"/>
                </a:solidFill>
              </a:rPr>
              <a:t>Giggled</a:t>
            </a:r>
          </a:p>
          <a:p>
            <a:pPr>
              <a:buFontTx/>
              <a:buChar char="-"/>
            </a:pPr>
            <a:r>
              <a:rPr lang="en-US" sz="1900" dirty="0" smtClean="0">
                <a:solidFill>
                  <a:srgbClr val="0000FF"/>
                </a:solidFill>
              </a:rPr>
              <a:t>Roared</a:t>
            </a:r>
          </a:p>
          <a:p>
            <a:pPr>
              <a:buFontTx/>
              <a:buChar char="-"/>
            </a:pPr>
            <a:r>
              <a:rPr lang="en-US" sz="1900" dirty="0" smtClean="0">
                <a:solidFill>
                  <a:srgbClr val="0000FF"/>
                </a:solidFill>
              </a:rPr>
              <a:t>Chuckled</a:t>
            </a:r>
          </a:p>
          <a:p>
            <a:pPr>
              <a:buFontTx/>
              <a:buChar char="-"/>
            </a:pPr>
            <a:r>
              <a:rPr lang="en-US" sz="1900" dirty="0" smtClean="0">
                <a:solidFill>
                  <a:srgbClr val="0000FF"/>
                </a:solidFill>
              </a:rPr>
              <a:t>Chortled</a:t>
            </a:r>
          </a:p>
          <a:p>
            <a:pPr>
              <a:buFontTx/>
              <a:buChar char="-"/>
            </a:pPr>
            <a:r>
              <a:rPr lang="en-US" sz="1900" dirty="0" smtClean="0">
                <a:solidFill>
                  <a:srgbClr val="0000FF"/>
                </a:solidFill>
              </a:rPr>
              <a:t>Crowed</a:t>
            </a:r>
          </a:p>
          <a:p>
            <a:pPr>
              <a:buFontTx/>
              <a:buChar char="-"/>
            </a:pPr>
            <a:r>
              <a:rPr lang="en-US" sz="1900" dirty="0" smtClean="0">
                <a:solidFill>
                  <a:srgbClr val="0000FF"/>
                </a:solidFill>
              </a:rPr>
              <a:t>Cackled</a:t>
            </a:r>
          </a:p>
          <a:p>
            <a:pPr>
              <a:buFontTx/>
              <a:buChar char="-"/>
            </a:pPr>
            <a:r>
              <a:rPr lang="en-US" sz="1900" dirty="0" smtClean="0">
                <a:solidFill>
                  <a:srgbClr val="0000FF"/>
                </a:solidFill>
              </a:rPr>
              <a:t>Snorted</a:t>
            </a:r>
          </a:p>
          <a:p>
            <a:pPr>
              <a:buFontTx/>
              <a:buChar char="-"/>
            </a:pPr>
            <a:r>
              <a:rPr lang="en-US" sz="1900" dirty="0" smtClean="0">
                <a:solidFill>
                  <a:srgbClr val="0000FF"/>
                </a:solidFill>
              </a:rPr>
              <a:t>Howled</a:t>
            </a:r>
          </a:p>
          <a:p>
            <a:pPr>
              <a:buFontTx/>
              <a:buChar char="-"/>
            </a:pPr>
            <a:r>
              <a:rPr lang="en-US" sz="1900" dirty="0" smtClean="0">
                <a:solidFill>
                  <a:srgbClr val="0000FF"/>
                </a:solidFill>
              </a:rPr>
              <a:t>Tittered</a:t>
            </a:r>
          </a:p>
          <a:p>
            <a:pPr>
              <a:buFontTx/>
              <a:buChar char="-"/>
            </a:pPr>
            <a:r>
              <a:rPr lang="en-US" sz="1900" dirty="0" smtClean="0">
                <a:solidFill>
                  <a:srgbClr val="0000FF"/>
                </a:solidFill>
              </a:rPr>
              <a:t>Bellowed</a:t>
            </a:r>
          </a:p>
          <a:p>
            <a:pPr>
              <a:buFontTx/>
              <a:buChar char="-"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811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1266</TotalTime>
  <Words>2045</Words>
  <Application>Microsoft Macintosh PowerPoint</Application>
  <PresentationFormat>On-screen Show (4:3)</PresentationFormat>
  <Paragraphs>402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Elemental</vt:lpstr>
      <vt:lpstr> Final Touches</vt:lpstr>
      <vt:lpstr>How do you know when your first draft is ready?</vt:lpstr>
      <vt:lpstr>1) Make sure that you    have an engaging     opening sentence. </vt:lpstr>
      <vt:lpstr>PowerPoint Presentation</vt:lpstr>
      <vt:lpstr>TASK: Once your opening sentence fulfills these requirements, move on to number 2.</vt:lpstr>
      <vt:lpstr>2) Eliminate “Banned    Words” </vt:lpstr>
      <vt:lpstr>In Creative Writing, banned words are boring words. They are words that do not contribute to the tone and meaning of the sentence…</vt:lpstr>
      <vt:lpstr>“She walked across the room”</vt:lpstr>
      <vt:lpstr>Some other “Banned”/Boring  words are:</vt:lpstr>
      <vt:lpstr>What are some other Boring/Banned words that you can think of? Can you think of any better words to replace them with?</vt:lpstr>
      <vt:lpstr>What are some other Boring/Banned words that you can think of? Can you think of any better words to replace them with?</vt:lpstr>
      <vt:lpstr>What are some other Boring/Banned words that you can think of? Can you think of any better words to replace them with?</vt:lpstr>
      <vt:lpstr>What are some other Boring/Banned words that you can think of? Can you think of any better words to replace them with?</vt:lpstr>
      <vt:lpstr>What are some other Boring/Banned words that you can think of? Can you think of any better words to replace them with?</vt:lpstr>
      <vt:lpstr>What are some other Boring/Banned words that you can think of? Can you think of any better words to replace them with?</vt:lpstr>
      <vt:lpstr>What are some other Boring/Banned words that you can think of? Can you think of any better words to replace them with?</vt:lpstr>
      <vt:lpstr>What are some other Boring/Banned words that you can think of? Can you think of any better words to replace them with?</vt:lpstr>
      <vt:lpstr>What are some other Boring/Banned words that you can think of? Can you think of any better words to replace them with?</vt:lpstr>
      <vt:lpstr>What are some other Boring/Banned words that you can think of? Can you think of any better words to replace them with?</vt:lpstr>
      <vt:lpstr>What are some other Boring/Banned words that you can think of? Can you think of any better words to replace them with?</vt:lpstr>
      <vt:lpstr>TASK: Look at the first page of your composition and cross out all the “Banned”/Boring words. Replace them with words than enhance the purpose of the sentences.</vt:lpstr>
      <vt:lpstr>3) Add adjectives    (Describe Nouns) </vt:lpstr>
      <vt:lpstr>PowerPoint Presentation</vt:lpstr>
      <vt:lpstr>PowerPoint Presentation</vt:lpstr>
      <vt:lpstr>1) Look at the first page of your composition and circle all the nouns. - Add adjectives to as many as you can. Consider adding 2 to some. Be sure to use adjectives that match the mood of your story.</vt:lpstr>
      <vt:lpstr>5) Add Figurative     Language </vt:lpstr>
      <vt:lpstr>Adding figurative language to your writing makes it more dynamic and engaging:</vt:lpstr>
      <vt:lpstr>Adding figurative language to your writing makes it more dynamic and engaging:</vt:lpstr>
      <vt:lpstr>Adding figurative language to your writing makes it more dynamic and engaging:</vt:lpstr>
      <vt:lpstr>Adding figurative language to your writing makes it more dynamic and engaging:</vt:lpstr>
      <vt:lpstr>Change these sentences into figurative language to make them more engaging:  consider: metaphors, similes, hyperboles, allusions etc.</vt:lpstr>
      <vt:lpstr>1) Look at the first page of your composition and pick two sentences that discribe something. - Turn them into figurative language. Add a metaphor, simile, allusion, personification etc.</vt:lpstr>
      <vt:lpstr>6) Make sure that no two   sentences in a      paragraph start the    same. </vt:lpstr>
      <vt:lpstr>Here is the opening to the Lord of the Rings with no sentence diversity:</vt:lpstr>
      <vt:lpstr>Lots of these sentences start with the same word. Because this is happening, the word “hobbit” becomes repetitive and annoying:</vt:lpstr>
      <vt:lpstr>Because all the sentences begin the same way, they also have the same flow. Look how many of these sentences are simple sentences (only one subject and one predicate):</vt:lpstr>
      <vt:lpstr>Here is the same passage with sentence diversity:</vt:lpstr>
      <vt:lpstr>   Now that your first page is the best that it can be, you may move on to your other pages.  Once you are done,  you are ready for  editing! </vt:lpstr>
      <vt:lpstr> Editing</vt:lpstr>
      <vt:lpstr>When editing your own work it can be tough to part with sentences and ideas that you worked really hard on…</vt:lpstr>
      <vt:lpstr>How to be respectful AND helpful while editing a story…</vt:lpstr>
      <vt:lpstr>How to be respectful AND helpful while editing a story…</vt:lpstr>
      <vt:lpstr>Big picture things make notes about:</vt:lpstr>
      <vt:lpstr>Structural things make notes about:</vt:lpstr>
      <vt:lpstr>Little things make notes about:</vt:lpstr>
      <vt:lpstr>When you get your work back after editing:</vt:lpstr>
      <vt:lpstr>Once you’ve made your changes 1) Have someone else look at it. 2) Hand it in.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Show. Don’t tell…</dc:title>
  <dc:creator>Kristina Andres</dc:creator>
  <cp:lastModifiedBy>Kristina Andres</cp:lastModifiedBy>
  <cp:revision>50</cp:revision>
  <dcterms:created xsi:type="dcterms:W3CDTF">2018-06-01T05:06:49Z</dcterms:created>
  <dcterms:modified xsi:type="dcterms:W3CDTF">2018-06-06T06:47:15Z</dcterms:modified>
</cp:coreProperties>
</file>