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325" r:id="rId2"/>
    <p:sldId id="274" r:id="rId3"/>
    <p:sldId id="333" r:id="rId4"/>
    <p:sldId id="326" r:id="rId5"/>
    <p:sldId id="261" r:id="rId6"/>
    <p:sldId id="276" r:id="rId7"/>
    <p:sldId id="260" r:id="rId8"/>
    <p:sldId id="275" r:id="rId9"/>
    <p:sldId id="288" r:id="rId10"/>
    <p:sldId id="287" r:id="rId11"/>
    <p:sldId id="329" r:id="rId12"/>
    <p:sldId id="307" r:id="rId13"/>
    <p:sldId id="331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628" autoAdjust="0"/>
  </p:normalViewPr>
  <p:slideViewPr>
    <p:cSldViewPr>
      <p:cViewPr>
        <p:scale>
          <a:sx n="72" d="100"/>
          <a:sy n="72" d="100"/>
        </p:scale>
        <p:origin x="-19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AFACF43-FB29-47B0-9E4C-BB3413AD9706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64F4D0A-7919-4FE0-B2BD-7FC1276F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6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3" y="5356904"/>
            <a:ext cx="7216219" cy="1348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5562600"/>
            <a:ext cx="274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Novel Study/ </a:t>
            </a:r>
            <a:br>
              <a:rPr lang="en-US" sz="32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</a:br>
            <a:r>
              <a:rPr lang="en-US" sz="32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Lit Circle Unit</a:t>
            </a:r>
            <a:endParaRPr lang="en-US" sz="32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2991750" cy="449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04800" y="-76200"/>
            <a:ext cx="11582400" cy="5257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923" y="-76200"/>
            <a:ext cx="979412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7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 am being evaluated on my double entry journals….YIKES!!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0000"/>
              </a:buClr>
            </a:pPr>
            <a:r>
              <a:rPr lang="en-US" dirty="0" smtClean="0"/>
              <a:t>You’ve had some practice creating a double entry journal…</a:t>
            </a:r>
          </a:p>
          <a:p>
            <a:pPr marL="68580" indent="0">
              <a:buClr>
                <a:srgbClr val="800000"/>
              </a:buClr>
              <a:buNone/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Let’s look at the criteria that you will be marked on at the end of the unit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9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066800"/>
            <a:ext cx="3352800" cy="480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2362200"/>
            <a:ext cx="4038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Lit Circle Discussions</a:t>
            </a:r>
            <a:endParaRPr lang="en-US" sz="5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3048000" cy="4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3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Lit Circle Discussions: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How do they Work?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63" y="2229757"/>
            <a:ext cx="7661237" cy="4094843"/>
          </a:xfrm>
        </p:spPr>
        <p:txBody>
          <a:bodyPr>
            <a:normAutofit fontScale="70000" lnSpcReduction="20000"/>
          </a:bodyPr>
          <a:lstStyle/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Divide into groups of 5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Chose one student to go first. They will read one of their journal entries.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The person to their left will respond or add to the comment. You are allowed to disagree but please respect the opinion that has been shared.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Then the next person to the left will do the same.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This will continue until the whole circle has participated.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If you have not filled the five minutes when you finish, either repeat the circle or continue the conversation in a more relaxed way.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Remember: Listening is as important as sharing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575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Criteria For Effective Group Discussion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63" y="2229757"/>
            <a:ext cx="7661237" cy="4094843"/>
          </a:xfrm>
        </p:spPr>
        <p:txBody>
          <a:bodyPr>
            <a:normAutofit fontScale="92500" lnSpcReduction="10000"/>
          </a:bodyPr>
          <a:lstStyle/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All voices must be included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All students must feel included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All students must have their ideas respected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The discussion should move us to new understandings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Stay on topic 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Listening is as important as sharing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696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Lit Circles – OVERVIEW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010400" cy="430862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You will read ‘</a:t>
            </a:r>
            <a:r>
              <a:rPr lang="en-US" dirty="0" err="1" smtClean="0"/>
              <a:t>Fahrenhiet</a:t>
            </a:r>
            <a:r>
              <a:rPr lang="en-US" dirty="0" smtClean="0"/>
              <a:t> 451’ 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Once per week you will be an active participant in a Lit Circle discussing the assigned chapters</a:t>
            </a:r>
            <a:r>
              <a:rPr lang="en-US" dirty="0"/>
              <a:t> </a:t>
            </a:r>
            <a:r>
              <a:rPr lang="en-US" dirty="0" smtClean="0"/>
              <a:t>(Thurs/Friday depending on which is the last of the week).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When not in your lit circle, you will be reading your novel and completing double entry journals, answering chapter questions,  doing your interview assignment, and watching the video.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 In this unit you will be evaluated on: 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double entry journals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active participation in lit circles 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completion of the chapter question booklet.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final essay.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Project (January)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8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3276600" cy="480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16764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Double</a:t>
            </a:r>
            <a:br>
              <a:rPr lang="en-US" sz="6600" b="1" dirty="0" smtClean="0"/>
            </a:br>
            <a:r>
              <a:rPr lang="en-US" sz="6600" b="1" dirty="0" smtClean="0"/>
              <a:t>Entry</a:t>
            </a:r>
          </a:p>
          <a:p>
            <a:r>
              <a:rPr lang="en-US" sz="6600" b="1" dirty="0" smtClean="0"/>
              <a:t>Journals</a:t>
            </a:r>
            <a:endParaRPr lang="en-US" sz="6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2971800" cy="44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Double Entry Journals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Plan and Practice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Take a piece of lined paper and fold it down the middle</a:t>
            </a:r>
          </a:p>
          <a:p>
            <a:pPr marL="342900" indent="-342900">
              <a:buAutoNum type="arabicParenR"/>
            </a:pPr>
            <a:r>
              <a:rPr lang="en-US" dirty="0" smtClean="0"/>
              <a:t>Label the left side “Quotations and the right side “Responses.”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3200400"/>
            <a:ext cx="7315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590800"/>
            <a:ext cx="0" cy="3657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2743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Quotations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74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Responses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971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962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Double Entry Journal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Plan and Practice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777317" cy="144780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We will use this strategy during our lit circles, but first we need to practice what it looks like</a:t>
            </a:r>
            <a:r>
              <a:rPr lang="mr-IN" dirty="0" smtClean="0"/>
              <a:t>…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58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0668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>
                <a:solidFill>
                  <a:srgbClr val="800000"/>
                </a:solidFill>
              </a:rPr>
              <a:t>Double Entry Journal</a:t>
            </a:r>
            <a:br>
              <a:rPr lang="en-US" sz="2600" b="1" dirty="0" smtClean="0">
                <a:solidFill>
                  <a:srgbClr val="800000"/>
                </a:solidFill>
              </a:rPr>
            </a:br>
            <a:r>
              <a:rPr lang="en-US" sz="2600" b="1" u="sng" dirty="0" smtClean="0">
                <a:solidFill>
                  <a:srgbClr val="800000"/>
                </a:solidFill>
              </a:rPr>
              <a:t>STATEMENT / RESPONSE STARTERS</a:t>
            </a:r>
            <a:endParaRPr lang="en-US" sz="2600" b="1" u="sng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057400"/>
            <a:ext cx="3419856" cy="3749040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I noticed…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It upset me when…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wonder about…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don’t really understand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now understand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If I were_____ I would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predict that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was shocked when/by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question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think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wish…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My reaction to this is…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This is significant to me because…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This images created in my mind from this are…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057400"/>
            <a:ext cx="3419856" cy="3749039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This part reminds me of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It seems to me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liked the idea that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completely disagree with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felt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In my opinion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know someone like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When this happens to me, I feel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One time I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It was/was not fair when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The author could have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This was a strong quotation to me because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What impressed me about this was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8-11-14 12.0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991061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914400"/>
            <a:ext cx="472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Burning of a Book by William Stafford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517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962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What should my journal entry look like?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495800"/>
          </a:xfrm>
        </p:spPr>
        <p:txBody>
          <a:bodyPr>
            <a:normAutofit/>
          </a:bodyPr>
          <a:lstStyle/>
          <a:p>
            <a:pPr marL="68580" indent="0">
              <a:buSzPts val="1500"/>
              <a:buNone/>
            </a:pPr>
            <a:r>
              <a:rPr lang="en-US" b="1" dirty="0" smtClean="0">
                <a:solidFill>
                  <a:srgbClr val="800000"/>
                </a:solidFill>
              </a:rPr>
              <a:t>1) </a:t>
            </a:r>
            <a:r>
              <a:rPr lang="en-US" b="1" dirty="0" smtClean="0"/>
              <a:t>A </a:t>
            </a:r>
            <a:r>
              <a:rPr lang="en-US" b="1" u="sng" dirty="0" smtClean="0"/>
              <a:t>properly</a:t>
            </a:r>
            <a:r>
              <a:rPr lang="en-US" b="1" dirty="0" smtClean="0"/>
              <a:t> sourced quote or paraphrase on the left.</a:t>
            </a:r>
          </a:p>
          <a:p>
            <a:pPr marL="68580" indent="0">
              <a:buSzPts val="1500"/>
              <a:buNone/>
            </a:pPr>
            <a:r>
              <a:rPr lang="en-US" b="1" dirty="0" smtClean="0">
                <a:solidFill>
                  <a:srgbClr val="800000"/>
                </a:solidFill>
              </a:rPr>
              <a:t>2) </a:t>
            </a:r>
            <a:r>
              <a:rPr lang="en-US" b="1" dirty="0" smtClean="0"/>
              <a:t>A 3+ sentence response on the right. It should be:</a:t>
            </a:r>
          </a:p>
          <a:p>
            <a:pPr>
              <a:buClr>
                <a:srgbClr val="800000"/>
              </a:buClr>
              <a:buSzPts val="1500"/>
              <a:buFont typeface="Wingdings 2"/>
              <a:buChar char=""/>
            </a:pPr>
            <a:r>
              <a:rPr lang="en-US" b="1" dirty="0" smtClean="0"/>
              <a:t>3+ sentences</a:t>
            </a:r>
          </a:p>
          <a:p>
            <a:pPr>
              <a:buClr>
                <a:srgbClr val="800000"/>
              </a:buClr>
              <a:buSzPts val="1500"/>
              <a:buFont typeface="Wingdings 2"/>
              <a:buChar char=""/>
            </a:pPr>
            <a:r>
              <a:rPr lang="en-US" b="1" dirty="0" smtClean="0"/>
              <a:t>Show </a:t>
            </a:r>
            <a:r>
              <a:rPr lang="en-US" b="1" u="sng" dirty="0" smtClean="0"/>
              <a:t>deeper thinking</a:t>
            </a:r>
            <a:r>
              <a:rPr lang="en-US" b="1" dirty="0" smtClean="0"/>
              <a:t>. Not a summary. (ex. What connections can you make to this quote?)</a:t>
            </a:r>
          </a:p>
          <a:p>
            <a:pPr>
              <a:buSzPts val="1500"/>
              <a:buFont typeface="Wingdings 2"/>
              <a:buChar char=""/>
            </a:pPr>
            <a:endParaRPr lang="en-US" b="1" dirty="0" smtClean="0"/>
          </a:p>
          <a:p>
            <a:pPr>
              <a:buSzPts val="1500"/>
              <a:buFont typeface="Wingdings 2"/>
              <a:buChar char=""/>
            </a:pPr>
            <a:endParaRPr lang="en-US" b="1" dirty="0" smtClean="0"/>
          </a:p>
          <a:p>
            <a:pPr marL="36576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6671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96200" cy="609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Lets Share!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8100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Did you notice that everyone picked different sections of the poem?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Did you notice how our thoughts can be very different from others’?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Did you notice how our own thinking &amp; understanding are enriched by others’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Meaning and importance  lies in the mind of the reader</a:t>
            </a:r>
          </a:p>
        </p:txBody>
      </p:sp>
    </p:spTree>
    <p:extLst>
      <p:ext uri="{BB962C8B-B14F-4D97-AF65-F5344CB8AC3E}">
        <p14:creationId xmlns:p14="http://schemas.microsoft.com/office/powerpoint/2010/main" val="145743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2807</TotalTime>
  <Words>634</Words>
  <Application>Microsoft Macintosh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PowerPoint Presentation</vt:lpstr>
      <vt:lpstr>Lit Circles – OVERVIEW </vt:lpstr>
      <vt:lpstr>PowerPoint Presentation</vt:lpstr>
      <vt:lpstr>Double Entry Journals Plan and Practice</vt:lpstr>
      <vt:lpstr>Double Entry Journal Plan and Practice</vt:lpstr>
      <vt:lpstr>Double Entry Journal STATEMENT / RESPONSE STARTERS</vt:lpstr>
      <vt:lpstr>PowerPoint Presentation</vt:lpstr>
      <vt:lpstr>What should my journal entry look like?</vt:lpstr>
      <vt:lpstr>Lets Share!</vt:lpstr>
      <vt:lpstr>I am being evaluated on my double entry journals….YIKES!!</vt:lpstr>
      <vt:lpstr>PowerPoint Presentation</vt:lpstr>
      <vt:lpstr>Lit Circle Discussions: How do they Work?</vt:lpstr>
      <vt:lpstr>Criteria For Effective Group Discussion</vt:lpstr>
    </vt:vector>
  </TitlesOfParts>
  <Company>GVSD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 Circles</dc:title>
  <dc:creator>Windows User</dc:creator>
  <cp:lastModifiedBy>Kristina Andres</cp:lastModifiedBy>
  <cp:revision>94</cp:revision>
  <cp:lastPrinted>2014-12-03T18:48:50Z</cp:lastPrinted>
  <dcterms:created xsi:type="dcterms:W3CDTF">2014-11-18T20:55:00Z</dcterms:created>
  <dcterms:modified xsi:type="dcterms:W3CDTF">2018-11-15T18:06:49Z</dcterms:modified>
</cp:coreProperties>
</file>