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8" r:id="rId3"/>
    <p:sldId id="257" r:id="rId4"/>
    <p:sldId id="260"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1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CA"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FC05EF09-B1ED-454D-BF75-AAD9494D2287}" type="datetimeFigureOut">
              <a:rPr lang="en-US" smtClean="0"/>
              <a:t>19-11-10</a:t>
            </a:fld>
            <a:endParaRPr lang="en-US"/>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FC42BECF-91AE-ED4A-B72C-F12108B555BD}"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CA"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FC05EF09-B1ED-454D-BF75-AAD9494D2287}" type="datetimeFigureOut">
              <a:rPr lang="en-US" smtClean="0"/>
              <a:t>19-11-10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BECF-91AE-ED4A-B72C-F12108B555BD}" type="slidenum">
              <a:rPr lang="en-US" smtClean="0"/>
              <a:t>‹#›</a:t>
            </a:fld>
            <a:endParaRPr lang="en-US"/>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CA"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FC05EF09-B1ED-454D-BF75-AAD9494D2287}" type="datetimeFigureOut">
              <a:rPr lang="en-US" smtClean="0"/>
              <a:t>19-11-10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BECF-91AE-ED4A-B72C-F12108B555BD}"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CA"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CA" smtClean="0"/>
              <a:t>Click to edit Master text styles</a:t>
            </a:r>
          </a:p>
        </p:txBody>
      </p:sp>
      <p:sp>
        <p:nvSpPr>
          <p:cNvPr id="5" name="Date Placeholder 4"/>
          <p:cNvSpPr>
            <a:spLocks noGrp="1"/>
          </p:cNvSpPr>
          <p:nvPr>
            <p:ph type="dt" sz="half" idx="10"/>
          </p:nvPr>
        </p:nvSpPr>
        <p:spPr/>
        <p:txBody>
          <a:bodyPr/>
          <a:lstStyle/>
          <a:p>
            <a:fld id="{FC05EF09-B1ED-454D-BF75-AAD9494D2287}" type="datetimeFigureOut">
              <a:rPr lang="en-US" smtClean="0"/>
              <a:t>19-11-10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BECF-91AE-ED4A-B72C-F12108B555BD}"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FC05EF09-B1ED-454D-BF75-AAD9494D2287}" type="datetimeFigureOut">
              <a:rPr lang="en-US" smtClean="0"/>
              <a:t>19-11-10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BECF-91AE-ED4A-B72C-F12108B555B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FC05EF09-B1ED-454D-BF75-AAD9494D2287}" type="datetimeFigureOut">
              <a:rPr lang="en-US" smtClean="0"/>
              <a:t>19-11-10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BECF-91AE-ED4A-B72C-F12108B555BD}" type="slidenum">
              <a:rPr lang="en-US" smtClean="0"/>
              <a:t>‹#›</a:t>
            </a:fld>
            <a:endParaRPr lang="en-US"/>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FC05EF09-B1ED-454D-BF75-AAD9494D2287}" type="datetimeFigureOut">
              <a:rPr lang="en-US" smtClean="0"/>
              <a:t>19-11-10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BECF-91AE-ED4A-B72C-F12108B555BD}" type="slidenum">
              <a:rPr lang="en-US" smtClean="0"/>
              <a:t>‹#›</a:t>
            </a:fld>
            <a:endParaRPr lang="en-US"/>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CA"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FC05EF09-B1ED-454D-BF75-AAD9494D2287}" type="datetimeFigureOut">
              <a:rPr lang="en-US" smtClean="0"/>
              <a:t>19-11-10</a:t>
            </a:fld>
            <a:endParaRPr lang="en-US"/>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FC42BECF-91AE-ED4A-B72C-F12108B555BD}"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CA"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C05EF09-B1ED-454D-BF75-AAD9494D2287}" type="datetimeFigureOut">
              <a:rPr lang="en-US" smtClean="0"/>
              <a:t>19-11-10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2BECF-91AE-ED4A-B72C-F12108B555BD}" type="slidenum">
              <a:rPr lang="en-US" smtClean="0"/>
              <a:t>‹#›</a:t>
            </a:fld>
            <a:endParaRPr lang="en-US"/>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FC05EF09-B1ED-454D-BF75-AAD9494D2287}" type="datetimeFigureOut">
              <a:rPr lang="en-US" smtClean="0"/>
              <a:t>19-11-10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BECF-91AE-ED4A-B72C-F12108B555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FC05EF09-B1ED-454D-BF75-AAD9494D2287}" type="datetimeFigureOut">
              <a:rPr lang="en-US" smtClean="0"/>
              <a:t>19-11-10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2BECF-91AE-ED4A-B72C-F12108B555BD}" type="slidenum">
              <a:rPr lang="en-US" smtClean="0"/>
              <a:t>‹#›</a:t>
            </a:fld>
            <a:endParaRPr lang="en-US"/>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FC05EF09-B1ED-454D-BF75-AAD9494D2287}" type="datetimeFigureOut">
              <a:rPr lang="en-US" smtClean="0"/>
              <a:t>19-11-10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2BECF-91AE-ED4A-B72C-F12108B555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5EF09-B1ED-454D-BF75-AAD9494D2287}" type="datetimeFigureOut">
              <a:rPr lang="en-US" smtClean="0"/>
              <a:t>19-11-10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2BECF-91AE-ED4A-B72C-F12108B555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CA"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C05EF09-B1ED-454D-BF75-AAD9494D2287}" type="datetimeFigureOut">
              <a:rPr lang="en-US" smtClean="0"/>
              <a:t>19-11-10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2BECF-91AE-ED4A-B72C-F12108B555BD}" type="slidenum">
              <a:rPr lang="en-US" smtClean="0"/>
              <a:t>‹#›</a:t>
            </a:fld>
            <a:endParaRPr lang="en-US"/>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FC05EF09-B1ED-454D-BF75-AAD9494D2287}" type="datetimeFigureOut">
              <a:rPr lang="en-US" smtClean="0"/>
              <a:t>19-11-10</a:t>
            </a:fld>
            <a:endParaRPr lang="en-US"/>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FC42BECF-91AE-ED4A-B72C-F12108B555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vtropes.org/pmwiki/pmwiki.php/Main/GoshDangItToHeck" TargetMode="External"/><Relationship Id="rId3" Type="http://schemas.openxmlformats.org/officeDocument/2006/relationships/hyperlink" Target="https://tvtropes.org/pmwiki/pmwiki.php/Film/PlanetOfTheApes196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vtropes.org/pmwiki/pmwiki.php/Main/SleepingSingle" TargetMode="External"/><Relationship Id="rId4" Type="http://schemas.openxmlformats.org/officeDocument/2006/relationships/hyperlink" Target="https://tvtropes.org/pmwiki/pmwiki.php/Main/FootPopping" TargetMode="External"/><Relationship Id="rId1" Type="http://schemas.openxmlformats.org/officeDocument/2006/relationships/slideLayout" Target="../slideLayouts/slideLayout2.xml"/><Relationship Id="rId2" Type="http://schemas.openxmlformats.org/officeDocument/2006/relationships/hyperlink" Target="https://tvtropes.org/pmwiki/pmwiki.php/WesternAnimation/BettyBoo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vtropes.org/pmwiki/pmwiki.php/Film/PrideAndPrejudice" TargetMode="External"/><Relationship Id="rId4" Type="http://schemas.openxmlformats.org/officeDocument/2006/relationships/hyperlink" Target="https://tvtropes.org/pmwiki/pmwiki.php/Creator/VincentPrice" TargetMode="External"/><Relationship Id="rId5" Type="http://schemas.openxmlformats.org/officeDocument/2006/relationships/hyperlink" Target="https://tvtropes.org/pmwiki/pmwiki.php/Film/TheThreeMusketeers1948" TargetMode="External"/><Relationship Id="rId1" Type="http://schemas.openxmlformats.org/officeDocument/2006/relationships/slideLayout" Target="../slideLayouts/slideLayout2.xml"/><Relationship Id="rId2" Type="http://schemas.openxmlformats.org/officeDocument/2006/relationships/hyperlink" Target="https://tvtropes.org/pmwiki/pmwiki.php/Film/TheHunchbackOfNotreDam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vtropes.org/pmwiki/pmwiki.php/Film/ReeferMadnes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tvtropes.org/pmwiki/pmwiki.php/Creator/AnnaMayWong" TargetMode="External"/><Relationship Id="rId3" Type="http://schemas.openxmlformats.org/officeDocument/2006/relationships/hyperlink" Target="https://tvtropes.org/pmwiki/pmwiki.php/Literature/TheGoodEart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HAYS Film Code</a:t>
            </a:r>
            <a:endParaRPr lang="en-US" dirty="0"/>
          </a:p>
        </p:txBody>
      </p:sp>
      <p:sp>
        <p:nvSpPr>
          <p:cNvPr id="3" name="Subtitle 2"/>
          <p:cNvSpPr>
            <a:spLocks noGrp="1"/>
          </p:cNvSpPr>
          <p:nvPr>
            <p:ph type="subTitle" idx="1"/>
          </p:nvPr>
        </p:nvSpPr>
        <p:spPr/>
        <p:txBody>
          <a:bodyPr/>
          <a:lstStyle/>
          <a:p>
            <a:r>
              <a:rPr lang="en-US" dirty="0" smtClean="0"/>
              <a:t>1934-1968</a:t>
            </a:r>
            <a:endParaRPr lang="en-US" dirty="0"/>
          </a:p>
        </p:txBody>
      </p:sp>
    </p:spTree>
    <p:extLst>
      <p:ext uri="{BB962C8B-B14F-4D97-AF65-F5344CB8AC3E}">
        <p14:creationId xmlns:p14="http://schemas.microsoft.com/office/powerpoint/2010/main" val="874859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a:bodyPr>
          <a:lstStyle/>
          <a:p>
            <a:pPr lvl="0" fontAlgn="base"/>
            <a:r>
              <a:rPr lang="en-GB" sz="3200" b="1" dirty="0"/>
              <a:t>8</a:t>
            </a:r>
            <a:r>
              <a:rPr lang="en-GB" sz="3200" b="1" dirty="0" smtClean="0"/>
              <a:t>) </a:t>
            </a:r>
            <a:r>
              <a:rPr lang="en-GB" sz="2800" b="1" dirty="0" smtClean="0"/>
              <a:t>The sanctity of marriage had to be upheld</a:t>
            </a:r>
            <a:endParaRPr lang="en-GB" sz="2800" dirty="0"/>
          </a:p>
        </p:txBody>
      </p:sp>
    </p:spTree>
    <p:extLst>
      <p:ext uri="{BB962C8B-B14F-4D97-AF65-F5344CB8AC3E}">
        <p14:creationId xmlns:p14="http://schemas.microsoft.com/office/powerpoint/2010/main" val="3508100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457200"/>
            <a:ext cx="7543800" cy="1371600"/>
          </a:xfrm>
        </p:spPr>
        <p:txBody>
          <a:bodyPr>
            <a:normAutofit fontScale="90000"/>
          </a:bodyPr>
          <a:lstStyle/>
          <a:p>
            <a:pPr lvl="0" fontAlgn="base"/>
            <a:r>
              <a:rPr lang="en-GB" sz="3200" b="1" dirty="0"/>
              <a:t>9</a:t>
            </a:r>
            <a:r>
              <a:rPr lang="en-GB" sz="3200" b="1" dirty="0" smtClean="0"/>
              <a:t>) </a:t>
            </a:r>
            <a:r>
              <a:rPr lang="en-GB" sz="2700" b="1" dirty="0"/>
              <a:t>Blasphemy—including using the name of God as an expletive or exclamation—was not allowed. Using the word "God" was allowed, but only if used in a reverent tone or meaning. In addition, profanity of any kind was prohibited.</a:t>
            </a:r>
            <a:endParaRPr lang="en-GB" sz="2700" dirty="0"/>
          </a:p>
        </p:txBody>
      </p:sp>
      <p:sp>
        <p:nvSpPr>
          <p:cNvPr id="3" name="Content Placeholder 2"/>
          <p:cNvSpPr>
            <a:spLocks noGrp="1"/>
          </p:cNvSpPr>
          <p:nvPr>
            <p:ph idx="1"/>
          </p:nvPr>
        </p:nvSpPr>
        <p:spPr>
          <a:xfrm>
            <a:off x="533400" y="2147794"/>
            <a:ext cx="8280400" cy="3639670"/>
          </a:xfrm>
        </p:spPr>
        <p:txBody>
          <a:bodyPr>
            <a:noAutofit/>
          </a:bodyPr>
          <a:lstStyle/>
          <a:p>
            <a:pPr lvl="1" fontAlgn="base"/>
            <a:r>
              <a:rPr lang="en-GB" sz="1800" dirty="0"/>
              <a:t>These rules led to supposedly tough-and-gritty protagonists using mixtures of u</a:t>
            </a:r>
            <a:r>
              <a:rPr lang="en-GB" sz="1800" dirty="0" smtClean="0"/>
              <a:t>nusual euphemisms</a:t>
            </a:r>
            <a:r>
              <a:rPr lang="en-GB" sz="1800" dirty="0"/>
              <a:t> </a:t>
            </a:r>
            <a:r>
              <a:rPr lang="en-GB" sz="1800" dirty="0" smtClean="0"/>
              <a:t>like</a:t>
            </a:r>
            <a:r>
              <a:rPr lang="en-GB" sz="1800" dirty="0"/>
              <a:t> </a:t>
            </a:r>
            <a:br>
              <a:rPr lang="en-GB" sz="1800" dirty="0"/>
            </a:br>
            <a:r>
              <a:rPr lang="en-GB" sz="1800" dirty="0" smtClean="0"/>
              <a:t>- </a:t>
            </a:r>
            <a:r>
              <a:rPr lang="en-GB" sz="1800" dirty="0" smtClean="0">
                <a:hlinkClick r:id="rId2" tooltip="/pmwiki/pmwiki.php/Main/GoshDangItToHeck"/>
              </a:rPr>
              <a:t>Gosh </a:t>
            </a:r>
            <a:r>
              <a:rPr lang="en-GB" sz="1800" dirty="0">
                <a:hlinkClick r:id="rId2" tooltip="/pmwiki/pmwiki.php/Main/GoshDangItToHeck"/>
              </a:rPr>
              <a:t>Dang It to Heck</a:t>
            </a:r>
            <a:r>
              <a:rPr lang="en-GB" sz="1800" dirty="0" smtClean="0">
                <a:hlinkClick r:id="rId2" tooltip="/pmwiki/pmwiki.php/Main/GoshDangItToHeck"/>
              </a:rPr>
              <a:t>!</a:t>
            </a:r>
            <a:endParaRPr lang="en-GB" sz="1800" dirty="0"/>
          </a:p>
          <a:p>
            <a:pPr lvl="1" fontAlgn="base"/>
            <a:r>
              <a:rPr lang="en-GB" sz="1800" dirty="0" smtClean="0"/>
              <a:t>Any </a:t>
            </a:r>
            <a:r>
              <a:rPr lang="en-GB" sz="1800" dirty="0"/>
              <a:t>word stronger than "damn" was completely disallowed, and any usage of profanity was likely to result in a hefty fine</a:t>
            </a:r>
            <a:r>
              <a:rPr lang="en-GB" sz="1800" dirty="0" smtClean="0"/>
              <a:t>.</a:t>
            </a:r>
            <a:r>
              <a:rPr lang="en-GB" sz="1800" dirty="0"/>
              <a:t> </a:t>
            </a:r>
            <a:r>
              <a:rPr lang="en-GB" sz="1800" i="1" dirty="0"/>
              <a:t>Gone with the </a:t>
            </a:r>
            <a:r>
              <a:rPr lang="en-GB" sz="1800" i="1" dirty="0" smtClean="0"/>
              <a:t>Wind’s “frankly my dear, I don’t give a damn,”</a:t>
            </a:r>
            <a:r>
              <a:rPr lang="en-GB" sz="1800" dirty="0"/>
              <a:t> was considered a </a:t>
            </a:r>
            <a:r>
              <a:rPr lang="en-GB" sz="1800" i="1" dirty="0"/>
              <a:t>big</a:t>
            </a:r>
            <a:r>
              <a:rPr lang="en-GB" sz="1800" dirty="0"/>
              <a:t> deal back then, because of this rule.</a:t>
            </a:r>
            <a:r>
              <a:rPr lang="en-GB" sz="1800" dirty="0" smtClean="0"/>
              <a:t>)</a:t>
            </a:r>
          </a:p>
          <a:p>
            <a:pPr lvl="1" fontAlgn="base"/>
            <a:r>
              <a:rPr lang="en-GB" sz="1800" dirty="0" smtClean="0"/>
              <a:t>During </a:t>
            </a:r>
            <a:r>
              <a:rPr lang="en-GB" sz="1800" dirty="0"/>
              <a:t>the dying years of the Code, the famous line in </a:t>
            </a:r>
            <a:r>
              <a:rPr lang="en-GB" sz="1800" i="1" dirty="0">
                <a:hlinkClick r:id="rId3" tooltip="/pmwiki/pmwiki.php/Film/PlanetOfTheApes1968"/>
              </a:rPr>
              <a:t>Planet of the Apes (1968)</a:t>
            </a:r>
            <a:r>
              <a:rPr lang="en-GB" sz="1800" dirty="0"/>
              <a:t>, "God damn you all to Hell!" was presented to the censors as not being blasphemous, because Taylor was literally calling on God to damn humanity to Hell for what they'd done. It managed to get past the radar, though as mentioned, the Code was already on its way out by then. </a:t>
            </a:r>
          </a:p>
        </p:txBody>
      </p:sp>
    </p:spTree>
    <p:extLst>
      <p:ext uri="{BB962C8B-B14F-4D97-AF65-F5344CB8AC3E}">
        <p14:creationId xmlns:p14="http://schemas.microsoft.com/office/powerpoint/2010/main" val="243967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fontScale="90000"/>
          </a:bodyPr>
          <a:lstStyle/>
          <a:p>
            <a:pPr lvl="0" fontAlgn="base"/>
            <a:r>
              <a:rPr lang="en-GB" sz="3200" b="1" dirty="0" smtClean="0"/>
              <a:t>10) </a:t>
            </a:r>
            <a:r>
              <a:rPr lang="en-GB" sz="3200" b="1" dirty="0"/>
              <a:t>The United States flag was to be treated with utmost respect. </a:t>
            </a:r>
            <a:r>
              <a:rPr lang="en-GB" sz="3200" b="1" dirty="0" smtClean="0"/>
              <a:t>(Other </a:t>
            </a:r>
            <a:r>
              <a:rPr lang="en-GB" sz="3200" b="1" dirty="0"/>
              <a:t>flags, not so </a:t>
            </a:r>
            <a:r>
              <a:rPr lang="en-GB" sz="3200" b="1" dirty="0" smtClean="0"/>
              <a:t>much).</a:t>
            </a:r>
            <a:endParaRPr lang="en-GB" sz="3200" dirty="0"/>
          </a:p>
        </p:txBody>
      </p:sp>
    </p:spTree>
    <p:extLst>
      <p:ext uri="{BB962C8B-B14F-4D97-AF65-F5344CB8AC3E}">
        <p14:creationId xmlns:p14="http://schemas.microsoft.com/office/powerpoint/2010/main" val="2629704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These rules could </a:t>
            </a:r>
            <a:r>
              <a:rPr lang="en-GB" dirty="0" smtClean="0"/>
              <a:t>rarely be </a:t>
            </a:r>
            <a:r>
              <a:rPr lang="en-GB" dirty="0"/>
              <a:t>slightly skirted in film adaptations; for example, they managed to keep the famous line "Frankly my dear, I don't give a damn" in </a:t>
            </a:r>
            <a:r>
              <a:rPr lang="en-GB" i="1" dirty="0"/>
              <a:t>Gone with the Wind</a:t>
            </a:r>
            <a:r>
              <a:rPr lang="en-GB" dirty="0"/>
              <a:t> because the (mild) swearing was in the original novel. </a:t>
            </a:r>
            <a:endParaRPr lang="en-GB" dirty="0" smtClean="0"/>
          </a:p>
          <a:p>
            <a:pPr marL="0" indent="0">
              <a:buNone/>
            </a:pPr>
            <a:r>
              <a:rPr lang="en-GB" dirty="0" smtClean="0"/>
              <a:t>This </a:t>
            </a:r>
            <a:r>
              <a:rPr lang="en-GB" dirty="0"/>
              <a:t>was especially true for faithful adaptations of William Shakespeare's plays, which were likely considered too artistically significant to censor (</a:t>
            </a:r>
            <a:r>
              <a:rPr lang="en-GB" i="1" dirty="0"/>
              <a:t>Hamlet</a:t>
            </a:r>
            <a:r>
              <a:rPr lang="en-GB" dirty="0"/>
              <a:t>, for instance, </a:t>
            </a:r>
            <a:endParaRPr lang="en-US" dirty="0"/>
          </a:p>
        </p:txBody>
      </p:sp>
    </p:spTree>
    <p:extLst>
      <p:ext uri="{BB962C8B-B14F-4D97-AF65-F5344CB8AC3E}">
        <p14:creationId xmlns:p14="http://schemas.microsoft.com/office/powerpoint/2010/main" val="3715510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012" y="3924299"/>
            <a:ext cx="6938963" cy="1582271"/>
          </a:xfrm>
        </p:spPr>
        <p:txBody>
          <a:bodyPr>
            <a:normAutofit fontScale="90000"/>
          </a:bodyPr>
          <a:lstStyle/>
          <a:p>
            <a:r>
              <a:rPr lang="en-GB" b="1" dirty="0"/>
              <a:t>The Hays Code restrictions were as follows:</a:t>
            </a:r>
            <a:r>
              <a:rPr lang="en-GB" dirty="0"/>
              <a:t/>
            </a:r>
            <a:br>
              <a:rPr lang="en-GB" dirty="0"/>
            </a:br>
            <a:endParaRPr lang="en-US" dirty="0"/>
          </a:p>
        </p:txBody>
      </p:sp>
    </p:spTree>
    <p:extLst>
      <p:ext uri="{BB962C8B-B14F-4D97-AF65-F5344CB8AC3E}">
        <p14:creationId xmlns:p14="http://schemas.microsoft.com/office/powerpoint/2010/main" val="263692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762000"/>
            <a:ext cx="7543800" cy="1371600"/>
          </a:xfrm>
        </p:spPr>
        <p:txBody>
          <a:bodyPr>
            <a:normAutofit fontScale="90000"/>
          </a:bodyPr>
          <a:lstStyle/>
          <a:p>
            <a:pPr lvl="0"/>
            <a:r>
              <a:rPr lang="en-GB" sz="3600" b="1" dirty="0" smtClean="0"/>
              <a:t>1) Crime </a:t>
            </a:r>
            <a:r>
              <a:rPr lang="en-GB" sz="3600" b="1" dirty="0"/>
              <a:t>and immorality could never be portrayed in a positive light. </a:t>
            </a:r>
            <a:r>
              <a:rPr lang="en-GB" dirty="0"/>
              <a:t/>
            </a:r>
            <a:br>
              <a:rPr lang="en-GB" dirty="0"/>
            </a:br>
            <a:endParaRPr lang="en-US" dirty="0"/>
          </a:p>
        </p:txBody>
      </p:sp>
      <p:sp>
        <p:nvSpPr>
          <p:cNvPr id="3" name="Content Placeholder 2"/>
          <p:cNvSpPr>
            <a:spLocks noGrp="1"/>
          </p:cNvSpPr>
          <p:nvPr>
            <p:ph idx="1"/>
          </p:nvPr>
        </p:nvSpPr>
        <p:spPr/>
        <p:txBody>
          <a:bodyPr/>
          <a:lstStyle/>
          <a:p>
            <a:r>
              <a:rPr lang="en-GB" dirty="0"/>
              <a:t>If someone performed an immoral act, they had to be punished on screen, resulting in numerous cases of Adaptational </a:t>
            </a:r>
            <a:r>
              <a:rPr lang="en-GB" b="1" dirty="0"/>
              <a:t>Karma</a:t>
            </a:r>
            <a:r>
              <a:rPr lang="en-GB" dirty="0"/>
              <a:t>.</a:t>
            </a:r>
          </a:p>
          <a:p>
            <a:endParaRPr lang="en-US" dirty="0"/>
          </a:p>
        </p:txBody>
      </p:sp>
    </p:spTree>
    <p:extLst>
      <p:ext uri="{BB962C8B-B14F-4D97-AF65-F5344CB8AC3E}">
        <p14:creationId xmlns:p14="http://schemas.microsoft.com/office/powerpoint/2010/main" val="3057660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fontScale="90000"/>
          </a:bodyPr>
          <a:lstStyle/>
          <a:p>
            <a:pPr lvl="0"/>
            <a:r>
              <a:rPr lang="en-GB" sz="3200" b="1" dirty="0" smtClean="0"/>
              <a:t>2) Nudity </a:t>
            </a:r>
            <a:r>
              <a:rPr lang="en-GB" sz="3200" b="1" dirty="0"/>
              <a:t>and overt portrayals and references to sexual </a:t>
            </a:r>
            <a:r>
              <a:rPr lang="en-GB" sz="3200" b="1" dirty="0" smtClean="0"/>
              <a:t>behaviour </a:t>
            </a:r>
            <a:r>
              <a:rPr lang="en-GB" sz="3200" b="1" dirty="0"/>
              <a:t>(even between consenting adults) could not be shown.</a:t>
            </a:r>
            <a:r>
              <a:rPr lang="en-GB" sz="3200" dirty="0"/>
              <a:t> </a:t>
            </a:r>
            <a:endParaRPr lang="en-US" dirty="0"/>
          </a:p>
        </p:txBody>
      </p:sp>
      <p:sp>
        <p:nvSpPr>
          <p:cNvPr id="3" name="Content Placeholder 2"/>
          <p:cNvSpPr>
            <a:spLocks noGrp="1"/>
          </p:cNvSpPr>
          <p:nvPr>
            <p:ph idx="1"/>
          </p:nvPr>
        </p:nvSpPr>
        <p:spPr>
          <a:xfrm>
            <a:off x="1097280" y="1955800"/>
            <a:ext cx="6949440" cy="4216400"/>
          </a:xfrm>
        </p:spPr>
        <p:txBody>
          <a:bodyPr>
            <a:normAutofit fontScale="85000" lnSpcReduction="20000"/>
          </a:bodyPr>
          <a:lstStyle/>
          <a:p>
            <a:r>
              <a:rPr lang="en-GB" dirty="0"/>
              <a:t>Under this rule, the aftermath of sexual activity—pregnancy and the resulting childbirth—weren't </a:t>
            </a:r>
            <a:r>
              <a:rPr lang="en-GB" dirty="0" smtClean="0"/>
              <a:t>allowed.</a:t>
            </a:r>
          </a:p>
          <a:p>
            <a:pPr lvl="1" fontAlgn="base"/>
            <a:r>
              <a:rPr lang="en-GB" dirty="0" smtClean="0"/>
              <a:t>In</a:t>
            </a:r>
            <a:r>
              <a:rPr lang="en-GB" dirty="0"/>
              <a:t> </a:t>
            </a:r>
            <a:r>
              <a:rPr lang="en-GB" i="1" dirty="0"/>
              <a:t>Gone with the Wind</a:t>
            </a:r>
            <a:r>
              <a:rPr lang="en-GB" dirty="0"/>
              <a:t>, when Melanie Hamilton Wilkes was giving birth, she and Scarlett and Prissy were </a:t>
            </a:r>
            <a:r>
              <a:rPr lang="en-GB" dirty="0" smtClean="0"/>
              <a:t>shown </a:t>
            </a:r>
            <a:r>
              <a:rPr lang="en-GB" dirty="0"/>
              <a:t>only as shadows on a wall because of this rule. The ban on anything that could be construed as sexual was what pretty much killed the </a:t>
            </a:r>
            <a:r>
              <a:rPr lang="en-GB" i="1" dirty="0">
                <a:hlinkClick r:id="rId2" tooltip="/pmwiki/pmwiki.php/WesternAnimation/BettyBoop"/>
              </a:rPr>
              <a:t>Betty Boop</a:t>
            </a:r>
            <a:r>
              <a:rPr lang="en-GB" dirty="0"/>
              <a:t> cartoons</a:t>
            </a:r>
          </a:p>
          <a:p>
            <a:pPr lvl="1" fontAlgn="base"/>
            <a:r>
              <a:rPr lang="en-GB" dirty="0"/>
              <a:t>The word "virgin" was banned for this reason.</a:t>
            </a:r>
          </a:p>
          <a:p>
            <a:pPr lvl="1" fontAlgn="base"/>
            <a:r>
              <a:rPr lang="en-GB" dirty="0"/>
              <a:t>While depicting men and women in bed together wasn't strictly forbidden—it was in the "be careful" section, rather than the "don't" section—</a:t>
            </a:r>
            <a:r>
              <a:rPr lang="en-GB" dirty="0">
                <a:hlinkClick r:id="rId3" tooltip="/pmwiki/pmwiki.php/Main/SleepingSingle"/>
              </a:rPr>
              <a:t>Sleeping Single</a:t>
            </a:r>
            <a:r>
              <a:rPr lang="en-GB" dirty="0"/>
              <a:t> became a universal trope thanks to this rule, and it remained such until the 1960s.</a:t>
            </a:r>
          </a:p>
          <a:p>
            <a:pPr lvl="1" fontAlgn="base"/>
            <a:r>
              <a:rPr lang="en-GB" dirty="0"/>
              <a:t>It was necessary in all romantic scenes for a woman to have at least one foot on the floor, to prevent love scenes in bed. This led to </a:t>
            </a:r>
            <a:r>
              <a:rPr lang="en-GB" dirty="0">
                <a:hlinkClick r:id="rId4" tooltip="/pmwiki/pmwiki.php/Main/FootPopping"/>
              </a:rPr>
              <a:t>Foot Popping</a:t>
            </a:r>
            <a:r>
              <a:rPr lang="en-GB" dirty="0"/>
              <a:t> becoming popular.</a:t>
            </a:r>
          </a:p>
          <a:p>
            <a:endParaRPr lang="en-US" dirty="0"/>
          </a:p>
        </p:txBody>
      </p:sp>
    </p:spTree>
    <p:extLst>
      <p:ext uri="{BB962C8B-B14F-4D97-AF65-F5344CB8AC3E}">
        <p14:creationId xmlns:p14="http://schemas.microsoft.com/office/powerpoint/2010/main" val="11993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a:bodyPr>
          <a:lstStyle/>
          <a:p>
            <a:pPr lvl="0"/>
            <a:r>
              <a:rPr lang="en-GB" sz="3200" b="1" dirty="0"/>
              <a:t>3</a:t>
            </a:r>
            <a:r>
              <a:rPr lang="en-GB" sz="3200" b="1" dirty="0" smtClean="0"/>
              <a:t>) </a:t>
            </a:r>
            <a:r>
              <a:rPr lang="en-GB" sz="2800" b="1" dirty="0"/>
              <a:t>Religion could never be depicted in a mocking manner</a:t>
            </a:r>
            <a:r>
              <a:rPr lang="en-GB" sz="2800" dirty="0"/>
              <a:t> </a:t>
            </a:r>
            <a:endParaRPr lang="en-US" dirty="0"/>
          </a:p>
        </p:txBody>
      </p:sp>
      <p:sp>
        <p:nvSpPr>
          <p:cNvPr id="3" name="Content Placeholder 2"/>
          <p:cNvSpPr>
            <a:spLocks noGrp="1"/>
          </p:cNvSpPr>
          <p:nvPr>
            <p:ph idx="1"/>
          </p:nvPr>
        </p:nvSpPr>
        <p:spPr>
          <a:xfrm>
            <a:off x="533400" y="2084294"/>
            <a:ext cx="8280400" cy="3639670"/>
          </a:xfrm>
        </p:spPr>
        <p:txBody>
          <a:bodyPr>
            <a:noAutofit/>
          </a:bodyPr>
          <a:lstStyle/>
          <a:p>
            <a:pPr lvl="1" fontAlgn="base"/>
            <a:r>
              <a:rPr lang="en-GB" sz="1800" dirty="0"/>
              <a:t>In practice, this had the effect of restricting religion from being depicted </a:t>
            </a:r>
            <a:r>
              <a:rPr lang="en-GB" sz="1800" i="1" dirty="0"/>
              <a:t>at all</a:t>
            </a:r>
            <a:r>
              <a:rPr lang="en-GB" sz="1800" dirty="0"/>
              <a:t>, for fear of being deemed mocking after the fact.</a:t>
            </a:r>
          </a:p>
          <a:p>
            <a:pPr lvl="1" fontAlgn="base"/>
            <a:r>
              <a:rPr lang="en-GB" sz="1800" dirty="0"/>
              <a:t>This rule also led to characters who had previously been depicted as less than </a:t>
            </a:r>
            <a:r>
              <a:rPr lang="en-GB" sz="1800" dirty="0" smtClean="0"/>
              <a:t>exemplary members </a:t>
            </a:r>
            <a:r>
              <a:rPr lang="en-GB" sz="1800" dirty="0"/>
              <a:t>of the </a:t>
            </a:r>
            <a:r>
              <a:rPr lang="en-GB" sz="1800" dirty="0" smtClean="0"/>
              <a:t>clergy</a:t>
            </a:r>
            <a:r>
              <a:rPr lang="en-GB" sz="1800" dirty="0"/>
              <a:t> </a:t>
            </a:r>
            <a:r>
              <a:rPr lang="en-GB" sz="1800" dirty="0" smtClean="0"/>
              <a:t>getting </a:t>
            </a:r>
            <a:r>
              <a:rPr lang="en-GB" sz="1800" dirty="0"/>
              <a:t>new careers in secular fields. Three notable examples:</a:t>
            </a:r>
          </a:p>
          <a:p>
            <a:pPr lvl="2" fontAlgn="base"/>
            <a:r>
              <a:rPr lang="en-GB" dirty="0" err="1"/>
              <a:t>Frollo</a:t>
            </a:r>
            <a:r>
              <a:rPr lang="en-GB" dirty="0"/>
              <a:t> in the 1939 adaptation of </a:t>
            </a:r>
            <a:r>
              <a:rPr lang="en-GB" i="1" dirty="0">
                <a:hlinkClick r:id="rId2" tooltip="/pmwiki/pmwiki.php/Film/TheHunchbackOfNotreDame"/>
              </a:rPr>
              <a:t>The Hunchback of Notre Dame</a:t>
            </a:r>
            <a:r>
              <a:rPr lang="en-GB" dirty="0"/>
              <a:t>, who became a judge (pre-dating the Disney version by several decades).</a:t>
            </a:r>
          </a:p>
          <a:p>
            <a:pPr lvl="2" fontAlgn="base"/>
            <a:r>
              <a:rPr lang="en-GB" dirty="0" err="1"/>
              <a:t>Mr.</a:t>
            </a:r>
            <a:r>
              <a:rPr lang="en-GB" dirty="0"/>
              <a:t> Collins in the 1940 </a:t>
            </a:r>
            <a:r>
              <a:rPr lang="en-GB" i="1" dirty="0">
                <a:hlinkClick r:id="rId3" tooltip="/pmwiki/pmwiki.php/Film/PrideAndPrejudice"/>
              </a:rPr>
              <a:t>Pride and Prejudice</a:t>
            </a:r>
            <a:r>
              <a:rPr lang="en-GB" dirty="0"/>
              <a:t>, who became a </a:t>
            </a:r>
            <a:r>
              <a:rPr lang="en-GB" dirty="0" smtClean="0"/>
              <a:t>librarian.</a:t>
            </a:r>
          </a:p>
          <a:p>
            <a:pPr lvl="2" fontAlgn="base"/>
            <a:r>
              <a:rPr lang="en-GB" dirty="0" smtClean="0"/>
              <a:t>Cardinal </a:t>
            </a:r>
            <a:r>
              <a:rPr lang="en-GB" dirty="0"/>
              <a:t>Richelieu became Prime Minister Richelieu when played by </a:t>
            </a:r>
            <a:r>
              <a:rPr lang="en-GB" dirty="0">
                <a:hlinkClick r:id="rId4" tooltip="/pmwiki/pmwiki.php/Creator/VincentPrice"/>
              </a:rPr>
              <a:t>Vincent Price</a:t>
            </a:r>
            <a:r>
              <a:rPr lang="en-GB" dirty="0"/>
              <a:t> in </a:t>
            </a:r>
            <a:r>
              <a:rPr lang="en-GB" i="1" dirty="0">
                <a:hlinkClick r:id="rId5" tooltip="/pmwiki/pmwiki.php/Film/TheThreeMusketeers1948"/>
              </a:rPr>
              <a:t>The Three Musketeers (1948)</a:t>
            </a:r>
            <a:r>
              <a:rPr lang="en-GB" dirty="0"/>
              <a:t> (to be fair, he actually did hold the position of First Minister in Louis XIII's court). </a:t>
            </a:r>
            <a:endParaRPr lang="en-US" dirty="0"/>
          </a:p>
        </p:txBody>
      </p:sp>
    </p:spTree>
    <p:extLst>
      <p:ext uri="{BB962C8B-B14F-4D97-AF65-F5344CB8AC3E}">
        <p14:creationId xmlns:p14="http://schemas.microsoft.com/office/powerpoint/2010/main" val="953622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a:bodyPr>
          <a:lstStyle/>
          <a:p>
            <a:r>
              <a:rPr lang="en-GB" sz="3200" b="1" dirty="0" smtClean="0"/>
              <a:t>4) </a:t>
            </a:r>
            <a:r>
              <a:rPr lang="en-GB" sz="2800" b="1" dirty="0"/>
              <a:t>Drug use, including alcohol consumption, could not be shown unless the plot called for it</a:t>
            </a:r>
            <a:r>
              <a:rPr lang="en-GB" sz="2800" b="1" dirty="0" smtClean="0"/>
              <a:t>.</a:t>
            </a:r>
            <a:endParaRPr lang="en-US" dirty="0"/>
          </a:p>
        </p:txBody>
      </p:sp>
      <p:sp>
        <p:nvSpPr>
          <p:cNvPr id="3" name="Content Placeholder 2"/>
          <p:cNvSpPr>
            <a:spLocks noGrp="1"/>
          </p:cNvSpPr>
          <p:nvPr>
            <p:ph idx="1"/>
          </p:nvPr>
        </p:nvSpPr>
        <p:spPr>
          <a:xfrm>
            <a:off x="533400" y="2084294"/>
            <a:ext cx="8280400" cy="3639670"/>
          </a:xfrm>
        </p:spPr>
        <p:txBody>
          <a:bodyPr>
            <a:noAutofit/>
          </a:bodyPr>
          <a:lstStyle/>
          <a:p>
            <a:pPr lvl="1" fontAlgn="base"/>
            <a:r>
              <a:rPr lang="en-GB" sz="1800" dirty="0"/>
              <a:t>Under the first version of the Code, drug use was allowed only if the story was a cautionary tale against drug abuse, or if the druggie got what they deserved for doing it in the first place </a:t>
            </a:r>
            <a:endParaRPr lang="en-GB" sz="1800" dirty="0" smtClean="0"/>
          </a:p>
          <a:p>
            <a:pPr lvl="1" fontAlgn="base"/>
            <a:r>
              <a:rPr lang="en-GB" sz="1800" dirty="0" smtClean="0"/>
              <a:t>(</a:t>
            </a:r>
            <a:r>
              <a:rPr lang="en-GB" sz="1800" dirty="0"/>
              <a:t>this was why </a:t>
            </a:r>
            <a:r>
              <a:rPr lang="en-GB" sz="1800" i="1" dirty="0">
                <a:hlinkClick r:id="rId2" tooltip="/pmwiki/pmwiki.php/Film/ReeferMadness"/>
              </a:rPr>
              <a:t>Reefer Madness</a:t>
            </a:r>
            <a:r>
              <a:rPr lang="en-GB" sz="1800" dirty="0"/>
              <a:t> managed to be released, even if the message that drugs are bad was artificial and tacked-on). </a:t>
            </a:r>
          </a:p>
        </p:txBody>
      </p:sp>
    </p:spTree>
    <p:extLst>
      <p:ext uri="{BB962C8B-B14F-4D97-AF65-F5344CB8AC3E}">
        <p14:creationId xmlns:p14="http://schemas.microsoft.com/office/powerpoint/2010/main" val="328515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fontScale="90000"/>
          </a:bodyPr>
          <a:lstStyle/>
          <a:p>
            <a:pPr lvl="0" fontAlgn="base"/>
            <a:r>
              <a:rPr lang="en-GB" sz="3200" b="1" dirty="0"/>
              <a:t>5</a:t>
            </a:r>
            <a:r>
              <a:rPr lang="en-GB" sz="3200" b="1" dirty="0" smtClean="0"/>
              <a:t>) </a:t>
            </a:r>
            <a:r>
              <a:rPr lang="en-GB" sz="2800" b="1" dirty="0"/>
              <a:t>All detailed depiction of crime had to be removed. This included </a:t>
            </a:r>
            <a:r>
              <a:rPr lang="en-GB" sz="2800" b="1" dirty="0" smtClean="0"/>
              <a:t>lock-picking</a:t>
            </a:r>
            <a:r>
              <a:rPr lang="en-GB" sz="2800" b="1" dirty="0"/>
              <a:t>, safe-cracking, or the mixing of chemicals to make explosives.</a:t>
            </a:r>
            <a:endParaRPr lang="en-GB" sz="2800" dirty="0"/>
          </a:p>
        </p:txBody>
      </p:sp>
    </p:spTree>
    <p:extLst>
      <p:ext uri="{BB962C8B-B14F-4D97-AF65-F5344CB8AC3E}">
        <p14:creationId xmlns:p14="http://schemas.microsoft.com/office/powerpoint/2010/main" val="3053762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fontScale="90000"/>
          </a:bodyPr>
          <a:lstStyle/>
          <a:p>
            <a:pPr lvl="0" fontAlgn="base"/>
            <a:r>
              <a:rPr lang="en-GB" sz="3200" b="1" dirty="0"/>
              <a:t>6</a:t>
            </a:r>
            <a:r>
              <a:rPr lang="en-GB" sz="3200" b="1" dirty="0" smtClean="0"/>
              <a:t>) </a:t>
            </a:r>
            <a:r>
              <a:rPr lang="en-GB" sz="2800" b="1" dirty="0"/>
              <a:t>Films could not use </a:t>
            </a:r>
            <a:r>
              <a:rPr lang="en-GB" sz="2800" b="1" dirty="0" smtClean="0"/>
              <a:t>revenge</a:t>
            </a:r>
            <a:r>
              <a:rPr lang="en-GB" sz="2800" b="1" dirty="0"/>
              <a:t> </a:t>
            </a:r>
            <a:r>
              <a:rPr lang="en-GB" sz="2800" b="1" dirty="0" smtClean="0"/>
              <a:t>as </a:t>
            </a:r>
            <a:r>
              <a:rPr lang="en-GB" sz="2800" b="1" dirty="0"/>
              <a:t>a theme or premise in stories set during modern times, since it could be seen as glorifying violence (specifically murder).</a:t>
            </a:r>
            <a:endParaRPr lang="en-GB" sz="2800" dirty="0"/>
          </a:p>
        </p:txBody>
      </p:sp>
      <p:sp>
        <p:nvSpPr>
          <p:cNvPr id="3" name="Content Placeholder 2"/>
          <p:cNvSpPr>
            <a:spLocks noGrp="1"/>
          </p:cNvSpPr>
          <p:nvPr>
            <p:ph idx="1"/>
          </p:nvPr>
        </p:nvSpPr>
        <p:spPr>
          <a:xfrm>
            <a:off x="533400" y="2084294"/>
            <a:ext cx="8280400" cy="3639670"/>
          </a:xfrm>
        </p:spPr>
        <p:txBody>
          <a:bodyPr>
            <a:noAutofit/>
          </a:bodyPr>
          <a:lstStyle/>
          <a:p>
            <a:pPr lvl="1" fontAlgn="base"/>
            <a:r>
              <a:rPr lang="en-GB" sz="1800" dirty="0"/>
              <a:t>The Code made exceptions for historical settings—particularly where there was no law to punish the offender—so Westerns became the only movies allowed to have revenge as a theme or premise.</a:t>
            </a:r>
          </a:p>
        </p:txBody>
      </p:sp>
    </p:spTree>
    <p:extLst>
      <p:ext uri="{BB962C8B-B14F-4D97-AF65-F5344CB8AC3E}">
        <p14:creationId xmlns:p14="http://schemas.microsoft.com/office/powerpoint/2010/main" val="237206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81000"/>
            <a:ext cx="7543800" cy="1371600"/>
          </a:xfrm>
        </p:spPr>
        <p:txBody>
          <a:bodyPr>
            <a:normAutofit fontScale="90000"/>
          </a:bodyPr>
          <a:lstStyle/>
          <a:p>
            <a:pPr lvl="0" fontAlgn="base"/>
            <a:r>
              <a:rPr lang="en-GB" sz="3200" b="1" dirty="0" smtClean="0"/>
              <a:t>7) </a:t>
            </a:r>
            <a:r>
              <a:rPr lang="en-GB" sz="2800" b="1" dirty="0"/>
              <a:t>Films could not use </a:t>
            </a:r>
            <a:r>
              <a:rPr lang="en-GB" sz="2800" b="1" dirty="0" smtClean="0"/>
              <a:t>revenge</a:t>
            </a:r>
            <a:r>
              <a:rPr lang="en-GB" sz="2800" b="1" dirty="0"/>
              <a:t> </a:t>
            </a:r>
            <a:r>
              <a:rPr lang="en-GB" sz="2800" b="1" dirty="0" smtClean="0"/>
              <a:t>as </a:t>
            </a:r>
            <a:r>
              <a:rPr lang="en-GB" sz="2800" b="1" dirty="0"/>
              <a:t>a theme or premise in stories set during modern times, since it could be seen as glorifying violence (specifically murder).</a:t>
            </a:r>
            <a:endParaRPr lang="en-GB" sz="2800" dirty="0"/>
          </a:p>
        </p:txBody>
      </p:sp>
      <p:sp>
        <p:nvSpPr>
          <p:cNvPr id="3" name="Content Placeholder 2"/>
          <p:cNvSpPr>
            <a:spLocks noGrp="1"/>
          </p:cNvSpPr>
          <p:nvPr>
            <p:ph idx="1"/>
          </p:nvPr>
        </p:nvSpPr>
        <p:spPr>
          <a:xfrm>
            <a:off x="533400" y="2084294"/>
            <a:ext cx="8280400" cy="3639670"/>
          </a:xfrm>
        </p:spPr>
        <p:txBody>
          <a:bodyPr>
            <a:noAutofit/>
          </a:bodyPr>
          <a:lstStyle/>
          <a:p>
            <a:pPr lvl="1" fontAlgn="base"/>
            <a:r>
              <a:rPr lang="en-GB" sz="1800" dirty="0"/>
              <a:t>Studios used the explicitly racist ban on depicting miscegenation to justify the exclusion of non-white actors from employment: they reasoned that the Code would be breached if </a:t>
            </a:r>
            <a:r>
              <a:rPr lang="en-GB" sz="1800" i="1" dirty="0"/>
              <a:t>either actor or character</a:t>
            </a:r>
            <a:r>
              <a:rPr lang="en-GB" sz="1800" dirty="0"/>
              <a:t> was of a differing </a:t>
            </a:r>
            <a:r>
              <a:rPr lang="en-GB" sz="1800" dirty="0" err="1" smtClean="0"/>
              <a:t>rac</a:t>
            </a:r>
            <a:endParaRPr lang="en-GB" sz="1800" dirty="0" smtClean="0"/>
          </a:p>
          <a:p>
            <a:pPr lvl="1" fontAlgn="base"/>
            <a:r>
              <a:rPr lang="en-GB" sz="1800" dirty="0" smtClean="0">
                <a:hlinkClick r:id="rId2" tooltip="/pmwiki/pmwiki.php/Creator/AnnaMayWong"/>
              </a:rPr>
              <a:t>Anna </a:t>
            </a:r>
            <a:r>
              <a:rPr lang="en-GB" sz="1800" dirty="0">
                <a:hlinkClick r:id="rId2" tooltip="/pmwiki/pmwiki.php/Creator/AnnaMayWong"/>
              </a:rPr>
              <a:t>May Wong</a:t>
            </a:r>
            <a:r>
              <a:rPr lang="en-GB" sz="1800" dirty="0"/>
              <a:t>, the leading Chinese-American actress of the time, was rejected as the female lead in </a:t>
            </a:r>
            <a:r>
              <a:rPr lang="en-GB" sz="1800" i="1" dirty="0">
                <a:hlinkClick r:id="rId3" tooltip="/pmwiki/pmwiki.php/Literature/TheGoodEarth"/>
              </a:rPr>
              <a:t>The Good Earth</a:t>
            </a:r>
            <a:r>
              <a:rPr lang="en-GB" sz="1800" dirty="0"/>
              <a:t> because the male lead was white actor Paul Muni. </a:t>
            </a:r>
            <a:endParaRPr lang="en-GB" sz="1800" dirty="0" smtClean="0"/>
          </a:p>
          <a:p>
            <a:pPr lvl="1" fontAlgn="base"/>
            <a:r>
              <a:rPr lang="en-GB" sz="1800" dirty="0" smtClean="0"/>
              <a:t>Ironically</a:t>
            </a:r>
            <a:r>
              <a:rPr lang="en-GB" sz="1800" dirty="0"/>
              <a:t>, this was done despite the fact that the Code actually advocated for the "inherent dignity of foreign </a:t>
            </a:r>
            <a:r>
              <a:rPr lang="en-GB" sz="1800" dirty="0" smtClean="0"/>
              <a:t>peoples”</a:t>
            </a:r>
            <a:r>
              <a:rPr lang="en-GB" sz="1800" dirty="0"/>
              <a:t> </a:t>
            </a:r>
            <a:r>
              <a:rPr lang="en-GB" sz="1800" dirty="0" smtClean="0"/>
              <a:t>and </a:t>
            </a:r>
            <a:r>
              <a:rPr lang="en-GB" sz="1800" dirty="0"/>
              <a:t>insisted that their cultures not be </a:t>
            </a:r>
            <a:r>
              <a:rPr lang="en-GB" sz="1800" dirty="0" smtClean="0"/>
              <a:t>“undeservedly” </a:t>
            </a:r>
            <a:r>
              <a:rPr lang="en-GB" sz="1800" dirty="0"/>
              <a:t>slurred – of course, this didn't really help American non-whites (especially not the Japanese during World War II).</a:t>
            </a:r>
          </a:p>
        </p:txBody>
      </p:sp>
    </p:spTree>
    <p:extLst>
      <p:ext uri="{BB962C8B-B14F-4D97-AF65-F5344CB8AC3E}">
        <p14:creationId xmlns:p14="http://schemas.microsoft.com/office/powerpoint/2010/main" val="196238122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157</TotalTime>
  <Words>407</Words>
  <Application>Microsoft Macintosh PowerPoint</Application>
  <PresentationFormat>On-screen Show (4:3)</PresentationFormat>
  <Paragraphs>35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Formal</vt:lpstr>
      <vt:lpstr>The HAYS Film Code</vt:lpstr>
      <vt:lpstr>The Hays Code restrictions were as follows: </vt:lpstr>
      <vt:lpstr>1) Crime and immorality could never be portrayed in a positive light.  </vt:lpstr>
      <vt:lpstr>2) Nudity and overt portrayals and references to sexual behaviour (even between consenting adults) could not be shown. </vt:lpstr>
      <vt:lpstr>3) Religion could never be depicted in a mocking manner </vt:lpstr>
      <vt:lpstr>4) Drug use, including alcohol consumption, could not be shown unless the plot called for it.</vt:lpstr>
      <vt:lpstr>5) All detailed depiction of crime had to be removed. This included lock-picking, safe-cracking, or the mixing of chemicals to make explosives.</vt:lpstr>
      <vt:lpstr>6) Films could not use revenge as a theme or premise in stories set during modern times, since it could be seen as glorifying violence (specifically murder).</vt:lpstr>
      <vt:lpstr>7) Films could not use revenge as a theme or premise in stories set during modern times, since it could be seen as glorifying violence (specifically murder).</vt:lpstr>
      <vt:lpstr>8) The sanctity of marriage had to be upheld</vt:lpstr>
      <vt:lpstr>9) Blasphemy—including using the name of God as an expletive or exclamation—was not allowed. Using the word "God" was allowed, but only if used in a reverent tone or meaning. In addition, profanity of any kind was prohibited.</vt:lpstr>
      <vt:lpstr>10) The United States flag was to be treated with utmost respect. (Other flags, not so much).</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HAYS Film Code</dc:title>
  <dc:creator>Kristina Andres</dc:creator>
  <cp:lastModifiedBy>Kristina Andres</cp:lastModifiedBy>
  <cp:revision>5</cp:revision>
  <dcterms:created xsi:type="dcterms:W3CDTF">2019-04-12T00:02:52Z</dcterms:created>
  <dcterms:modified xsi:type="dcterms:W3CDTF">2019-11-11T08:50:31Z</dcterms:modified>
</cp:coreProperties>
</file>