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Source Code Pro"/>
      <p:regular r:id="rId17"/>
      <p:bold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SourceCodePr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swald-regular.fntdata"/><Relationship Id="rId6" Type="http://schemas.openxmlformats.org/officeDocument/2006/relationships/slide" Target="slides/slide2.xml"/><Relationship Id="rId18" Type="http://schemas.openxmlformats.org/officeDocument/2006/relationships/font" Target="fonts/SourceCode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6" name="Shape 36"/>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5" name="Shape 45"/>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zh-C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r1gqXlkJpXU" TargetMode="External"/><Relationship Id="rId4" Type="http://schemas.openxmlformats.org/officeDocument/2006/relationships/hyperlink" Target="https://www.youtube.com/watch?v=r1gqXlkJpX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png"/><Relationship Id="rId4" Type="http://schemas.openxmlformats.org/officeDocument/2006/relationships/image" Target="../media/image04.png"/><Relationship Id="rId5"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411175" y="644300"/>
            <a:ext cx="8282400" cy="2109000"/>
          </a:xfrm>
          <a:prstGeom prst="rect">
            <a:avLst/>
          </a:prstGeom>
        </p:spPr>
        <p:txBody>
          <a:bodyPr anchorCtr="0" anchor="b" bIns="91425" lIns="91425" rIns="91425" tIns="91425">
            <a:noAutofit/>
          </a:bodyPr>
          <a:lstStyle/>
          <a:p>
            <a:pPr lvl="0">
              <a:spcBef>
                <a:spcPts val="0"/>
              </a:spcBef>
              <a:buNone/>
            </a:pPr>
            <a:r>
              <a:rPr lang="zh-CN"/>
              <a:t>First Battle of the Marne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zh-CN"/>
              <a:t>Cost:equipment and men </a:t>
            </a:r>
          </a:p>
        </p:txBody>
      </p:sp>
      <p:sp>
        <p:nvSpPr>
          <p:cNvPr id="121" name="Shape 121"/>
          <p:cNvSpPr txBox="1"/>
          <p:nvPr>
            <p:ph idx="1" type="body"/>
          </p:nvPr>
        </p:nvSpPr>
        <p:spPr>
          <a:xfrm>
            <a:off x="311700" y="1477750"/>
            <a:ext cx="8520600" cy="3099900"/>
          </a:xfrm>
          <a:prstGeom prst="rect">
            <a:avLst/>
          </a:prstGeom>
        </p:spPr>
        <p:txBody>
          <a:bodyPr anchorCtr="0" anchor="t" bIns="91425" lIns="91425" rIns="91425" tIns="91425">
            <a:noAutofit/>
          </a:bodyPr>
          <a:lstStyle/>
          <a:p>
            <a:pPr lvl="0" rtl="0">
              <a:spcBef>
                <a:spcPts val="0"/>
              </a:spcBef>
              <a:buNone/>
            </a:pPr>
            <a:r>
              <a:rPr lang="zh-CN"/>
              <a:t>-</a:t>
            </a:r>
            <a:r>
              <a:rPr lang="zh-CN">
                <a:latin typeface="Georgia"/>
                <a:ea typeface="Georgia"/>
                <a:cs typeface="Georgia"/>
                <a:sym typeface="Georgia"/>
              </a:rPr>
              <a:t>The first battle began on September 4, 1914, British and French troops withdrew the Marne River. September 5 to 12, the British and French troops to 6 Army 66 divisions of about 108 million people across the board counterattack.In this battle, the German casualties of about 21 million people, about 14 million French troops.</a:t>
            </a:r>
          </a:p>
          <a:p>
            <a:pPr lvl="0">
              <a:spcBef>
                <a:spcPts val="0"/>
              </a:spcBef>
              <a:buNone/>
            </a:pPr>
            <a:r>
              <a:rPr lang="zh-CN">
                <a:latin typeface="Courier New"/>
                <a:ea typeface="Courier New"/>
                <a:cs typeface="Courier New"/>
                <a:sym typeface="Courier New"/>
              </a:rPr>
              <a:t>-</a:t>
            </a:r>
            <a:r>
              <a:rPr lang="zh-CN">
                <a:solidFill>
                  <a:srgbClr val="333333"/>
                </a:solidFill>
                <a:highlight>
                  <a:srgbClr val="FFFFFF"/>
                </a:highlight>
                <a:latin typeface="Georgia"/>
                <a:ea typeface="Georgia"/>
                <a:cs typeface="Georgia"/>
                <a:sym typeface="Georgia"/>
              </a:rPr>
              <a:t>The second battle began in July 15, 1918, the German army to three army forces in the Ma Enhe prominent areas of the British and French forces to attack.The German loss of 12 million; coalition forces lost nearly 6 million people.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zh-CN"/>
              <a:t>Include some sort of interactive element</a:t>
            </a:r>
          </a:p>
        </p:txBody>
      </p:sp>
      <p:sp>
        <p:nvSpPr>
          <p:cNvPr id="127" name="Shape 127"/>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t/>
            </a:r>
            <a:endParaRPr>
              <a:latin typeface="Georgia"/>
              <a:ea typeface="Georgia"/>
              <a:cs typeface="Georgia"/>
              <a:sym typeface="Georgia"/>
            </a:endParaRPr>
          </a:p>
          <a:p>
            <a:pPr lvl="0">
              <a:spcBef>
                <a:spcPts val="0"/>
              </a:spcBef>
              <a:buNone/>
            </a:pPr>
            <a:r>
              <a:rPr lang="zh-CN">
                <a:latin typeface="Georgia"/>
                <a:ea typeface="Georgia"/>
                <a:cs typeface="Georgia"/>
                <a:sym typeface="Georgia"/>
              </a:rPr>
              <a:t>The Battle of Marne led to the failure of the Germans to encircle the French Army, and the German strategic bankruptcy in the Western Front. Chief of Staff Mao Ch'i was dismissed by King Wilhelm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372500"/>
            <a:ext cx="8520600" cy="733500"/>
          </a:xfrm>
          <a:prstGeom prst="rect">
            <a:avLst/>
          </a:prstGeom>
        </p:spPr>
        <p:txBody>
          <a:bodyPr anchorCtr="0" anchor="b" bIns="91425" lIns="91425" rIns="91425" tIns="91425">
            <a:noAutofit/>
          </a:bodyPr>
          <a:lstStyle/>
          <a:p>
            <a:pPr lvl="0" algn="l">
              <a:spcBef>
                <a:spcPts val="0"/>
              </a:spcBef>
              <a:buNone/>
            </a:pPr>
            <a:r>
              <a:rPr lang="zh-CN"/>
              <a:t>                            There is a video for here </a:t>
            </a:r>
          </a:p>
        </p:txBody>
      </p:sp>
      <p:sp>
        <p:nvSpPr>
          <p:cNvPr id="133" name="Shape 133"/>
          <p:cNvSpPr txBox="1"/>
          <p:nvPr/>
        </p:nvSpPr>
        <p:spPr>
          <a:xfrm rot="390">
            <a:off x="2094384" y="2061024"/>
            <a:ext cx="5285100" cy="1110600"/>
          </a:xfrm>
          <a:prstGeom prst="rect">
            <a:avLst/>
          </a:prstGeom>
          <a:noFill/>
          <a:ln>
            <a:noFill/>
          </a:ln>
        </p:spPr>
        <p:txBody>
          <a:bodyPr anchorCtr="0" anchor="ctr" bIns="91425" lIns="91425" rIns="91425" tIns="91425">
            <a:noAutofit/>
          </a:bodyPr>
          <a:lstStyle/>
          <a:p>
            <a:pPr lvl="0" rtl="0">
              <a:spcBef>
                <a:spcPts val="0"/>
              </a:spcBef>
              <a:buNone/>
            </a:pPr>
            <a:r>
              <a:rPr lang="zh-CN"/>
              <a:t>   </a:t>
            </a:r>
            <a:r>
              <a:rPr lang="zh-CN" u="sng">
                <a:solidFill>
                  <a:schemeClr val="hlink"/>
                </a:solidFill>
                <a:hlinkClick r:id="rId3"/>
              </a:rPr>
              <a:t>https://www.youtube.com/watch?v=</a:t>
            </a:r>
            <a:r>
              <a:rPr lang="zh-CN" u="sng">
                <a:solidFill>
                  <a:schemeClr val="hlink"/>
                </a:solidFill>
                <a:hlinkClick r:id="rId4"/>
              </a:rPr>
              <a:t>r1gqXlkJpXU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63825" y="0"/>
            <a:ext cx="8520600" cy="733500"/>
          </a:xfrm>
          <a:prstGeom prst="rect">
            <a:avLst/>
          </a:prstGeom>
        </p:spPr>
        <p:txBody>
          <a:bodyPr anchorCtr="0" anchor="b" bIns="91425" lIns="91425" rIns="91425" tIns="91425">
            <a:noAutofit/>
          </a:bodyPr>
          <a:lstStyle/>
          <a:p>
            <a:pPr lvl="0" rtl="0">
              <a:lnSpc>
                <a:spcPct val="115000"/>
              </a:lnSpc>
              <a:spcBef>
                <a:spcPts val="0"/>
              </a:spcBef>
              <a:buNone/>
            </a:pPr>
            <a:r>
              <a:rPr b="1" lang="zh-CN" sz="2400">
                <a:solidFill>
                  <a:srgbClr val="000000"/>
                </a:solidFill>
                <a:latin typeface="Georgia"/>
                <a:ea typeface="Georgia"/>
                <a:cs typeface="Georgia"/>
                <a:sym typeface="Georgia"/>
              </a:rPr>
              <a:t>Location of the battle pointed out on the map	</a:t>
            </a:r>
          </a:p>
        </p:txBody>
      </p:sp>
      <p:sp>
        <p:nvSpPr>
          <p:cNvPr id="68" name="Shape 68"/>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t/>
            </a:r>
            <a:endParaRPr/>
          </a:p>
        </p:txBody>
      </p:sp>
      <p:pic>
        <p:nvPicPr>
          <p:cNvPr id="69" name="Shape 69"/>
          <p:cNvPicPr preferRelativeResize="0"/>
          <p:nvPr/>
        </p:nvPicPr>
        <p:blipFill>
          <a:blip r:embed="rId3">
            <a:alphaModFix/>
          </a:blip>
          <a:stretch>
            <a:fillRect/>
          </a:stretch>
        </p:blipFill>
        <p:spPr>
          <a:xfrm>
            <a:off x="363825" y="733500"/>
            <a:ext cx="7812674" cy="415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83000" y="354675"/>
            <a:ext cx="8520600" cy="733500"/>
          </a:xfrm>
          <a:prstGeom prst="rect">
            <a:avLst/>
          </a:prstGeom>
        </p:spPr>
        <p:txBody>
          <a:bodyPr anchorCtr="0" anchor="b" bIns="91425" lIns="91425" rIns="91425" tIns="91425">
            <a:noAutofit/>
          </a:bodyPr>
          <a:lstStyle/>
          <a:p>
            <a:pPr lvl="0" rtl="0">
              <a:lnSpc>
                <a:spcPct val="115000"/>
              </a:lnSpc>
              <a:spcBef>
                <a:spcPts val="0"/>
              </a:spcBef>
              <a:buNone/>
            </a:pPr>
            <a:r>
              <a:rPr b="1" lang="zh-CN">
                <a:solidFill>
                  <a:srgbClr val="000000"/>
                </a:solidFill>
                <a:latin typeface="Georgia"/>
                <a:ea typeface="Georgia"/>
                <a:cs typeface="Georgia"/>
                <a:sym typeface="Georgia"/>
              </a:rPr>
              <a:t>Pictures of the battle</a:t>
            </a:r>
          </a:p>
        </p:txBody>
      </p:sp>
      <p:pic>
        <p:nvPicPr>
          <p:cNvPr id="75" name="Shape 75"/>
          <p:cNvPicPr preferRelativeResize="0"/>
          <p:nvPr/>
        </p:nvPicPr>
        <p:blipFill>
          <a:blip r:embed="rId3">
            <a:alphaModFix/>
          </a:blip>
          <a:stretch>
            <a:fillRect/>
          </a:stretch>
        </p:blipFill>
        <p:spPr>
          <a:xfrm>
            <a:off x="441500" y="1362650"/>
            <a:ext cx="3286125" cy="3648075"/>
          </a:xfrm>
          <a:prstGeom prst="rect">
            <a:avLst/>
          </a:prstGeom>
          <a:noFill/>
          <a:ln>
            <a:noFill/>
          </a:ln>
        </p:spPr>
      </p:pic>
      <p:pic>
        <p:nvPicPr>
          <p:cNvPr id="76" name="Shape 76"/>
          <p:cNvPicPr preferRelativeResize="0"/>
          <p:nvPr/>
        </p:nvPicPr>
        <p:blipFill>
          <a:blip r:embed="rId4">
            <a:alphaModFix/>
          </a:blip>
          <a:stretch>
            <a:fillRect/>
          </a:stretch>
        </p:blipFill>
        <p:spPr>
          <a:xfrm>
            <a:off x="4567750" y="1468837"/>
            <a:ext cx="4264549" cy="31679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t/>
            </a:r>
            <a:endParaRPr/>
          </a:p>
        </p:txBody>
      </p:sp>
      <p:sp>
        <p:nvSpPr>
          <p:cNvPr id="82" name="Shape 82"/>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t/>
            </a:r>
            <a:endParaRPr/>
          </a:p>
        </p:txBody>
      </p:sp>
      <p:pic>
        <p:nvPicPr>
          <p:cNvPr id="83" name="Shape 83"/>
          <p:cNvPicPr preferRelativeResize="0"/>
          <p:nvPr/>
        </p:nvPicPr>
        <p:blipFill>
          <a:blip r:embed="rId3">
            <a:alphaModFix/>
          </a:blip>
          <a:stretch>
            <a:fillRect/>
          </a:stretch>
        </p:blipFill>
        <p:spPr>
          <a:xfrm>
            <a:off x="311700" y="196069"/>
            <a:ext cx="3424050" cy="2332100"/>
          </a:xfrm>
          <a:prstGeom prst="rect">
            <a:avLst/>
          </a:prstGeom>
          <a:noFill/>
          <a:ln>
            <a:noFill/>
          </a:ln>
        </p:spPr>
      </p:pic>
      <p:pic>
        <p:nvPicPr>
          <p:cNvPr id="84" name="Shape 84"/>
          <p:cNvPicPr preferRelativeResize="0"/>
          <p:nvPr/>
        </p:nvPicPr>
        <p:blipFill>
          <a:blip r:embed="rId4">
            <a:alphaModFix/>
          </a:blip>
          <a:stretch>
            <a:fillRect/>
          </a:stretch>
        </p:blipFill>
        <p:spPr>
          <a:xfrm>
            <a:off x="2297555" y="2368575"/>
            <a:ext cx="4769900" cy="2686699"/>
          </a:xfrm>
          <a:prstGeom prst="rect">
            <a:avLst/>
          </a:prstGeom>
          <a:noFill/>
          <a:ln>
            <a:noFill/>
          </a:ln>
        </p:spPr>
      </p:pic>
      <p:pic>
        <p:nvPicPr>
          <p:cNvPr id="85" name="Shape 85"/>
          <p:cNvPicPr preferRelativeResize="0"/>
          <p:nvPr/>
        </p:nvPicPr>
        <p:blipFill>
          <a:blip r:embed="rId5">
            <a:alphaModFix/>
          </a:blip>
          <a:stretch>
            <a:fillRect/>
          </a:stretch>
        </p:blipFill>
        <p:spPr>
          <a:xfrm>
            <a:off x="5120775" y="409345"/>
            <a:ext cx="3897660" cy="2332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436475" y="203175"/>
            <a:ext cx="8520600" cy="733500"/>
          </a:xfrm>
          <a:prstGeom prst="rect">
            <a:avLst/>
          </a:prstGeom>
        </p:spPr>
        <p:txBody>
          <a:bodyPr anchorCtr="0" anchor="b" bIns="91425" lIns="91425" rIns="91425" tIns="91425">
            <a:noAutofit/>
          </a:bodyPr>
          <a:lstStyle/>
          <a:p>
            <a:pPr lvl="0" rtl="0">
              <a:lnSpc>
                <a:spcPct val="115000"/>
              </a:lnSpc>
              <a:spcBef>
                <a:spcPts val="0"/>
              </a:spcBef>
              <a:buNone/>
            </a:pPr>
            <a:r>
              <a:rPr b="1" lang="zh-CN">
                <a:solidFill>
                  <a:srgbClr val="000000"/>
                </a:solidFill>
                <a:latin typeface="Georgia"/>
                <a:ea typeface="Georgia"/>
                <a:cs typeface="Georgia"/>
                <a:sym typeface="Georgia"/>
              </a:rPr>
              <a:t>Outline of the battle events</a:t>
            </a:r>
          </a:p>
        </p:txBody>
      </p:sp>
      <p:sp>
        <p:nvSpPr>
          <p:cNvPr id="91" name="Shape 91"/>
          <p:cNvSpPr txBox="1"/>
          <p:nvPr>
            <p:ph idx="1" type="body"/>
          </p:nvPr>
        </p:nvSpPr>
        <p:spPr>
          <a:xfrm>
            <a:off x="311700" y="1468825"/>
            <a:ext cx="8520600" cy="3099900"/>
          </a:xfrm>
          <a:prstGeom prst="rect">
            <a:avLst/>
          </a:prstGeom>
        </p:spPr>
        <p:txBody>
          <a:bodyPr anchorCtr="0" anchor="t" bIns="91425" lIns="91425" rIns="91425" tIns="91425">
            <a:noAutofit/>
          </a:bodyPr>
          <a:lstStyle/>
          <a:p>
            <a:pPr indent="457200" lvl="0" rtl="0">
              <a:spcBef>
                <a:spcPts val="0"/>
              </a:spcBef>
              <a:spcAft>
                <a:spcPts val="0"/>
              </a:spcAft>
              <a:buNone/>
            </a:pPr>
            <a:r>
              <a:rPr lang="zh-CN">
                <a:solidFill>
                  <a:srgbClr val="101010"/>
                </a:solidFill>
                <a:highlight>
                  <a:srgbClr val="FFFFFF"/>
                </a:highlight>
                <a:latin typeface="Georgia"/>
                <a:ea typeface="Georgia"/>
                <a:cs typeface="Georgia"/>
                <a:sym typeface="Georgia"/>
              </a:rPr>
              <a:t>The World War I First Battle of the Marne featured the first use of radio intercepts and automotive transport of troops in wartime. After French commander in chief Joseph Joffre ordered an offensive in September 1914, General Michel-Joseph Maunoury ’s French Sixth Army opened a gap between Germany’s First and Second Armies. Maunoury exploited the gap with help from the French Fifth Army and British Expeditionary Force, while Army thwarted the advances of the German Second and Third Armies. By Sept. 10, the Germans embarked on a retreat , beginning a phase of the war that would be marked by trench warfare.</a:t>
            </a:r>
            <a:r>
              <a:rPr lang="zh-CN">
                <a:solidFill>
                  <a:srgbClr val="000000"/>
                </a:solidFill>
                <a:latin typeface="Georgia"/>
                <a:ea typeface="Georgia"/>
                <a:cs typeface="Georgia"/>
                <a:sym typeface="Georgia"/>
              </a:rPr>
              <a:t>     </a:t>
            </a:r>
            <a:r>
              <a:rPr b="1" lang="zh-CN">
                <a:solidFill>
                  <a:srgbClr val="000000"/>
                </a:solidFill>
                <a:latin typeface="Georgia"/>
                <a:ea typeface="Georgia"/>
                <a:cs typeface="Georgia"/>
                <a:sym typeface="Georgia"/>
              </a:rPr>
              <a:t>                                                                                                                                                                                                                                                                                                                                                                                                                                                                                                                                                                                                                                                                                                                                                                                                                                                                                                                                                                                                                                                                                                                                                                                                                                                                                                                                                                                                                                                                </a:t>
            </a:r>
          </a:p>
          <a:p>
            <a:pPr lvl="0" rtl="0">
              <a:spcBef>
                <a:spcPts val="0"/>
              </a:spcBef>
              <a:spcAft>
                <a:spcPts val="0"/>
              </a:spcAft>
              <a:buNone/>
            </a:pPr>
            <a:r>
              <a:t/>
            </a:r>
            <a:endParaRPr b="1">
              <a:solidFill>
                <a:srgbClr val="000000"/>
              </a:solidFill>
              <a:latin typeface="Georgia"/>
              <a:ea typeface="Georgia"/>
              <a:cs typeface="Georgia"/>
              <a:sym typeface="Georgia"/>
            </a:endParaRPr>
          </a:p>
          <a:p>
            <a:pPr lvl="0" rtl="0">
              <a:spcBef>
                <a:spcPts val="0"/>
              </a:spcBef>
              <a:spcAft>
                <a:spcPts val="0"/>
              </a:spcAft>
              <a:buNone/>
            </a:pPr>
            <a:r>
              <a:t/>
            </a:r>
            <a:endParaRPr b="1">
              <a:solidFill>
                <a:srgbClr val="000000"/>
              </a:solidFill>
              <a:latin typeface="Georgia"/>
              <a:ea typeface="Georgia"/>
              <a:cs typeface="Georgia"/>
              <a:sym typeface="Georgia"/>
            </a:endParaRP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17900" y="407900"/>
            <a:ext cx="8520600" cy="733500"/>
          </a:xfrm>
          <a:prstGeom prst="rect">
            <a:avLst/>
          </a:prstGeom>
        </p:spPr>
        <p:txBody>
          <a:bodyPr anchorCtr="0" anchor="b" bIns="91425" lIns="91425" rIns="91425" tIns="91425">
            <a:noAutofit/>
          </a:bodyPr>
          <a:lstStyle/>
          <a:p>
            <a:pPr lvl="0">
              <a:spcBef>
                <a:spcPts val="0"/>
              </a:spcBef>
              <a:buNone/>
            </a:pPr>
            <a:r>
              <a:rPr b="1" lang="zh-CN">
                <a:latin typeface="Georgia"/>
                <a:ea typeface="Georgia"/>
                <a:cs typeface="Georgia"/>
                <a:sym typeface="Georgia"/>
              </a:rPr>
              <a:t>Significant events</a:t>
            </a:r>
          </a:p>
        </p:txBody>
      </p:sp>
      <p:sp>
        <p:nvSpPr>
          <p:cNvPr id="97" name="Shape 97"/>
          <p:cNvSpPr txBox="1"/>
          <p:nvPr>
            <p:ph idx="1" type="body"/>
          </p:nvPr>
        </p:nvSpPr>
        <p:spPr>
          <a:xfrm>
            <a:off x="267125" y="1308400"/>
            <a:ext cx="8520600" cy="3099900"/>
          </a:xfrm>
          <a:prstGeom prst="rect">
            <a:avLst/>
          </a:prstGeom>
        </p:spPr>
        <p:txBody>
          <a:bodyPr anchorCtr="0" anchor="t" bIns="91425" lIns="91425" rIns="91425" tIns="91425">
            <a:noAutofit/>
          </a:bodyPr>
          <a:lstStyle/>
          <a:p>
            <a:pPr indent="457200" lvl="0">
              <a:spcBef>
                <a:spcPts val="0"/>
              </a:spcBef>
              <a:buNone/>
            </a:pPr>
            <a:r>
              <a:rPr lang="zh-CN" sz="1400">
                <a:latin typeface="Georgia"/>
                <a:ea typeface="Georgia"/>
                <a:cs typeface="Georgia"/>
                <a:sym typeface="Georgia"/>
              </a:rPr>
              <a:t>By early September, one month after the outbreak of war, the German army had advanced deep into northeastern France, Paris was preparing , and the French troops were exhausted from their 10–12 day retreat to the south of the Marne River. The French commander in chief, General Joseph Joffre, decided to risk a counterattack. The French 6th Army under General Michel-Joseph Maunoury attacked the flank of the German general Alexander Kluck’s 1st Army on the morning of September 6. When Kluck turned to oppose them, a 30-mile-wide gap was opened between his troops and the German 2nd Army. The Allies immediately exploited this gap by sending in the French 5th Army and troops of the British Expeditionary Force. On September 7 and 8, Maunoury’s forces were forced by 6,000 men who were transported to the battle from Paris by 600 taxis, the first automotive transport of troops in the history of war. On September 8 General Franchet d’Espery’s 5th Army made a surprise night attack on the German 2nd Army and widened the gap.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372500"/>
            <a:ext cx="8520600" cy="733500"/>
          </a:xfrm>
          <a:prstGeom prst="rect">
            <a:avLst/>
          </a:prstGeom>
        </p:spPr>
        <p:txBody>
          <a:bodyPr anchorCtr="0" anchor="b" bIns="91425" lIns="91425" rIns="91425" tIns="91425">
            <a:noAutofit/>
          </a:bodyPr>
          <a:lstStyle/>
          <a:p>
            <a:pPr lvl="0" rtl="0">
              <a:lnSpc>
                <a:spcPct val="115000"/>
              </a:lnSpc>
              <a:spcBef>
                <a:spcPts val="0"/>
              </a:spcBef>
              <a:buNone/>
            </a:pPr>
            <a:r>
              <a:rPr b="1" lang="zh-CN">
                <a:solidFill>
                  <a:srgbClr val="000000"/>
                </a:solidFill>
                <a:latin typeface="Georgia"/>
                <a:ea typeface="Georgia"/>
                <a:cs typeface="Georgia"/>
                <a:sym typeface="Georgia"/>
              </a:rPr>
              <a:t>Reasons for success or failure of the battle</a:t>
            </a:r>
          </a:p>
        </p:txBody>
      </p:sp>
      <p:sp>
        <p:nvSpPr>
          <p:cNvPr id="103" name="Shape 103"/>
          <p:cNvSpPr txBox="1"/>
          <p:nvPr>
            <p:ph idx="1" type="body"/>
          </p:nvPr>
        </p:nvSpPr>
        <p:spPr>
          <a:xfrm>
            <a:off x="311650" y="1369875"/>
            <a:ext cx="8520600" cy="3099900"/>
          </a:xfrm>
          <a:prstGeom prst="rect">
            <a:avLst/>
          </a:prstGeom>
        </p:spPr>
        <p:txBody>
          <a:bodyPr anchorCtr="0" anchor="t" bIns="91425" lIns="91425" rIns="91425" tIns="91425">
            <a:noAutofit/>
          </a:bodyPr>
          <a:lstStyle/>
          <a:p>
            <a:pPr lvl="0" rtl="0">
              <a:spcBef>
                <a:spcPts val="0"/>
              </a:spcBef>
              <a:spcAft>
                <a:spcPts val="0"/>
              </a:spcAft>
              <a:buNone/>
            </a:pPr>
            <a:r>
              <a:rPr lang="zh-CN">
                <a:solidFill>
                  <a:srgbClr val="212121"/>
                </a:solidFill>
                <a:highlight>
                  <a:srgbClr val="FFFFFF"/>
                </a:highlight>
                <a:latin typeface="Georgia"/>
                <a:ea typeface="Georgia"/>
                <a:cs typeface="Georgia"/>
                <a:sym typeface="Georgia"/>
              </a:rPr>
              <a:t>The two sides have errors:  </a:t>
            </a:r>
          </a:p>
          <a:p>
            <a:pPr indent="-228600" lvl="0" marL="457200" rtl="0">
              <a:spcBef>
                <a:spcPts val="0"/>
              </a:spcBef>
              <a:spcAft>
                <a:spcPts val="0"/>
              </a:spcAft>
              <a:buClr>
                <a:srgbClr val="212121"/>
              </a:buClr>
              <a:buFont typeface="Georgia"/>
            </a:pPr>
            <a:r>
              <a:rPr lang="zh-CN">
                <a:solidFill>
                  <a:srgbClr val="212121"/>
                </a:solidFill>
                <a:highlight>
                  <a:srgbClr val="FFFFFF"/>
                </a:highlight>
                <a:latin typeface="Georgia"/>
                <a:ea typeface="Georgia"/>
                <a:cs typeface="Georgia"/>
                <a:sym typeface="Georgia"/>
              </a:rPr>
              <a:t>Germany generals away from the battlefield, the front line of combat situation is unknown, improper command, the lack of coordination of the Army, leading to speed plan bankruptcy.</a:t>
            </a:r>
          </a:p>
          <a:p>
            <a:pPr indent="-228600" lvl="0" marL="457200">
              <a:spcBef>
                <a:spcPts val="0"/>
              </a:spcBef>
              <a:buFont typeface="Georgia"/>
            </a:pPr>
            <a:r>
              <a:rPr lang="zh-CN">
                <a:latin typeface="Georgia"/>
                <a:ea typeface="Georgia"/>
                <a:cs typeface="Georgia"/>
                <a:sym typeface="Georgia"/>
              </a:rPr>
              <a:t>French generals and English generals overall combat, spotted the opportunity to look for opportunities to break through.</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b="1" lang="zh-CN">
                <a:latin typeface="Georgia"/>
                <a:ea typeface="Georgia"/>
                <a:cs typeface="Georgia"/>
                <a:sym typeface="Georgia"/>
              </a:rPr>
              <a:t>Significance of the battle in terms of the overall war</a:t>
            </a:r>
          </a:p>
        </p:txBody>
      </p:sp>
      <p:sp>
        <p:nvSpPr>
          <p:cNvPr id="109" name="Shape 109"/>
          <p:cNvSpPr txBox="1"/>
          <p:nvPr>
            <p:ph idx="1" type="body"/>
          </p:nvPr>
        </p:nvSpPr>
        <p:spPr>
          <a:xfrm>
            <a:off x="311700" y="1477750"/>
            <a:ext cx="8520600" cy="3099900"/>
          </a:xfrm>
          <a:prstGeom prst="rect">
            <a:avLst/>
          </a:prstGeom>
        </p:spPr>
        <p:txBody>
          <a:bodyPr anchorCtr="0" anchor="t" bIns="91425" lIns="91425" rIns="91425" tIns="91425">
            <a:noAutofit/>
          </a:bodyPr>
          <a:lstStyle/>
          <a:p>
            <a:pPr lvl="0" rtl="0">
              <a:spcBef>
                <a:spcPts val="0"/>
              </a:spcBef>
              <a:spcAft>
                <a:spcPts val="0"/>
              </a:spcAft>
              <a:buNone/>
            </a:pPr>
            <a:r>
              <a:rPr lang="zh-CN">
                <a:solidFill>
                  <a:srgbClr val="000000"/>
                </a:solidFill>
                <a:latin typeface="Georgia"/>
                <a:ea typeface="Georgia"/>
                <a:cs typeface="Georgia"/>
                <a:sym typeface="Georgia"/>
              </a:rPr>
              <a:t>The Allied check of the German advance during the Battle of the Marne made the struggle one of the most decisive battles in history. Events at the Marne signaled the demise of Germany’s aggressive two-front war strategy, known as the Schlieffen Plan. As the historian Barbara Tuchman wrote as a conclusion to her book The Guns of August (1962): “The Battle of the Marne was one of the decisive battles of the world not because it determined that Germany would eventually lose or the Allies ultimately win the war but because it determined that the war would go on.”</a:t>
            </a:r>
          </a:p>
          <a:p>
            <a:pPr lvl="0" rtl="0">
              <a:spcBef>
                <a:spcPts val="0"/>
              </a:spcBef>
              <a:spcAft>
                <a:spcPts val="0"/>
              </a:spcAft>
              <a:buNone/>
            </a:pPr>
            <a:r>
              <a:t/>
            </a:r>
            <a:endParaRPr b="1">
              <a:solidFill>
                <a:srgbClr val="000000"/>
              </a:solidFill>
              <a:latin typeface="Georgia"/>
              <a:ea typeface="Georgia"/>
              <a:cs typeface="Georgia"/>
              <a:sym typeface="Georgia"/>
            </a:endParaRPr>
          </a:p>
          <a:p>
            <a:pPr lvl="0">
              <a:spcBef>
                <a:spcPts val="0"/>
              </a:spcBef>
              <a:buNone/>
            </a:pPr>
            <a:r>
              <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372500"/>
            <a:ext cx="8520600" cy="733500"/>
          </a:xfrm>
          <a:prstGeom prst="rect">
            <a:avLst/>
          </a:prstGeom>
        </p:spPr>
        <p:txBody>
          <a:bodyPr anchorCtr="0" anchor="b" bIns="91425" lIns="91425" rIns="91425" tIns="91425">
            <a:noAutofit/>
          </a:bodyPr>
          <a:lstStyle/>
          <a:p>
            <a:pPr lvl="0" rtl="0">
              <a:lnSpc>
                <a:spcPct val="115000"/>
              </a:lnSpc>
              <a:spcBef>
                <a:spcPts val="0"/>
              </a:spcBef>
              <a:buNone/>
            </a:pPr>
            <a:r>
              <a:rPr b="1" lang="zh-CN">
                <a:solidFill>
                  <a:srgbClr val="000000"/>
                </a:solidFill>
                <a:latin typeface="Georgia"/>
                <a:ea typeface="Georgia"/>
                <a:cs typeface="Georgia"/>
                <a:sym typeface="Georgia"/>
              </a:rPr>
              <a:t>Highlight of Canada’s contribution</a:t>
            </a:r>
          </a:p>
        </p:txBody>
      </p:sp>
      <p:sp>
        <p:nvSpPr>
          <p:cNvPr id="115" name="Shape 115"/>
          <p:cNvSpPr txBox="1"/>
          <p:nvPr>
            <p:ph idx="1" type="body"/>
          </p:nvPr>
        </p:nvSpPr>
        <p:spPr>
          <a:xfrm>
            <a:off x="311700" y="1433175"/>
            <a:ext cx="8520600" cy="3099900"/>
          </a:xfrm>
          <a:prstGeom prst="rect">
            <a:avLst/>
          </a:prstGeom>
        </p:spPr>
        <p:txBody>
          <a:bodyPr anchorCtr="0" anchor="t" bIns="91425" lIns="91425" rIns="91425" tIns="91425">
            <a:noAutofit/>
          </a:bodyPr>
          <a:lstStyle/>
          <a:p>
            <a:pPr lvl="0" rtl="0">
              <a:spcBef>
                <a:spcPts val="0"/>
              </a:spcBef>
              <a:spcAft>
                <a:spcPts val="0"/>
              </a:spcAft>
              <a:buNone/>
            </a:pPr>
            <a:r>
              <a:t/>
            </a:r>
            <a:endParaRPr>
              <a:solidFill>
                <a:srgbClr val="000000"/>
              </a:solidFill>
              <a:latin typeface="Georgia"/>
              <a:ea typeface="Georgia"/>
              <a:cs typeface="Georgia"/>
              <a:sym typeface="Georgia"/>
            </a:endParaRPr>
          </a:p>
          <a:p>
            <a:pPr lvl="0" rtl="0">
              <a:spcBef>
                <a:spcPts val="0"/>
              </a:spcBef>
              <a:spcAft>
                <a:spcPts val="0"/>
              </a:spcAft>
              <a:buNone/>
            </a:pPr>
            <a:r>
              <a:t/>
            </a:r>
            <a:endParaRPr>
              <a:solidFill>
                <a:srgbClr val="000000"/>
              </a:solidFill>
              <a:latin typeface="Georgia"/>
              <a:ea typeface="Georgia"/>
              <a:cs typeface="Georgia"/>
              <a:sym typeface="Georgia"/>
            </a:endParaRPr>
          </a:p>
          <a:p>
            <a:pPr indent="-228600" lvl="0" marL="457200" rtl="0">
              <a:spcBef>
                <a:spcPts val="0"/>
              </a:spcBef>
              <a:spcAft>
                <a:spcPts val="0"/>
              </a:spcAft>
              <a:buClr>
                <a:srgbClr val="000000"/>
              </a:buClr>
              <a:buFont typeface="Georgia"/>
            </a:pPr>
            <a:r>
              <a:rPr lang="zh-CN">
                <a:solidFill>
                  <a:srgbClr val="000000"/>
                </a:solidFill>
                <a:latin typeface="Georgia"/>
                <a:ea typeface="Georgia"/>
                <a:cs typeface="Georgia"/>
                <a:sym typeface="Georgia"/>
              </a:rPr>
              <a:t>NO information about the highlight of Canada’s contribution.</a:t>
            </a:r>
          </a:p>
          <a:p>
            <a:pPr indent="-228600" lvl="0" marL="457200" rtl="0">
              <a:spcBef>
                <a:spcPts val="0"/>
              </a:spcBef>
              <a:spcAft>
                <a:spcPts val="0"/>
              </a:spcAft>
              <a:buClr>
                <a:srgbClr val="000000"/>
              </a:buClr>
              <a:buFont typeface="Georgia"/>
            </a:pPr>
            <a:r>
              <a:rPr lang="zh-CN">
                <a:solidFill>
                  <a:srgbClr val="000000"/>
                </a:solidFill>
                <a:latin typeface="Georgia"/>
                <a:ea typeface="Georgia"/>
                <a:cs typeface="Georgia"/>
                <a:sym typeface="Georgia"/>
              </a:rPr>
              <a:t>Because the Canadians didn’t jion this battle,so we have no recording.</a:t>
            </a:r>
          </a:p>
          <a:p>
            <a:pPr indent="-228600" lvl="0" marL="457200" rtl="0">
              <a:spcBef>
                <a:spcPts val="0"/>
              </a:spcBef>
              <a:spcAft>
                <a:spcPts val="0"/>
              </a:spcAft>
              <a:buClr>
                <a:srgbClr val="000000"/>
              </a:buClr>
              <a:buFont typeface="Georgia"/>
            </a:pPr>
            <a:r>
              <a:rPr lang="zh-CN">
                <a:solidFill>
                  <a:srgbClr val="000000"/>
                </a:solidFill>
                <a:latin typeface="Georgia"/>
                <a:ea typeface="Georgia"/>
                <a:cs typeface="Georgia"/>
                <a:sym typeface="Georgia"/>
              </a:rPr>
              <a:t>The  Canadians will jion the WWII.</a:t>
            </a:r>
          </a:p>
          <a:p>
            <a:pPr lvl="0" rtl="0">
              <a:spcBef>
                <a:spcPts val="0"/>
              </a:spcBef>
              <a:spcAft>
                <a:spcPts val="0"/>
              </a:spcAft>
              <a:buNone/>
            </a:pPr>
            <a:r>
              <a:t/>
            </a:r>
            <a:endParaRPr>
              <a:solidFill>
                <a:srgbClr val="000000"/>
              </a:solidFill>
              <a:latin typeface="Georgia"/>
              <a:ea typeface="Georgia"/>
              <a:cs typeface="Georgia"/>
              <a:sym typeface="Georgia"/>
            </a:endParaRPr>
          </a:p>
          <a:p>
            <a:pPr lvl="0" rtl="0">
              <a:spcBef>
                <a:spcPts val="0"/>
              </a:spcBef>
              <a:spcAft>
                <a:spcPts val="0"/>
              </a:spcAft>
              <a:buNone/>
            </a:pPr>
            <a:r>
              <a:t/>
            </a:r>
            <a:endParaRPr>
              <a:solidFill>
                <a:srgbClr val="000000"/>
              </a:solidFill>
              <a:latin typeface="Georgia"/>
              <a:ea typeface="Georgia"/>
              <a:cs typeface="Georgia"/>
              <a:sym typeface="Georgia"/>
            </a:endParaRPr>
          </a:p>
          <a:p>
            <a:pPr lvl="0" rtl="0">
              <a:spcBef>
                <a:spcPts val="0"/>
              </a:spcBef>
              <a:spcAft>
                <a:spcPts val="0"/>
              </a:spcAft>
              <a:buNone/>
            </a:pPr>
            <a:r>
              <a:t/>
            </a:r>
            <a:endParaRPr sz="2400">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