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6" r:id="rId20"/>
    <p:sldId id="271" r:id="rId21"/>
    <p:sldId id="277" r:id="rId22"/>
    <p:sldId id="275" r:id="rId23"/>
    <p:sldId id="281" r:id="rId24"/>
    <p:sldId id="290" r:id="rId25"/>
    <p:sldId id="287" r:id="rId26"/>
    <p:sldId id="291" r:id="rId27"/>
    <p:sldId id="292" r:id="rId28"/>
    <p:sldId id="288" r:id="rId29"/>
    <p:sldId id="286" r:id="rId30"/>
    <p:sldId id="293" r:id="rId31"/>
    <p:sldId id="285" r:id="rId32"/>
    <p:sldId id="289" r:id="rId33"/>
    <p:sldId id="278" r:id="rId34"/>
    <p:sldId id="279" r:id="rId35"/>
    <p:sldId id="280" r:id="rId36"/>
    <p:sldId id="284" r:id="rId37"/>
    <p:sldId id="282" r:id="rId38"/>
    <p:sldId id="283"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43" d="100"/>
          <a:sy n="143" d="100"/>
        </p:scale>
        <p:origin x="-648" y="19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358209527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It is important to distinguish between ethics and law. The two are clearly related, because laws do not emerge out of nowhere but from reflection over what is right and wrong, and then writing that into law.</a:t>
            </a:r>
          </a:p>
          <a:p>
            <a:pPr lvl="0" rtl="0">
              <a:spcBef>
                <a:spcPts val="0"/>
              </a:spcBef>
              <a:buNone/>
            </a:pPr>
            <a:endParaRPr/>
          </a:p>
          <a:p>
            <a:pPr lvl="0" rtl="0">
              <a:spcBef>
                <a:spcPts val="0"/>
              </a:spcBef>
              <a:buNone/>
            </a:pPr>
            <a:r>
              <a:rPr lang="en"/>
              <a:t>Ethics replaces the language of CAN with the language of SHOULD</a:t>
            </a:r>
          </a:p>
          <a:p>
            <a:pPr lvl="0" rtl="0">
              <a:spcBef>
                <a:spcPts val="0"/>
              </a:spcBef>
              <a:buNone/>
            </a:pPr>
            <a:endParaRPr/>
          </a:p>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4358475" y="0"/>
            <a:ext cx="3853200" cy="5143500"/>
          </a:xfrm>
          <a:prstGeom prst="rect">
            <a:avLst/>
          </a:prstGeom>
          <a:solidFill>
            <a:schemeClr val="accent5"/>
          </a:solidFill>
          <a:ln>
            <a:noFill/>
          </a:ln>
        </p:spPr>
        <p:txBody>
          <a:bodyPr wrap="square"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wrap="square"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wrap="square"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600" cy="2146200"/>
          </a:xfrm>
          <a:prstGeom prst="rect">
            <a:avLst/>
          </a:prstGeom>
        </p:spPr>
        <p:txBody>
          <a:bodyPr wrap="square"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wrap="square"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200" cy="17862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Playfair Display"/>
              <a:buChar char="●"/>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wrap="square" lIns="91425" tIns="91425" rIns="91425" bIns="91425" anchor="ctr" anchorCtr="0">
            <a:noAutofit/>
          </a:bodyPr>
          <a:lstStyle/>
          <a:p>
            <a:pPr lvl="0">
              <a:spcBef>
                <a:spcPts val="0"/>
              </a:spcBef>
              <a:buNone/>
            </a:pPr>
            <a:r>
              <a:rPr lang="en" sz="6000">
                <a:latin typeface="Times New Roman"/>
                <a:ea typeface="Times New Roman"/>
                <a:cs typeface="Times New Roman"/>
                <a:sym typeface="Times New Roman"/>
              </a:rPr>
              <a:t>What Would YOU Do?</a:t>
            </a:r>
          </a:p>
        </p:txBody>
      </p:sp>
      <p:sp>
        <p:nvSpPr>
          <p:cNvPr id="59" name="Shape 59"/>
          <p:cNvSpPr txBox="1">
            <a:spLocks noGrp="1"/>
          </p:cNvSpPr>
          <p:nvPr>
            <p:ph type="subTitle" idx="1"/>
          </p:nvPr>
        </p:nvSpPr>
        <p:spPr>
          <a:xfrm>
            <a:off x="344250" y="3550650"/>
            <a:ext cx="4910100" cy="577800"/>
          </a:xfrm>
          <a:prstGeom prst="rect">
            <a:avLst/>
          </a:prstGeom>
        </p:spPr>
        <p:txBody>
          <a:bodyPr wrap="square" lIns="91425" tIns="91425" rIns="91425" bIns="91425" anchor="ctr" anchorCtr="0">
            <a:noAutofit/>
          </a:bodyPr>
          <a:lstStyle/>
          <a:p>
            <a:pPr lvl="0">
              <a:spcBef>
                <a:spcPts val="0"/>
              </a:spcBef>
              <a:buNone/>
            </a:pPr>
            <a:r>
              <a:rPr lang="en" sz="3000">
                <a:latin typeface="Times New Roman"/>
                <a:ea typeface="Times New Roman"/>
                <a:cs typeface="Times New Roman"/>
                <a:sym typeface="Times New Roman"/>
              </a:rPr>
              <a:t>An ethical dilemma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44250" y="1403850"/>
            <a:ext cx="8455500" cy="2146800"/>
          </a:xfrm>
          <a:prstGeom prst="rect">
            <a:avLst/>
          </a:prstGeom>
        </p:spPr>
        <p:txBody>
          <a:bodyPr wrap="square" lIns="91425" tIns="91425" rIns="91425" bIns="91425" anchor="ctr" anchorCtr="0">
            <a:noAutofit/>
          </a:bodyPr>
          <a:lstStyle/>
          <a:p>
            <a:pPr lvl="0">
              <a:spcBef>
                <a:spcPts val="0"/>
              </a:spcBef>
              <a:buNone/>
            </a:pPr>
            <a:r>
              <a:rPr lang="en" sz="6000">
                <a:latin typeface="Times New Roman"/>
                <a:ea typeface="Times New Roman"/>
                <a:cs typeface="Times New Roman"/>
                <a:sym typeface="Times New Roman"/>
              </a:rPr>
              <a:t>SO what is the LEGAL thing to do?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97800"/>
            <a:ext cx="2808000" cy="755700"/>
          </a:xfrm>
          <a:prstGeom prst="rect">
            <a:avLst/>
          </a:prstGeom>
        </p:spPr>
        <p:txBody>
          <a:bodyPr wrap="square" lIns="91425" tIns="91425" rIns="91425" bIns="91425" anchor="b" anchorCtr="0">
            <a:noAutofit/>
          </a:bodyPr>
          <a:lstStyle/>
          <a:p>
            <a:pPr lvl="0">
              <a:spcBef>
                <a:spcPts val="0"/>
              </a:spcBef>
              <a:buNone/>
            </a:pPr>
            <a:r>
              <a:rPr lang="en" sz="3600" b="1">
                <a:latin typeface="Times New Roman"/>
                <a:ea typeface="Times New Roman"/>
                <a:cs typeface="Times New Roman"/>
                <a:sym typeface="Times New Roman"/>
              </a:rPr>
              <a:t>LAW</a:t>
            </a:r>
          </a:p>
        </p:txBody>
      </p:sp>
      <p:sp>
        <p:nvSpPr>
          <p:cNvPr id="123" name="Shape 123"/>
          <p:cNvSpPr txBox="1">
            <a:spLocks noGrp="1"/>
          </p:cNvSpPr>
          <p:nvPr>
            <p:ph type="body" idx="1"/>
          </p:nvPr>
        </p:nvSpPr>
        <p:spPr>
          <a:xfrm>
            <a:off x="311700" y="1311300"/>
            <a:ext cx="2808000" cy="3179400"/>
          </a:xfrm>
          <a:prstGeom prst="rect">
            <a:avLst/>
          </a:prstGeom>
        </p:spPr>
        <p:txBody>
          <a:bodyPr wrap="square" lIns="91425" tIns="91425" rIns="91425" bIns="91425" anchor="t" anchorCtr="0">
            <a:noAutofit/>
          </a:bodyPr>
          <a:lstStyle/>
          <a:p>
            <a:pPr marL="457200" lvl="0" indent="-381000" rtl="0">
              <a:spcBef>
                <a:spcPts val="0"/>
              </a:spcBef>
              <a:buSzPct val="100000"/>
              <a:buFont typeface="Times New Roman"/>
            </a:pPr>
            <a:r>
              <a:rPr lang="en" sz="2400">
                <a:solidFill>
                  <a:schemeClr val="accent3"/>
                </a:solidFill>
                <a:latin typeface="Times New Roman"/>
                <a:ea typeface="Times New Roman"/>
                <a:cs typeface="Times New Roman"/>
                <a:sym typeface="Times New Roman"/>
              </a:rPr>
              <a:t>MINIMAL</a:t>
            </a:r>
            <a:r>
              <a:rPr lang="en" sz="2400">
                <a:latin typeface="Times New Roman"/>
                <a:ea typeface="Times New Roman"/>
                <a:cs typeface="Times New Roman"/>
                <a:sym typeface="Times New Roman"/>
              </a:rPr>
              <a:t> STANDARDS OF CONDUCT</a:t>
            </a:r>
          </a:p>
          <a:p>
            <a:pPr marL="457200" lvl="0" indent="-381000">
              <a:spcBef>
                <a:spcPts val="0"/>
              </a:spcBef>
              <a:buSzPct val="100000"/>
              <a:buFont typeface="Times New Roman"/>
            </a:pPr>
            <a:r>
              <a:rPr lang="en" sz="2400">
                <a:latin typeface="Times New Roman"/>
                <a:ea typeface="Times New Roman"/>
                <a:cs typeface="Times New Roman"/>
                <a:sym typeface="Times New Roman"/>
              </a:rPr>
              <a:t>WHAT YOU </a:t>
            </a:r>
            <a:r>
              <a:rPr lang="en" sz="2400">
                <a:solidFill>
                  <a:schemeClr val="accent3"/>
                </a:solidFill>
                <a:latin typeface="Times New Roman"/>
                <a:ea typeface="Times New Roman"/>
                <a:cs typeface="Times New Roman"/>
                <a:sym typeface="Times New Roman"/>
              </a:rPr>
              <a:t>CAN</a:t>
            </a:r>
            <a:r>
              <a:rPr lang="en" sz="2400">
                <a:latin typeface="Times New Roman"/>
                <a:ea typeface="Times New Roman"/>
                <a:cs typeface="Times New Roman"/>
                <a:sym typeface="Times New Roman"/>
              </a:rPr>
              <a:t> DO</a:t>
            </a:r>
          </a:p>
        </p:txBody>
      </p:sp>
      <p:sp>
        <p:nvSpPr>
          <p:cNvPr id="124" name="Shape 124"/>
          <p:cNvSpPr txBox="1">
            <a:spLocks noGrp="1"/>
          </p:cNvSpPr>
          <p:nvPr>
            <p:ph type="title"/>
          </p:nvPr>
        </p:nvSpPr>
        <p:spPr>
          <a:xfrm>
            <a:off x="5655750" y="497800"/>
            <a:ext cx="2808000" cy="755700"/>
          </a:xfrm>
          <a:prstGeom prst="rect">
            <a:avLst/>
          </a:prstGeom>
        </p:spPr>
        <p:txBody>
          <a:bodyPr wrap="square" lIns="91425" tIns="91425" rIns="91425" bIns="91425" anchor="b" anchorCtr="0">
            <a:noAutofit/>
          </a:bodyPr>
          <a:lstStyle/>
          <a:p>
            <a:pPr lvl="0" rtl="0">
              <a:spcBef>
                <a:spcPts val="0"/>
              </a:spcBef>
              <a:buNone/>
            </a:pPr>
            <a:r>
              <a:rPr lang="en" sz="3600" b="1">
                <a:latin typeface="Times New Roman"/>
                <a:ea typeface="Times New Roman"/>
                <a:cs typeface="Times New Roman"/>
                <a:sym typeface="Times New Roman"/>
              </a:rPr>
              <a:t>ETHICS</a:t>
            </a:r>
          </a:p>
        </p:txBody>
      </p:sp>
      <p:sp>
        <p:nvSpPr>
          <p:cNvPr id="125" name="Shape 125"/>
          <p:cNvSpPr txBox="1">
            <a:spLocks noGrp="1"/>
          </p:cNvSpPr>
          <p:nvPr>
            <p:ph type="body" idx="1"/>
          </p:nvPr>
        </p:nvSpPr>
        <p:spPr>
          <a:xfrm>
            <a:off x="5655750" y="1311300"/>
            <a:ext cx="2808000" cy="3179400"/>
          </a:xfrm>
          <a:prstGeom prst="rect">
            <a:avLst/>
          </a:prstGeom>
        </p:spPr>
        <p:txBody>
          <a:bodyPr wrap="square" lIns="91425" tIns="91425" rIns="91425" bIns="91425" anchor="t" anchorCtr="0">
            <a:noAutofit/>
          </a:bodyPr>
          <a:lstStyle/>
          <a:p>
            <a:pPr marL="457200" lvl="0" indent="-381000" rtl="0">
              <a:spcBef>
                <a:spcPts val="0"/>
              </a:spcBef>
              <a:buSzPct val="100000"/>
              <a:buFont typeface="Times New Roman"/>
            </a:pPr>
            <a:r>
              <a:rPr lang="en" sz="2400">
                <a:solidFill>
                  <a:schemeClr val="accent3"/>
                </a:solidFill>
                <a:latin typeface="Times New Roman"/>
                <a:ea typeface="Times New Roman"/>
                <a:cs typeface="Times New Roman"/>
                <a:sym typeface="Times New Roman"/>
              </a:rPr>
              <a:t>MAXIMAL</a:t>
            </a:r>
            <a:r>
              <a:rPr lang="en" sz="2400">
                <a:solidFill>
                  <a:srgbClr val="FF00FF"/>
                </a:solidFill>
                <a:latin typeface="Times New Roman"/>
                <a:ea typeface="Times New Roman"/>
                <a:cs typeface="Times New Roman"/>
                <a:sym typeface="Times New Roman"/>
              </a:rPr>
              <a:t> </a:t>
            </a:r>
            <a:r>
              <a:rPr lang="en" sz="2400">
                <a:latin typeface="Times New Roman"/>
                <a:ea typeface="Times New Roman"/>
                <a:cs typeface="Times New Roman"/>
                <a:sym typeface="Times New Roman"/>
              </a:rPr>
              <a:t>STANDARDS OF CONDUCT</a:t>
            </a:r>
          </a:p>
          <a:p>
            <a:pPr marL="457200" lvl="0" indent="-381000" rtl="0">
              <a:spcBef>
                <a:spcPts val="0"/>
              </a:spcBef>
              <a:buSzPct val="100000"/>
              <a:buFont typeface="Times New Roman"/>
            </a:pPr>
            <a:r>
              <a:rPr lang="en" sz="2400">
                <a:latin typeface="Times New Roman"/>
                <a:ea typeface="Times New Roman"/>
                <a:cs typeface="Times New Roman"/>
                <a:sym typeface="Times New Roman"/>
              </a:rPr>
              <a:t>WHAT YOU </a:t>
            </a:r>
            <a:r>
              <a:rPr lang="en" sz="2400">
                <a:solidFill>
                  <a:schemeClr val="accent3"/>
                </a:solidFill>
                <a:latin typeface="Times New Roman"/>
                <a:ea typeface="Times New Roman"/>
                <a:cs typeface="Times New Roman"/>
                <a:sym typeface="Times New Roman"/>
              </a:rPr>
              <a:t>SHOULD</a:t>
            </a:r>
            <a:r>
              <a:rPr lang="en" sz="2400">
                <a:latin typeface="Times New Roman"/>
                <a:ea typeface="Times New Roman"/>
                <a:cs typeface="Times New Roman"/>
                <a:sym typeface="Times New Roman"/>
              </a:rPr>
              <a:t> DO</a:t>
            </a:r>
          </a:p>
        </p:txBody>
      </p:sp>
      <p:sp>
        <p:nvSpPr>
          <p:cNvPr id="126" name="Shape 126"/>
          <p:cNvSpPr/>
          <p:nvPr/>
        </p:nvSpPr>
        <p:spPr>
          <a:xfrm>
            <a:off x="2874000" y="1071250"/>
            <a:ext cx="1262100" cy="2375700"/>
          </a:xfrm>
          <a:prstGeom prst="curvedRightArrow">
            <a:avLst>
              <a:gd name="adj1" fmla="val 25000"/>
              <a:gd name="adj2" fmla="val 50000"/>
              <a:gd name="adj3" fmla="val 25000"/>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7" name="Shape 127"/>
          <p:cNvSpPr/>
          <p:nvPr/>
        </p:nvSpPr>
        <p:spPr>
          <a:xfrm rot="10616914">
            <a:off x="4330567" y="958693"/>
            <a:ext cx="1262390" cy="2375476"/>
          </a:xfrm>
          <a:prstGeom prst="curvedRightArrow">
            <a:avLst>
              <a:gd name="adj1" fmla="val 25000"/>
              <a:gd name="adj2" fmla="val 50000"/>
              <a:gd name="adj3" fmla="val 25000"/>
            </a:avLst>
          </a:prstGeom>
          <a:solidFill>
            <a:schemeClr val="dk1"/>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8" name="Shape 128"/>
          <p:cNvSpPr txBox="1"/>
          <p:nvPr/>
        </p:nvSpPr>
        <p:spPr>
          <a:xfrm>
            <a:off x="3404250" y="1919800"/>
            <a:ext cx="1760400" cy="678600"/>
          </a:xfrm>
          <a:prstGeom prst="rect">
            <a:avLst/>
          </a:prstGeom>
          <a:noFill/>
          <a:ln>
            <a:noFill/>
          </a:ln>
        </p:spPr>
        <p:txBody>
          <a:bodyPr wrap="square" lIns="91425" tIns="91425" rIns="91425" bIns="91425" anchor="t" anchorCtr="0">
            <a:noAutofit/>
          </a:bodyPr>
          <a:lstStyle/>
          <a:p>
            <a:pPr lvl="0">
              <a:spcBef>
                <a:spcPts val="0"/>
              </a:spcBef>
              <a:buNone/>
            </a:pPr>
            <a:r>
              <a:rPr lang="en" sz="1800" b="1">
                <a:latin typeface="Times New Roman"/>
                <a:ea typeface="Times New Roman"/>
                <a:cs typeface="Times New Roman"/>
                <a:sym typeface="Times New Roman"/>
              </a:rPr>
              <a:t>REFLECTION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958" y="488853"/>
            <a:ext cx="8362674" cy="3970318"/>
          </a:xfrm>
          <a:prstGeom prst="rect">
            <a:avLst/>
          </a:prstGeom>
        </p:spPr>
        <p:txBody>
          <a:bodyPr wrap="square">
            <a:spAutoFit/>
          </a:bodyPr>
          <a:lstStyle/>
          <a:p>
            <a:r>
              <a:rPr lang="en-US" sz="1800" dirty="0">
                <a:solidFill>
                  <a:schemeClr val="bg1"/>
                </a:solidFill>
              </a:rPr>
              <a:t>Journalists inform the public about important and interesting issues and events. This is meaningful </a:t>
            </a:r>
            <a:r>
              <a:rPr lang="en-US" sz="1800" dirty="0" smtClean="0">
                <a:solidFill>
                  <a:schemeClr val="bg1"/>
                </a:solidFill>
              </a:rPr>
              <a:t>work that </a:t>
            </a:r>
            <a:r>
              <a:rPr lang="en-US" sz="1800" dirty="0">
                <a:solidFill>
                  <a:schemeClr val="bg1"/>
                </a:solidFill>
              </a:rPr>
              <a:t>can bring much personal satisfaction to those who do it well. But while they do their jobs, </a:t>
            </a:r>
            <a:r>
              <a:rPr lang="en-US" sz="1800" dirty="0" smtClean="0">
                <a:solidFill>
                  <a:schemeClr val="bg1"/>
                </a:solidFill>
              </a:rPr>
              <a:t>journalists also </a:t>
            </a:r>
            <a:r>
              <a:rPr lang="en-US" sz="1800" dirty="0">
                <a:solidFill>
                  <a:schemeClr val="bg1"/>
                </a:solidFill>
              </a:rPr>
              <a:t>want to act ethically, according to professional standards of fairness. </a:t>
            </a:r>
            <a:r>
              <a:rPr lang="en-US" sz="1800" dirty="0" smtClean="0">
                <a:solidFill>
                  <a:schemeClr val="bg1"/>
                </a:solidFill>
              </a:rPr>
              <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solidFill>
                  <a:schemeClr val="bg1"/>
                </a:solidFill>
              </a:rPr>
              <a:t>An </a:t>
            </a:r>
            <a:r>
              <a:rPr lang="en-US" sz="1800" dirty="0">
                <a:solidFill>
                  <a:schemeClr val="bg1"/>
                </a:solidFill>
              </a:rPr>
              <a:t>ethical journalist is, </a:t>
            </a:r>
            <a:r>
              <a:rPr lang="en-US" sz="1800" dirty="0" smtClean="0">
                <a:solidFill>
                  <a:schemeClr val="bg1"/>
                </a:solidFill>
              </a:rPr>
              <a:t>above everything </a:t>
            </a:r>
            <a:r>
              <a:rPr lang="en-US" sz="1800" dirty="0">
                <a:solidFill>
                  <a:schemeClr val="bg1"/>
                </a:solidFill>
              </a:rPr>
              <a:t>else, </a:t>
            </a:r>
            <a:r>
              <a:rPr lang="en-US" sz="1800" dirty="0" smtClean="0">
                <a:solidFill>
                  <a:schemeClr val="bg1"/>
                </a:solidFill>
              </a:rPr>
              <a:t>truthful. Being </a:t>
            </a:r>
            <a:r>
              <a:rPr lang="en-US" sz="1800" dirty="0">
                <a:solidFill>
                  <a:schemeClr val="bg1"/>
                </a:solidFill>
              </a:rPr>
              <a:t>truthful is an active process that requires journalists to be accurate with facts and quotes (known as</a:t>
            </a:r>
          </a:p>
          <a:p>
            <a:r>
              <a:rPr lang="en-US" sz="1800" dirty="0">
                <a:solidFill>
                  <a:schemeClr val="bg1"/>
                </a:solidFill>
              </a:rPr>
              <a:t>literal truth), </a:t>
            </a:r>
            <a:r>
              <a:rPr lang="en-US" sz="1800" dirty="0" smtClean="0">
                <a:solidFill>
                  <a:schemeClr val="bg1"/>
                </a:solidFill>
              </a:rPr>
              <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solidFill>
                  <a:schemeClr val="bg1"/>
                </a:solidFill>
              </a:rPr>
              <a:t>putting </a:t>
            </a:r>
            <a:r>
              <a:rPr lang="en-US" sz="1800" dirty="0">
                <a:solidFill>
                  <a:schemeClr val="bg1"/>
                </a:solidFill>
              </a:rPr>
              <a:t>those facts in a clear and sensible context (known as contextual truth), </a:t>
            </a:r>
            <a:r>
              <a:rPr lang="en-US" sz="1800" dirty="0" smtClean="0">
                <a:solidFill>
                  <a:schemeClr val="bg1"/>
                </a:solidFill>
              </a:rPr>
              <a:t/>
            </a:r>
            <a:br>
              <a:rPr lang="en-US" sz="1800" dirty="0" smtClean="0">
                <a:solidFill>
                  <a:schemeClr val="bg1"/>
                </a:solidFill>
              </a:rPr>
            </a:br>
            <a:endParaRPr lang="en-US" sz="1800" dirty="0" smtClean="0">
              <a:solidFill>
                <a:schemeClr val="bg1"/>
              </a:solidFill>
            </a:endParaRPr>
          </a:p>
          <a:p>
            <a:r>
              <a:rPr lang="en-US" sz="1800" dirty="0" smtClean="0">
                <a:solidFill>
                  <a:schemeClr val="bg1"/>
                </a:solidFill>
              </a:rPr>
              <a:t>and being honest </a:t>
            </a:r>
            <a:r>
              <a:rPr lang="en-US" sz="1800" dirty="0">
                <a:solidFill>
                  <a:schemeClr val="bg1"/>
                </a:solidFill>
              </a:rPr>
              <a:t>with sources about how their information will be presented (procedural truth)</a:t>
            </a:r>
            <a:r>
              <a:rPr lang="en-US" sz="1800" dirty="0" smtClean="0">
                <a:solidFill>
                  <a:schemeClr val="bg1"/>
                </a:solidFill>
              </a:rPr>
              <a:t>.</a:t>
            </a:r>
            <a:br>
              <a:rPr lang="en-US" sz="1800" dirty="0" smtClean="0">
                <a:solidFill>
                  <a:schemeClr val="bg1"/>
                </a:solidFill>
              </a:rPr>
            </a:br>
            <a:endParaRPr lang="en-US" sz="1800" dirty="0">
              <a:solidFill>
                <a:schemeClr val="bg1"/>
              </a:solidFill>
            </a:endParaRPr>
          </a:p>
        </p:txBody>
      </p:sp>
    </p:spTree>
    <p:extLst>
      <p:ext uri="{BB962C8B-B14F-4D97-AF65-F5344CB8AC3E}">
        <p14:creationId xmlns:p14="http://schemas.microsoft.com/office/powerpoint/2010/main" val="172020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4997" y="123607"/>
            <a:ext cx="7449346" cy="4801315"/>
          </a:xfrm>
          <a:prstGeom prst="rect">
            <a:avLst/>
          </a:prstGeom>
        </p:spPr>
        <p:txBody>
          <a:bodyPr wrap="square">
            <a:spAutoFit/>
          </a:bodyPr>
          <a:lstStyle/>
          <a:p>
            <a:r>
              <a:rPr lang="en-US" sz="1800" b="1" dirty="0"/>
              <a:t>Teach Option 1</a:t>
            </a:r>
          </a:p>
          <a:p>
            <a:r>
              <a:rPr lang="en-US" sz="1800" b="1" dirty="0"/>
              <a:t>Ethics Case Study – Damage to School </a:t>
            </a:r>
            <a:r>
              <a:rPr lang="en-US" sz="1800" b="1" dirty="0" smtClean="0"/>
              <a:t>Pride</a:t>
            </a:r>
          </a:p>
          <a:p>
            <a:endParaRPr lang="en-US" sz="1800" dirty="0"/>
          </a:p>
          <a:p>
            <a:r>
              <a:rPr lang="en-US" sz="1800" dirty="0" err="1"/>
              <a:t>Luiza</a:t>
            </a:r>
            <a:r>
              <a:rPr lang="en-US" sz="1800" dirty="0"/>
              <a:t> Lopez is a junior at Herbert Hoover High School in Chicago. She’s also the news editor for </a:t>
            </a:r>
            <a:r>
              <a:rPr lang="en-US" sz="1800" dirty="0" smtClean="0"/>
              <a:t>the Hoover </a:t>
            </a:r>
            <a:r>
              <a:rPr lang="en-US" sz="1800" dirty="0"/>
              <a:t>Roundup, the school’s weekly newspaper</a:t>
            </a:r>
            <a:r>
              <a:rPr lang="en-US" sz="1800" dirty="0" smtClean="0"/>
              <a:t>.</a:t>
            </a:r>
          </a:p>
          <a:p>
            <a:endParaRPr lang="en-US" sz="1800" dirty="0"/>
          </a:p>
          <a:p>
            <a:r>
              <a:rPr lang="en-US" sz="1800" dirty="0" err="1"/>
              <a:t>Luiza</a:t>
            </a:r>
            <a:r>
              <a:rPr lang="en-US" sz="1800" dirty="0"/>
              <a:t> writes an article for The Roundup’s website, and the upcoming print edition of the newspaper</a:t>
            </a:r>
            <a:r>
              <a:rPr lang="en-US" sz="1800" dirty="0" smtClean="0"/>
              <a:t>, about </a:t>
            </a:r>
            <a:r>
              <a:rPr lang="en-US" sz="1800" dirty="0"/>
              <a:t>some vandalism that took place over the weekend in the school gym. Someone broke into </a:t>
            </a:r>
            <a:r>
              <a:rPr lang="en-US" sz="1800" dirty="0" smtClean="0"/>
              <a:t>the school </a:t>
            </a:r>
            <a:r>
              <a:rPr lang="en-US" sz="1800" dirty="0"/>
              <a:t>over the weekend by smashing a window in one of the first-floor boy’s bathrooms from </a:t>
            </a:r>
            <a:r>
              <a:rPr lang="en-US" sz="1800" dirty="0" smtClean="0"/>
              <a:t>the outside</a:t>
            </a:r>
            <a:r>
              <a:rPr lang="en-US" sz="1800" dirty="0"/>
              <a:t>. Graffiti was drawn along one wall, and the floor, of the basketball court. A glass case with </a:t>
            </a:r>
            <a:r>
              <a:rPr lang="en-US" sz="1800" dirty="0" smtClean="0"/>
              <a:t>some of </a:t>
            </a:r>
            <a:r>
              <a:rPr lang="en-US" sz="1800" dirty="0"/>
              <a:t>the school’s athletic trophies was smashed, and the trophy for last year’s conference </a:t>
            </a:r>
            <a:r>
              <a:rPr lang="en-US" sz="1800" dirty="0" smtClean="0"/>
              <a:t>basketball championship </a:t>
            </a:r>
            <a:r>
              <a:rPr lang="en-US" sz="1800" dirty="0"/>
              <a:t>is now missing. </a:t>
            </a:r>
            <a:endParaRPr lang="en-US" sz="1800" dirty="0" smtClean="0"/>
          </a:p>
          <a:p>
            <a:endParaRPr lang="en-US" sz="1800" dirty="0"/>
          </a:p>
          <a:p>
            <a:r>
              <a:rPr lang="en-US" sz="1800" dirty="0" smtClean="0"/>
              <a:t>The </a:t>
            </a:r>
            <a:r>
              <a:rPr lang="en-US" sz="1800" dirty="0"/>
              <a:t>principal estimates that the cleanup will cost around $5,000.</a:t>
            </a:r>
          </a:p>
        </p:txBody>
      </p:sp>
    </p:spTree>
    <p:extLst>
      <p:ext uri="{BB962C8B-B14F-4D97-AF65-F5344CB8AC3E}">
        <p14:creationId xmlns:p14="http://schemas.microsoft.com/office/powerpoint/2010/main" val="463484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3748" y="1232922"/>
            <a:ext cx="8020176" cy="2585323"/>
          </a:xfrm>
          <a:prstGeom prst="rect">
            <a:avLst/>
          </a:prstGeom>
        </p:spPr>
        <p:txBody>
          <a:bodyPr wrap="square">
            <a:spAutoFit/>
          </a:bodyPr>
          <a:lstStyle/>
          <a:p>
            <a:r>
              <a:rPr lang="en-US" sz="1800" dirty="0" err="1"/>
              <a:t>Luiza</a:t>
            </a:r>
            <a:r>
              <a:rPr lang="en-US" sz="1800" dirty="0"/>
              <a:t> writes her article for the online edition of The Roundup, and then posts it. She also finishes a </a:t>
            </a:r>
            <a:r>
              <a:rPr lang="en-US" sz="1800" dirty="0" smtClean="0"/>
              <a:t>draft of </a:t>
            </a:r>
            <a:r>
              <a:rPr lang="en-US" sz="1800" dirty="0"/>
              <a:t>the article for next week’s print edition, which she’ll hold until later in the week in case there are </a:t>
            </a:r>
            <a:r>
              <a:rPr lang="en-US" sz="1800" dirty="0" smtClean="0"/>
              <a:t>any information </a:t>
            </a:r>
            <a:r>
              <a:rPr lang="en-US" sz="1800" dirty="0"/>
              <a:t>updates. </a:t>
            </a:r>
            <a:endParaRPr lang="en-US" sz="1800" dirty="0" smtClean="0"/>
          </a:p>
          <a:p>
            <a:endParaRPr lang="en-US" sz="1800" dirty="0"/>
          </a:p>
          <a:p>
            <a:r>
              <a:rPr lang="en-US" sz="1800" dirty="0" smtClean="0"/>
              <a:t>She’s </a:t>
            </a:r>
            <a:r>
              <a:rPr lang="en-US" sz="1800" dirty="0"/>
              <a:t>just about to go home for the day when she gets a text message from a good </a:t>
            </a:r>
            <a:r>
              <a:rPr lang="en-US" sz="1800" dirty="0" smtClean="0"/>
              <a:t>friend</a:t>
            </a:r>
            <a:r>
              <a:rPr lang="en-US" sz="1800" dirty="0"/>
              <a:t>, Samantha, who’s just read </a:t>
            </a:r>
            <a:r>
              <a:rPr lang="en-US" sz="1800" dirty="0" err="1"/>
              <a:t>Luiza’s</a:t>
            </a:r>
            <a:r>
              <a:rPr lang="en-US" sz="1800" dirty="0"/>
              <a:t> online article. Samantha says that she knows who carried </a:t>
            </a:r>
            <a:r>
              <a:rPr lang="en-US" sz="1800" dirty="0" smtClean="0"/>
              <a:t>out the </a:t>
            </a:r>
            <a:r>
              <a:rPr lang="en-US" sz="1800" dirty="0"/>
              <a:t>vandalism. </a:t>
            </a:r>
            <a:r>
              <a:rPr lang="en-US" sz="1800" dirty="0" err="1"/>
              <a:t>Luiza</a:t>
            </a:r>
            <a:r>
              <a:rPr lang="en-US" sz="1800" dirty="0"/>
              <a:t> texts back, asking who it was. Samantha replies that she had promised not to tell</a:t>
            </a:r>
            <a:r>
              <a:rPr lang="en-US" sz="1800" dirty="0" smtClean="0"/>
              <a:t>, but </a:t>
            </a:r>
            <a:r>
              <a:rPr lang="en-US" sz="1800" dirty="0"/>
              <a:t>there might be some clues on Facebook: hint hint.</a:t>
            </a:r>
          </a:p>
        </p:txBody>
      </p:sp>
    </p:spTree>
    <p:extLst>
      <p:ext uri="{BB962C8B-B14F-4D97-AF65-F5344CB8AC3E}">
        <p14:creationId xmlns:p14="http://schemas.microsoft.com/office/powerpoint/2010/main" val="2015684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7914" y="659358"/>
            <a:ext cx="7820386" cy="3693319"/>
          </a:xfrm>
          <a:prstGeom prst="rect">
            <a:avLst/>
          </a:prstGeom>
        </p:spPr>
        <p:txBody>
          <a:bodyPr wrap="square">
            <a:spAutoFit/>
          </a:bodyPr>
          <a:lstStyle/>
          <a:p>
            <a:r>
              <a:rPr lang="en-US" sz="1800" dirty="0"/>
              <a:t>Checking her friend’s Facebook site, </a:t>
            </a:r>
            <a:r>
              <a:rPr lang="en-US" sz="1800" dirty="0" err="1"/>
              <a:t>Luiza</a:t>
            </a:r>
            <a:r>
              <a:rPr lang="en-US" sz="1800" dirty="0"/>
              <a:t> sees an exchange between Samantha and a third student, </a:t>
            </a:r>
            <a:r>
              <a:rPr lang="en-US" sz="1800" dirty="0" smtClean="0"/>
              <a:t>who she </a:t>
            </a:r>
            <a:r>
              <a:rPr lang="en-US" sz="1800" dirty="0"/>
              <a:t>knows as Samantha’s boyfriend, in which veiled references to the vandalism are made – </a:t>
            </a:r>
            <a:r>
              <a:rPr lang="en-US" sz="1800" dirty="0" smtClean="0"/>
              <a:t>before anyone </a:t>
            </a:r>
            <a:r>
              <a:rPr lang="en-US" sz="1800" dirty="0"/>
              <a:t>who hadn't been involved could possibly have known about it. Samantha’s boyfriend </a:t>
            </a:r>
            <a:r>
              <a:rPr lang="en-US" sz="1800" dirty="0" smtClean="0"/>
              <a:t>graduated from </a:t>
            </a:r>
            <a:r>
              <a:rPr lang="en-US" sz="1800" dirty="0"/>
              <a:t>Hoover last June</a:t>
            </a:r>
            <a:r>
              <a:rPr lang="en-US" sz="1800" dirty="0" smtClean="0"/>
              <a:t>.</a:t>
            </a:r>
          </a:p>
          <a:p>
            <a:endParaRPr lang="en-US" sz="1800" dirty="0"/>
          </a:p>
          <a:p>
            <a:r>
              <a:rPr lang="en-US" sz="1800" dirty="0" err="1"/>
              <a:t>Luiza</a:t>
            </a:r>
            <a:r>
              <a:rPr lang="en-US" sz="1800" dirty="0"/>
              <a:t> knows that she has important information, but she is also troubled by what she sees. She waits </a:t>
            </a:r>
            <a:r>
              <a:rPr lang="en-US" sz="1800" dirty="0" smtClean="0"/>
              <a:t>until that </a:t>
            </a:r>
            <a:r>
              <a:rPr lang="en-US" sz="1800" dirty="0"/>
              <a:t>evening before calling Samantha. But Samantha now has second thoughts – she doesn’t want to </a:t>
            </a:r>
            <a:r>
              <a:rPr lang="en-US" sz="1800" dirty="0" smtClean="0"/>
              <a:t>talk about </a:t>
            </a:r>
            <a:r>
              <a:rPr lang="en-US" sz="1800" dirty="0"/>
              <a:t>it.</a:t>
            </a:r>
          </a:p>
          <a:p>
            <a:endParaRPr lang="en-US" sz="1800" dirty="0" smtClean="0"/>
          </a:p>
          <a:p>
            <a:r>
              <a:rPr lang="en-US" sz="1800" dirty="0" smtClean="0"/>
              <a:t>“</a:t>
            </a:r>
            <a:r>
              <a:rPr lang="en-US" sz="1800" dirty="0"/>
              <a:t>You can’t say anything about this,” Samantha says, very agitated. "Those posts are private! I </a:t>
            </a:r>
            <a:r>
              <a:rPr lang="en-US" sz="1800" dirty="0" smtClean="0"/>
              <a:t>shouldn’t have </a:t>
            </a:r>
            <a:r>
              <a:rPr lang="en-US" sz="1800" dirty="0"/>
              <a:t>said anything to you about them. My boyfriend could get in serious trouble."</a:t>
            </a:r>
          </a:p>
        </p:txBody>
      </p:sp>
    </p:spTree>
    <p:extLst>
      <p:ext uri="{BB962C8B-B14F-4D97-AF65-F5344CB8AC3E}">
        <p14:creationId xmlns:p14="http://schemas.microsoft.com/office/powerpoint/2010/main" val="397395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831" y="1232922"/>
            <a:ext cx="8034447" cy="2862323"/>
          </a:xfrm>
          <a:prstGeom prst="rect">
            <a:avLst/>
          </a:prstGeom>
        </p:spPr>
        <p:txBody>
          <a:bodyPr wrap="square">
            <a:spAutoFit/>
          </a:bodyPr>
          <a:lstStyle/>
          <a:p>
            <a:r>
              <a:rPr lang="en-US" sz="1800" dirty="0" err="1"/>
              <a:t>Luiza</a:t>
            </a:r>
            <a:r>
              <a:rPr lang="en-US" sz="1800" dirty="0"/>
              <a:t> knows that part of what Samantha said is not correct – Facebook wall posts aren’t private – but </a:t>
            </a:r>
            <a:r>
              <a:rPr lang="en-US" sz="1800" dirty="0" smtClean="0"/>
              <a:t>the other </a:t>
            </a:r>
            <a:r>
              <a:rPr lang="en-US" sz="1800" dirty="0"/>
              <a:t>part, about her boyfriend getting in trouble, is certainly right. </a:t>
            </a:r>
            <a:r>
              <a:rPr lang="en-US" sz="1800" dirty="0" err="1"/>
              <a:t>Luiza</a:t>
            </a:r>
            <a:r>
              <a:rPr lang="en-US" sz="1800" dirty="0"/>
              <a:t> doesn’t want to argue with </a:t>
            </a:r>
            <a:r>
              <a:rPr lang="en-US" sz="1800" dirty="0" smtClean="0"/>
              <a:t>her friend</a:t>
            </a:r>
            <a:r>
              <a:rPr lang="en-US" sz="1800" dirty="0"/>
              <a:t>. She feels stuck. She sees later that Samantha’s incriminating Facebook wall posts have been</a:t>
            </a:r>
          </a:p>
          <a:p>
            <a:r>
              <a:rPr lang="en-US" sz="1800" dirty="0"/>
              <a:t>removed. </a:t>
            </a:r>
            <a:r>
              <a:rPr lang="en-US" sz="1800" dirty="0" err="1"/>
              <a:t>Luiza’s</a:t>
            </a:r>
            <a:r>
              <a:rPr lang="en-US" sz="1800" dirty="0"/>
              <a:t> journalistic instinct is telling her that this information is certainly enough to be </a:t>
            </a:r>
            <a:r>
              <a:rPr lang="en-US" sz="1800" dirty="0" smtClean="0"/>
              <a:t>the center </a:t>
            </a:r>
            <a:r>
              <a:rPr lang="en-US" sz="1800" dirty="0"/>
              <a:t>of a follow-up article. Granted, friendships are important, but vandalism costs money to repair, </a:t>
            </a:r>
            <a:r>
              <a:rPr lang="en-US" sz="1800" dirty="0" smtClean="0"/>
              <a:t>and it </a:t>
            </a:r>
            <a:r>
              <a:rPr lang="en-US" sz="1800" dirty="0"/>
              <a:t>certainly hurts the school's environment. </a:t>
            </a:r>
            <a:endParaRPr lang="en-US" sz="1800" dirty="0" smtClean="0"/>
          </a:p>
          <a:p>
            <a:endParaRPr lang="en-US" sz="1800" dirty="0"/>
          </a:p>
          <a:p>
            <a:r>
              <a:rPr lang="en-US" sz="1800" dirty="0" smtClean="0"/>
              <a:t>What </a:t>
            </a:r>
            <a:r>
              <a:rPr lang="en-US" sz="1800" dirty="0"/>
              <a:t>should </a:t>
            </a:r>
            <a:r>
              <a:rPr lang="en-US" sz="1800" dirty="0" err="1"/>
              <a:t>Luiza</a:t>
            </a:r>
            <a:r>
              <a:rPr lang="en-US" sz="1800" dirty="0"/>
              <a:t> do?</a:t>
            </a:r>
          </a:p>
        </p:txBody>
      </p:sp>
    </p:spTree>
    <p:extLst>
      <p:ext uri="{BB962C8B-B14F-4D97-AF65-F5344CB8AC3E}">
        <p14:creationId xmlns:p14="http://schemas.microsoft.com/office/powerpoint/2010/main" val="3070506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499" y="478350"/>
            <a:ext cx="8491111" cy="4247317"/>
          </a:xfrm>
          <a:prstGeom prst="rect">
            <a:avLst/>
          </a:prstGeom>
          <a:solidFill>
            <a:schemeClr val="bg1"/>
          </a:solidFill>
        </p:spPr>
        <p:txBody>
          <a:bodyPr wrap="square">
            <a:spAutoFit/>
          </a:bodyPr>
          <a:lstStyle/>
          <a:p>
            <a:r>
              <a:rPr lang="en-US" sz="1800" b="1" dirty="0" smtClean="0"/>
              <a:t>Questions to Consider:</a:t>
            </a:r>
          </a:p>
          <a:p>
            <a:endParaRPr lang="en-US" sz="1800" dirty="0"/>
          </a:p>
          <a:p>
            <a:r>
              <a:rPr lang="en-US" sz="1800" dirty="0" smtClean="0"/>
              <a:t>Q </a:t>
            </a:r>
            <a:r>
              <a:rPr lang="en-US" sz="1800" dirty="0"/>
              <a:t>- What is the position of each person in this situation?</a:t>
            </a:r>
          </a:p>
          <a:p>
            <a:r>
              <a:rPr lang="en-US" sz="1800" dirty="0"/>
              <a:t>Q - What are the expectations that </a:t>
            </a:r>
            <a:r>
              <a:rPr lang="en-US" sz="1800" dirty="0" err="1"/>
              <a:t>Luiza’s</a:t>
            </a:r>
            <a:r>
              <a:rPr lang="en-US" sz="1800" dirty="0"/>
              <a:t> editors and readers have about her work?</a:t>
            </a:r>
          </a:p>
          <a:p>
            <a:r>
              <a:rPr lang="en-US" sz="1800" dirty="0"/>
              <a:t>Q - What public good can result if </a:t>
            </a:r>
            <a:r>
              <a:rPr lang="en-US" sz="1800" dirty="0" err="1"/>
              <a:t>Luiza</a:t>
            </a:r>
            <a:r>
              <a:rPr lang="en-US" sz="1800" dirty="0"/>
              <a:t> writes another article with the information she now has?</a:t>
            </a:r>
          </a:p>
          <a:p>
            <a:r>
              <a:rPr lang="en-US" sz="1800" dirty="0"/>
              <a:t>Q - What private hurt can result if </a:t>
            </a:r>
            <a:r>
              <a:rPr lang="en-US" sz="1800" dirty="0" err="1"/>
              <a:t>Luiza</a:t>
            </a:r>
            <a:r>
              <a:rPr lang="en-US" sz="1800" dirty="0"/>
              <a:t> goes ahead with her article?</a:t>
            </a:r>
          </a:p>
          <a:p>
            <a:r>
              <a:rPr lang="en-US" sz="1800" dirty="0"/>
              <a:t>Q - Will the public, or the community, be hurt in any way if she simply looks the other way this time?</a:t>
            </a:r>
          </a:p>
          <a:p>
            <a:r>
              <a:rPr lang="en-US" sz="1800" dirty="0"/>
              <a:t>Q – Can you distinguish the components of </a:t>
            </a:r>
            <a:r>
              <a:rPr lang="en-US" sz="1800" b="1" u="sng" dirty="0"/>
              <a:t>literal, contextual and procedural truth </a:t>
            </a:r>
            <a:r>
              <a:rPr lang="en-US" sz="1800" dirty="0"/>
              <a:t>in this situation?</a:t>
            </a:r>
          </a:p>
          <a:p>
            <a:r>
              <a:rPr lang="en-US" sz="1800" dirty="0"/>
              <a:t>Q - Can the information about the vandalism be put in front of the community, or any portion of it,</a:t>
            </a:r>
          </a:p>
          <a:p>
            <a:r>
              <a:rPr lang="en-US" sz="1800" dirty="0"/>
              <a:t> without hurting </a:t>
            </a:r>
            <a:r>
              <a:rPr lang="en-US" sz="1800" dirty="0" err="1"/>
              <a:t>Luiza’s</a:t>
            </a:r>
            <a:r>
              <a:rPr lang="en-US" sz="1800" dirty="0"/>
              <a:t> friendship with Samantha?</a:t>
            </a:r>
          </a:p>
        </p:txBody>
      </p:sp>
    </p:spTree>
    <p:extLst>
      <p:ext uri="{BB962C8B-B14F-4D97-AF65-F5344CB8AC3E}">
        <p14:creationId xmlns:p14="http://schemas.microsoft.com/office/powerpoint/2010/main" val="108964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58675"/>
            <a:ext cx="8520600" cy="572700"/>
          </a:xfrm>
        </p:spPr>
        <p:txBody>
          <a:bodyPr/>
          <a:lstStyle/>
          <a:p>
            <a:r>
              <a:rPr lang="en-US" dirty="0" smtClean="0"/>
              <a:t>Further Consideration</a:t>
            </a:r>
            <a:endParaRPr lang="en-US" dirty="0"/>
          </a:p>
        </p:txBody>
      </p:sp>
      <p:sp>
        <p:nvSpPr>
          <p:cNvPr id="4" name="Rectangle 3"/>
          <p:cNvSpPr/>
          <p:nvPr/>
        </p:nvSpPr>
        <p:spPr>
          <a:xfrm>
            <a:off x="311700" y="765266"/>
            <a:ext cx="8520600" cy="4247317"/>
          </a:xfrm>
          <a:prstGeom prst="rect">
            <a:avLst/>
          </a:prstGeom>
        </p:spPr>
        <p:txBody>
          <a:bodyPr wrap="square">
            <a:spAutoFit/>
          </a:bodyPr>
          <a:lstStyle/>
          <a:p>
            <a:r>
              <a:rPr lang="en-US" sz="1800" dirty="0" smtClean="0"/>
              <a:t>Our </a:t>
            </a:r>
            <a:r>
              <a:rPr lang="en-US" sz="1800" dirty="0"/>
              <a:t>democratic society is based on all of us having access to a full “marketplace of ideas” </a:t>
            </a:r>
            <a:r>
              <a:rPr lang="en-US" sz="1800" dirty="0" smtClean="0"/>
              <a:t>and information </a:t>
            </a:r>
            <a:r>
              <a:rPr lang="en-US" sz="1800" dirty="0"/>
              <a:t>– this is what distinguishes us from nations with less freedom. Journalists are an essential </a:t>
            </a:r>
            <a:r>
              <a:rPr lang="en-US" sz="1800" dirty="0" smtClean="0"/>
              <a:t>part of </a:t>
            </a:r>
            <a:r>
              <a:rPr lang="en-US" sz="1800" dirty="0"/>
              <a:t>this process: they put information in front of the public. One way or another, information that has </a:t>
            </a:r>
            <a:r>
              <a:rPr lang="en-US" sz="1800" dirty="0" smtClean="0"/>
              <a:t>clear public </a:t>
            </a:r>
            <a:r>
              <a:rPr lang="en-US" sz="1800" dirty="0"/>
              <a:t>value should be released</a:t>
            </a:r>
            <a:r>
              <a:rPr lang="en-US" sz="1800" dirty="0" smtClean="0"/>
              <a:t>.</a:t>
            </a:r>
          </a:p>
          <a:p>
            <a:endParaRPr lang="en-US" sz="1800" dirty="0"/>
          </a:p>
          <a:p>
            <a:r>
              <a:rPr lang="en-US" sz="1800" dirty="0"/>
              <a:t>But without context and attention to presentation, information can hurt unnecessarily. So </a:t>
            </a:r>
            <a:r>
              <a:rPr lang="en-US" sz="1800" dirty="0" smtClean="0"/>
              <a:t>young journalists </a:t>
            </a:r>
            <a:r>
              <a:rPr lang="en-US" sz="1800" dirty="0"/>
              <a:t>should always consider the form their information will take. Is there a way to present </a:t>
            </a:r>
            <a:r>
              <a:rPr lang="en-US" sz="1800" dirty="0" smtClean="0"/>
              <a:t>the information </a:t>
            </a:r>
            <a:r>
              <a:rPr lang="en-US" sz="1800" dirty="0"/>
              <a:t>that will protect individuals from unnecessary harm? </a:t>
            </a:r>
            <a:endParaRPr lang="en-US" sz="1800" dirty="0" smtClean="0"/>
          </a:p>
          <a:p>
            <a:endParaRPr lang="en-US" sz="1800" dirty="0"/>
          </a:p>
          <a:p>
            <a:r>
              <a:rPr lang="en-US" sz="1800" dirty="0" smtClean="0"/>
              <a:t>The </a:t>
            </a:r>
            <a:r>
              <a:rPr lang="en-US" sz="1800" dirty="0"/>
              <a:t>best solutions to ethical dilemmas</a:t>
            </a:r>
          </a:p>
          <a:p>
            <a:r>
              <a:rPr lang="en-US" sz="1800" dirty="0"/>
              <a:t>actively and equally consider both sides of the issue: "How and why is this information valuable to </a:t>
            </a:r>
            <a:r>
              <a:rPr lang="en-US" sz="1800" dirty="0" smtClean="0"/>
              <a:t>the public</a:t>
            </a:r>
            <a:r>
              <a:rPr lang="en-US" sz="1800" dirty="0"/>
              <a:t>, and how can we avoid inflicting unnecessary pain as we present the information?" </a:t>
            </a:r>
          </a:p>
        </p:txBody>
      </p:sp>
    </p:spTree>
    <p:extLst>
      <p:ext uri="{BB962C8B-B14F-4D97-AF65-F5344CB8AC3E}">
        <p14:creationId xmlns:p14="http://schemas.microsoft.com/office/powerpoint/2010/main" val="920053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Ethics of Photo Editing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3483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156075"/>
            <a:ext cx="8520600" cy="572700"/>
          </a:xfrm>
          <a:prstGeom prst="rect">
            <a:avLst/>
          </a:prstGeom>
        </p:spPr>
        <p:txBody>
          <a:bodyPr wrap="square" lIns="91425" tIns="91425" rIns="91425" bIns="91425" anchor="t" anchorCtr="0">
            <a:noAutofit/>
          </a:bodyPr>
          <a:lstStyle/>
          <a:p>
            <a:pPr lvl="0">
              <a:spcBef>
                <a:spcPts val="0"/>
              </a:spcBef>
              <a:buNone/>
            </a:pPr>
            <a:r>
              <a:rPr lang="en" sz="3600" b="1">
                <a:latin typeface="Times New Roman"/>
                <a:ea typeface="Times New Roman"/>
                <a:cs typeface="Times New Roman"/>
                <a:sym typeface="Times New Roman"/>
              </a:rPr>
              <a:t>Ponder this…</a:t>
            </a:r>
            <a:r>
              <a:rPr lang="en"/>
              <a:t> </a:t>
            </a:r>
          </a:p>
        </p:txBody>
      </p:sp>
      <p:sp>
        <p:nvSpPr>
          <p:cNvPr id="65" name="Shape 65"/>
          <p:cNvSpPr txBox="1">
            <a:spLocks noGrp="1"/>
          </p:cNvSpPr>
          <p:nvPr>
            <p:ph type="body" idx="1"/>
          </p:nvPr>
        </p:nvSpPr>
        <p:spPr>
          <a:xfrm>
            <a:off x="311700" y="791000"/>
            <a:ext cx="8520600" cy="3334800"/>
          </a:xfrm>
          <a:prstGeom prst="rect">
            <a:avLst/>
          </a:prstGeom>
        </p:spPr>
        <p:txBody>
          <a:bodyPr wrap="square" lIns="91425" tIns="91425" rIns="91425" bIns="91425" anchor="t" anchorCtr="0">
            <a:noAutofit/>
          </a:bodyPr>
          <a:lstStyle/>
          <a:p>
            <a:pPr lvl="0" rtl="0">
              <a:lnSpc>
                <a:spcPct val="100000"/>
              </a:lnSpc>
              <a:spcBef>
                <a:spcPts val="0"/>
              </a:spcBef>
              <a:spcAft>
                <a:spcPts val="0"/>
              </a:spcAft>
              <a:buClr>
                <a:schemeClr val="dk2"/>
              </a:buClr>
              <a:buSzPct val="45833"/>
              <a:buFont typeface="Arial"/>
              <a:buNone/>
            </a:pPr>
            <a:r>
              <a:rPr lang="en" sz="2400">
                <a:highlight>
                  <a:srgbClr val="FFFFFF"/>
                </a:highlight>
                <a:latin typeface="Times New Roman"/>
                <a:ea typeface="Times New Roman"/>
                <a:cs typeface="Times New Roman"/>
                <a:sym typeface="Times New Roman"/>
              </a:rPr>
              <a:t>A pregnant woman leading a group of people out of a cave on a coast is stuck in the mouth of that cave. In a short time high tide will be upon them, and unless she is unstuck, they will all be drowned except the woman, whose head is out of the cave. Fortunately, (or unfortunately,) someone has with him a stick of dynamite. There seems no way to get the pregnant woman loose without using the dynamite which will inevitably kill her; but if they do not use it everyone will drown. What should they do?</a:t>
            </a:r>
          </a:p>
          <a:p>
            <a:pPr lvl="0">
              <a:spcBef>
                <a:spcPts val="0"/>
              </a:spcBef>
              <a:buNone/>
            </a:pPr>
            <a:r>
              <a:rPr lang="en" sz="800">
                <a:latin typeface="Arial"/>
                <a:ea typeface="Arial"/>
                <a:cs typeface="Arial"/>
                <a:sym typeface="Arial"/>
              </a:rPr>
              <a:t>Read more at http://examples.yourdictionary.com/ethical-dilemma-examples.html#6UOjPVQ4huGyuEgr.99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019" y="1286430"/>
            <a:ext cx="8291321" cy="2339102"/>
          </a:xfrm>
          <a:prstGeom prst="rect">
            <a:avLst/>
          </a:prstGeom>
        </p:spPr>
        <p:txBody>
          <a:bodyPr wrap="square">
            <a:spAutoFit/>
          </a:bodyPr>
          <a:lstStyle/>
          <a:p>
            <a:r>
              <a:rPr lang="en-US" sz="1800" b="1" dirty="0"/>
              <a:t>Essential Question</a:t>
            </a:r>
          </a:p>
          <a:p>
            <a:r>
              <a:rPr lang="en-US" sz="1800" dirty="0" smtClean="0"/>
              <a:t>- What </a:t>
            </a:r>
            <a:r>
              <a:rPr lang="en-US" sz="1800" dirty="0"/>
              <a:t>can and should be done to edit a photo</a:t>
            </a:r>
            <a:r>
              <a:rPr lang="en-US" sz="1800" dirty="0" smtClean="0"/>
              <a:t>?</a:t>
            </a:r>
          </a:p>
          <a:p>
            <a:endParaRPr lang="en-US" sz="1800" b="1" dirty="0"/>
          </a:p>
          <a:p>
            <a:r>
              <a:rPr lang="en-US" sz="1800" b="1" dirty="0"/>
              <a:t>Critical Engagement Questions</a:t>
            </a:r>
          </a:p>
          <a:p>
            <a:r>
              <a:rPr lang="en-US" sz="1800" dirty="0" smtClean="0"/>
              <a:t>- What </a:t>
            </a:r>
            <a:r>
              <a:rPr lang="en-US" sz="1800" dirty="0"/>
              <a:t>can be done to make the most of pictures?</a:t>
            </a:r>
          </a:p>
          <a:p>
            <a:pPr marL="285750" indent="-285750">
              <a:buFontTx/>
              <a:buChar char="-"/>
            </a:pPr>
            <a:r>
              <a:rPr lang="en-US" sz="1800" dirty="0" smtClean="0"/>
              <a:t>Why </a:t>
            </a:r>
            <a:r>
              <a:rPr lang="en-US" sz="1800" dirty="0"/>
              <a:t>are specific changes to pictures unethical</a:t>
            </a:r>
            <a:r>
              <a:rPr lang="en-US" sz="1800" dirty="0" smtClean="0"/>
              <a:t>?</a:t>
            </a:r>
          </a:p>
          <a:p>
            <a:pPr marL="285750" indent="-285750">
              <a:buFontTx/>
              <a:buChar char="-"/>
            </a:pPr>
            <a:endParaRPr lang="en-US" sz="1800" dirty="0"/>
          </a:p>
          <a:p>
            <a:r>
              <a:rPr lang="en-US" sz="2000" b="1" dirty="0" smtClean="0"/>
              <a:t>- What </a:t>
            </a:r>
            <a:r>
              <a:rPr lang="en-US" sz="2000" b="1" dirty="0"/>
              <a:t>are the limits of editing when applied </a:t>
            </a:r>
            <a:r>
              <a:rPr lang="en-US" sz="2000" b="1" dirty="0" smtClean="0"/>
              <a:t>to photojournalism</a:t>
            </a:r>
            <a:r>
              <a:rPr lang="en-US" sz="2000" b="1" dirty="0"/>
              <a:t>?</a:t>
            </a:r>
          </a:p>
        </p:txBody>
      </p:sp>
    </p:spTree>
    <p:extLst>
      <p:ext uri="{BB962C8B-B14F-4D97-AF65-F5344CB8AC3E}">
        <p14:creationId xmlns:p14="http://schemas.microsoft.com/office/powerpoint/2010/main" val="3079895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According to the NPAA (National Press Photographer’s Association)</a:t>
            </a:r>
            <a:endParaRPr lang="en-US" dirty="0"/>
          </a:p>
        </p:txBody>
      </p:sp>
      <p:sp>
        <p:nvSpPr>
          <p:cNvPr id="4" name="Rectangle 3"/>
          <p:cNvSpPr/>
          <p:nvPr/>
        </p:nvSpPr>
        <p:spPr>
          <a:xfrm>
            <a:off x="311700" y="1639958"/>
            <a:ext cx="7278096" cy="2308324"/>
          </a:xfrm>
          <a:prstGeom prst="rect">
            <a:avLst/>
          </a:prstGeom>
        </p:spPr>
        <p:txBody>
          <a:bodyPr wrap="square">
            <a:spAutoFit/>
          </a:bodyPr>
          <a:lstStyle/>
          <a:p>
            <a:r>
              <a:rPr lang="en-US" sz="1800" dirty="0"/>
              <a:t>While photographing subjects do not intentionally contribute to, alter, or seek to alter or influence events. </a:t>
            </a:r>
            <a:endParaRPr lang="en-US" sz="1800" dirty="0" smtClean="0"/>
          </a:p>
          <a:p>
            <a:endParaRPr lang="en-US" sz="1800" dirty="0"/>
          </a:p>
          <a:p>
            <a:r>
              <a:rPr lang="en-US" sz="1800" dirty="0" smtClean="0"/>
              <a:t>Editing </a:t>
            </a:r>
            <a:r>
              <a:rPr lang="en-US" sz="1800" dirty="0"/>
              <a:t>should maintain the integrity of the photographic images' content and context. </a:t>
            </a:r>
            <a:endParaRPr lang="en-US" sz="1800" dirty="0" smtClean="0"/>
          </a:p>
          <a:p>
            <a:endParaRPr lang="en-US" sz="1800" dirty="0"/>
          </a:p>
          <a:p>
            <a:r>
              <a:rPr lang="en-US" sz="1800" dirty="0" smtClean="0"/>
              <a:t>Do </a:t>
            </a:r>
            <a:r>
              <a:rPr lang="en-US" sz="1800" dirty="0"/>
              <a:t>not manipulate images or add or alter sound in any way that can mislead viewers or misrepresent subjects.</a:t>
            </a:r>
          </a:p>
        </p:txBody>
      </p:sp>
    </p:spTree>
    <p:extLst>
      <p:ext uri="{BB962C8B-B14F-4D97-AF65-F5344CB8AC3E}">
        <p14:creationId xmlns:p14="http://schemas.microsoft.com/office/powerpoint/2010/main" val="2606863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725" y="617983"/>
            <a:ext cx="7663407" cy="3970318"/>
          </a:xfrm>
          <a:prstGeom prst="rect">
            <a:avLst/>
          </a:prstGeom>
        </p:spPr>
        <p:txBody>
          <a:bodyPr wrap="square">
            <a:spAutoFit/>
          </a:bodyPr>
          <a:lstStyle/>
          <a:p>
            <a:r>
              <a:rPr lang="en-US" sz="1800" dirty="0"/>
              <a:t>The purpose of Street Photography or Photojournalism is to capture candid moments of reality. One principle is to never alter a scene or to influence it unnaturally because that would violate the ethics of photojournalism. </a:t>
            </a:r>
            <a:endParaRPr lang="en-US" sz="1800" dirty="0" smtClean="0"/>
          </a:p>
          <a:p>
            <a:endParaRPr lang="en-US" sz="1800" dirty="0"/>
          </a:p>
          <a:p>
            <a:r>
              <a:rPr lang="en-US" sz="1800" dirty="0" smtClean="0"/>
              <a:t>Ideally</a:t>
            </a:r>
            <a:r>
              <a:rPr lang="en-US" sz="1800" dirty="0"/>
              <a:t>, we as photographers want to be invisible spectators that can document the world as if we wouldn’t be there. For the sake of these candid moments, we don’t ask for permission beforehand, because this would mean that we won’t be able to photograph the reality. </a:t>
            </a:r>
            <a:endParaRPr lang="en-US" sz="1800" dirty="0" smtClean="0"/>
          </a:p>
          <a:p>
            <a:endParaRPr lang="en-US" sz="1800" dirty="0"/>
          </a:p>
          <a:p>
            <a:r>
              <a:rPr lang="en-US" sz="1800" dirty="0" smtClean="0"/>
              <a:t>Of </a:t>
            </a:r>
            <a:r>
              <a:rPr lang="en-US" sz="1800" dirty="0"/>
              <a:t>course, we could simply give the instruction that the subjects should behave like they wouldn’t be photographed. But I guess everyone knows that people act differently when they know that they are being photographed.</a:t>
            </a:r>
          </a:p>
        </p:txBody>
      </p:sp>
    </p:spTree>
    <p:extLst>
      <p:ext uri="{BB962C8B-B14F-4D97-AF65-F5344CB8AC3E}">
        <p14:creationId xmlns:p14="http://schemas.microsoft.com/office/powerpoint/2010/main" val="178460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758" y="0"/>
            <a:ext cx="6858000" cy="5143500"/>
          </a:xfrm>
          <a:prstGeom prst="rect">
            <a:avLst/>
          </a:prstGeom>
        </p:spPr>
      </p:pic>
    </p:spTree>
    <p:extLst>
      <p:ext uri="{BB962C8B-B14F-4D97-AF65-F5344CB8AC3E}">
        <p14:creationId xmlns:p14="http://schemas.microsoft.com/office/powerpoint/2010/main" val="1377328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5143500"/>
          </a:xfrm>
          <a:prstGeom prst="rect">
            <a:avLst/>
          </a:prstGeom>
        </p:spPr>
      </p:pic>
    </p:spTree>
    <p:extLst>
      <p:ext uri="{BB962C8B-B14F-4D97-AF65-F5344CB8AC3E}">
        <p14:creationId xmlns:p14="http://schemas.microsoft.com/office/powerpoint/2010/main" val="1278888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5143500"/>
          </a:xfrm>
          <a:prstGeom prst="rect">
            <a:avLst/>
          </a:prstGeom>
        </p:spPr>
      </p:pic>
    </p:spTree>
    <p:extLst>
      <p:ext uri="{BB962C8B-B14F-4D97-AF65-F5344CB8AC3E}">
        <p14:creationId xmlns:p14="http://schemas.microsoft.com/office/powerpoint/2010/main" val="2782609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5143500"/>
          </a:xfrm>
          <a:prstGeom prst="rect">
            <a:avLst/>
          </a:prstGeom>
        </p:spPr>
      </p:pic>
    </p:spTree>
    <p:extLst>
      <p:ext uri="{BB962C8B-B14F-4D97-AF65-F5344CB8AC3E}">
        <p14:creationId xmlns:p14="http://schemas.microsoft.com/office/powerpoint/2010/main" val="4179483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5143500"/>
          </a:xfrm>
          <a:prstGeom prst="rect">
            <a:avLst/>
          </a:prstGeom>
        </p:spPr>
      </p:pic>
    </p:spTree>
    <p:extLst>
      <p:ext uri="{BB962C8B-B14F-4D97-AF65-F5344CB8AC3E}">
        <p14:creationId xmlns:p14="http://schemas.microsoft.com/office/powerpoint/2010/main" val="1719382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5143500"/>
          </a:xfrm>
          <a:prstGeom prst="rect">
            <a:avLst/>
          </a:prstGeom>
        </p:spPr>
      </p:pic>
    </p:spTree>
    <p:extLst>
      <p:ext uri="{BB962C8B-B14F-4D97-AF65-F5344CB8AC3E}">
        <p14:creationId xmlns:p14="http://schemas.microsoft.com/office/powerpoint/2010/main" val="10923305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5143500"/>
          </a:xfrm>
          <a:prstGeom prst="rect">
            <a:avLst/>
          </a:prstGeom>
        </p:spPr>
      </p:pic>
    </p:spTree>
    <p:extLst>
      <p:ext uri="{BB962C8B-B14F-4D97-AF65-F5344CB8AC3E}">
        <p14:creationId xmlns:p14="http://schemas.microsoft.com/office/powerpoint/2010/main" val="34729472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44250" y="1403850"/>
            <a:ext cx="8455500" cy="2146800"/>
          </a:xfrm>
          <a:prstGeom prst="rect">
            <a:avLst/>
          </a:prstGeom>
        </p:spPr>
        <p:txBody>
          <a:bodyPr wrap="square" lIns="91425" tIns="91425" rIns="91425" bIns="91425" anchor="ctr" anchorCtr="0">
            <a:noAutofit/>
          </a:bodyPr>
          <a:lstStyle/>
          <a:p>
            <a:pPr lvl="0">
              <a:spcBef>
                <a:spcPts val="0"/>
              </a:spcBef>
              <a:buNone/>
            </a:pPr>
            <a:r>
              <a:rPr lang="en">
                <a:latin typeface="Times New Roman"/>
                <a:ea typeface="Times New Roman"/>
                <a:cs typeface="Times New Roman"/>
                <a:sym typeface="Times New Roman"/>
              </a:rPr>
              <a:t>Now answer the following question without saying a word...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5143500"/>
          </a:xfrm>
          <a:prstGeom prst="rect">
            <a:avLst/>
          </a:prstGeom>
        </p:spPr>
      </p:pic>
    </p:spTree>
    <p:extLst>
      <p:ext uri="{BB962C8B-B14F-4D97-AF65-F5344CB8AC3E}">
        <p14:creationId xmlns:p14="http://schemas.microsoft.com/office/powerpoint/2010/main" val="119218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5143500"/>
          </a:xfrm>
          <a:prstGeom prst="rect">
            <a:avLst/>
          </a:prstGeom>
        </p:spPr>
      </p:pic>
    </p:spTree>
    <p:extLst>
      <p:ext uri="{BB962C8B-B14F-4D97-AF65-F5344CB8AC3E}">
        <p14:creationId xmlns:p14="http://schemas.microsoft.com/office/powerpoint/2010/main" val="26971416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5143500"/>
          </a:xfrm>
          <a:prstGeom prst="rect">
            <a:avLst/>
          </a:prstGeom>
        </p:spPr>
      </p:pic>
      <p:sp>
        <p:nvSpPr>
          <p:cNvPr id="3" name="Rectangle 2"/>
          <p:cNvSpPr/>
          <p:nvPr/>
        </p:nvSpPr>
        <p:spPr>
          <a:xfrm>
            <a:off x="5452875" y="3188459"/>
            <a:ext cx="355236" cy="4618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306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2660" y="-1"/>
            <a:ext cx="7737098" cy="5160583"/>
          </a:xfrm>
          <a:prstGeom prst="rect">
            <a:avLst/>
          </a:prstGeom>
        </p:spPr>
      </p:pic>
    </p:spTree>
    <p:extLst>
      <p:ext uri="{BB962C8B-B14F-4D97-AF65-F5344CB8AC3E}">
        <p14:creationId xmlns:p14="http://schemas.microsoft.com/office/powerpoint/2010/main" val="3961601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33166"/>
            <a:ext cx="4572000" cy="4247317"/>
          </a:xfrm>
          <a:prstGeom prst="rect">
            <a:avLst/>
          </a:prstGeom>
        </p:spPr>
        <p:txBody>
          <a:bodyPr>
            <a:spAutoFit/>
          </a:bodyPr>
          <a:lstStyle/>
          <a:p>
            <a:r>
              <a:rPr lang="en-US" sz="1800" b="1" dirty="0" smtClean="0"/>
              <a:t>To what extent is a photojournalist expected to help their subjects???</a:t>
            </a:r>
          </a:p>
          <a:p>
            <a:endParaRPr lang="en-US" sz="1800" dirty="0"/>
          </a:p>
          <a:p>
            <a:r>
              <a:rPr lang="en-US" sz="1800" dirty="0" smtClean="0"/>
              <a:t>The </a:t>
            </a:r>
            <a:r>
              <a:rPr lang="en-US" sz="1800" dirty="0"/>
              <a:t>image shows a suffering girl, obviously malnourished and observed by a symbol of death – the vulture. Clearly, this is a powerful image shot by Kevin Carter in 1993 in Sudan depicting the struggle of the United Nations to provide aid against the famine</a:t>
            </a:r>
            <a:r>
              <a:rPr lang="en-US" sz="1800" dirty="0" smtClean="0"/>
              <a:t>.</a:t>
            </a:r>
          </a:p>
          <a:p>
            <a:endParaRPr lang="en-US" sz="1800" dirty="0" smtClean="0"/>
          </a:p>
          <a:p>
            <a:endParaRPr lang="en-US" sz="1800" dirty="0"/>
          </a:p>
          <a:p>
            <a:endParaRPr lang="en-US" sz="1800" dirty="0" smtClean="0"/>
          </a:p>
          <a:p>
            <a:endParaRPr lang="en-US" sz="1800" dirty="0"/>
          </a:p>
          <a:p>
            <a:endParaRPr lang="en-US" sz="1800" dirty="0"/>
          </a:p>
        </p:txBody>
      </p:sp>
      <p:sp>
        <p:nvSpPr>
          <p:cNvPr id="6" name="Rectangle 5"/>
          <p:cNvSpPr/>
          <p:nvPr/>
        </p:nvSpPr>
        <p:spPr>
          <a:xfrm>
            <a:off x="4572000" y="2662606"/>
            <a:ext cx="4572000" cy="2523768"/>
          </a:xfrm>
          <a:prstGeom prst="rect">
            <a:avLst/>
          </a:prstGeom>
        </p:spPr>
        <p:txBody>
          <a:bodyPr>
            <a:spAutoFit/>
          </a:bodyPr>
          <a:lstStyle/>
          <a:p>
            <a:endParaRPr lang="en-US" sz="1800" dirty="0"/>
          </a:p>
          <a:p>
            <a:r>
              <a:rPr lang="en-US" sz="1800" dirty="0"/>
              <a:t>If this picture would be posted online in any discussion forum, </a:t>
            </a:r>
            <a:r>
              <a:rPr lang="en-US" sz="1800" dirty="0" smtClean="0"/>
              <a:t>people would say, “</a:t>
            </a:r>
            <a:r>
              <a:rPr lang="en-US" sz="1800" dirty="0"/>
              <a:t>how could he take a picture of this situation without providing any sort of help?”. The same arguments could be heard during the migration crisis in Europe or the conflict zones in the Middle East.</a:t>
            </a:r>
          </a:p>
          <a:p>
            <a:endParaRPr lang="en-US" dirty="0"/>
          </a:p>
        </p:txBody>
      </p:sp>
      <p:pic>
        <p:nvPicPr>
          <p:cNvPr id="7" name="Picture 6"/>
          <p:cNvPicPr>
            <a:picLocks noChangeAspect="1"/>
          </p:cNvPicPr>
          <p:nvPr/>
        </p:nvPicPr>
        <p:blipFill>
          <a:blip r:embed="rId2"/>
          <a:stretch>
            <a:fillRect/>
          </a:stretch>
        </p:blipFill>
        <p:spPr>
          <a:xfrm>
            <a:off x="168910" y="1185898"/>
            <a:ext cx="4214045" cy="2810735"/>
          </a:xfrm>
          <a:prstGeom prst="rect">
            <a:avLst/>
          </a:prstGeom>
        </p:spPr>
      </p:pic>
    </p:spTree>
    <p:extLst>
      <p:ext uri="{BB962C8B-B14F-4D97-AF65-F5344CB8AC3E}">
        <p14:creationId xmlns:p14="http://schemas.microsoft.com/office/powerpoint/2010/main" val="62035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00" y="1125200"/>
            <a:ext cx="8520600" cy="2585323"/>
          </a:xfrm>
          <a:prstGeom prst="rect">
            <a:avLst/>
          </a:prstGeom>
        </p:spPr>
        <p:txBody>
          <a:bodyPr wrap="square">
            <a:spAutoFit/>
          </a:bodyPr>
          <a:lstStyle/>
          <a:p>
            <a:r>
              <a:rPr lang="en-US" sz="1800" dirty="0"/>
              <a:t>this shows the dilemma of the photojournalism ethics. On the one hand, this kind of people seeks out dangerous situations where they document people that obviously need help, on the other hand, it is impossible for a single photographer to reach out to all these persons.</a:t>
            </a:r>
          </a:p>
          <a:p>
            <a:endParaRPr lang="en-US" sz="1800" dirty="0"/>
          </a:p>
          <a:p>
            <a:r>
              <a:rPr lang="en-US" sz="1800" dirty="0"/>
              <a:t>So what is the actual solution to this conflict? Shouldn’t Photojournalism exist anymore and human suffering not be documented anymore? Instead, we should all sit in our comforting homes and turn a blind eye to critical areas of the world, while we are in a perfectly safe environment?</a:t>
            </a:r>
          </a:p>
        </p:txBody>
      </p:sp>
    </p:spTree>
    <p:extLst>
      <p:ext uri="{BB962C8B-B14F-4D97-AF65-F5344CB8AC3E}">
        <p14:creationId xmlns:p14="http://schemas.microsoft.com/office/powerpoint/2010/main" val="3530042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853" y="947569"/>
            <a:ext cx="8062988" cy="3077766"/>
          </a:xfrm>
          <a:prstGeom prst="rect">
            <a:avLst/>
          </a:prstGeom>
        </p:spPr>
        <p:txBody>
          <a:bodyPr wrap="square">
            <a:spAutoFit/>
          </a:bodyPr>
          <a:lstStyle/>
          <a:p>
            <a:r>
              <a:rPr lang="en-US" sz="1800" dirty="0" smtClean="0"/>
              <a:t>What </a:t>
            </a:r>
            <a:r>
              <a:rPr lang="en-US" sz="1800" dirty="0"/>
              <a:t>it provides is awareness and pressure on politicians to actually provide aid. Not publishing those images and “censoring” every image of human suffering wouldn’t mean that the world is suddenly a better place. </a:t>
            </a:r>
            <a:endParaRPr lang="en-US" sz="1800" dirty="0" smtClean="0"/>
          </a:p>
          <a:p>
            <a:endParaRPr lang="en-US" sz="1800" dirty="0"/>
          </a:p>
          <a:p>
            <a:r>
              <a:rPr lang="en-US" sz="1800" dirty="0" smtClean="0"/>
              <a:t>It </a:t>
            </a:r>
            <a:r>
              <a:rPr lang="en-US" sz="1800" dirty="0"/>
              <a:t>would just have the effect that we wouldn’t have to look at these images anymore and slowly they would vanish from the public eye. Without these haunting pictures and news, there wouldn’t even the slightest responsibility for those that are capable to provide any help. </a:t>
            </a:r>
            <a:endParaRPr lang="en-US" sz="1800" dirty="0" smtClean="0"/>
          </a:p>
          <a:p>
            <a:endParaRPr lang="en-US" sz="1800" dirty="0"/>
          </a:p>
          <a:p>
            <a:r>
              <a:rPr lang="en-US" sz="1800" dirty="0" smtClean="0"/>
              <a:t>In </a:t>
            </a:r>
            <a:r>
              <a:rPr lang="en-US" sz="1800" dirty="0"/>
              <a:t>the end, if you don’t have to watch – it doesn’t exist, right?</a:t>
            </a:r>
          </a:p>
          <a:p>
            <a:endParaRPr lang="en-US" dirty="0"/>
          </a:p>
        </p:txBody>
      </p:sp>
    </p:spTree>
    <p:extLst>
      <p:ext uri="{BB962C8B-B14F-4D97-AF65-F5344CB8AC3E}">
        <p14:creationId xmlns:p14="http://schemas.microsoft.com/office/powerpoint/2010/main" val="25655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0"/>
            <a:ext cx="8229600" cy="5143500"/>
          </a:xfrm>
          <a:prstGeom prst="rect">
            <a:avLst/>
          </a:prstGeom>
        </p:spPr>
      </p:pic>
    </p:spTree>
    <p:extLst>
      <p:ext uri="{BB962C8B-B14F-4D97-AF65-F5344CB8AC3E}">
        <p14:creationId xmlns:p14="http://schemas.microsoft.com/office/powerpoint/2010/main" val="2656678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1045087"/>
            <a:ext cx="4628470" cy="2892793"/>
          </a:xfrm>
          <a:prstGeom prst="rect">
            <a:avLst/>
          </a:prstGeom>
        </p:spPr>
      </p:pic>
      <p:sp>
        <p:nvSpPr>
          <p:cNvPr id="7" name="Rectangle 6"/>
          <p:cNvSpPr/>
          <p:nvPr/>
        </p:nvSpPr>
        <p:spPr>
          <a:xfrm>
            <a:off x="4572000" y="1045087"/>
            <a:ext cx="4572000" cy="2585323"/>
          </a:xfrm>
          <a:prstGeom prst="rect">
            <a:avLst/>
          </a:prstGeom>
        </p:spPr>
        <p:txBody>
          <a:bodyPr>
            <a:spAutoFit/>
          </a:bodyPr>
          <a:lstStyle/>
          <a:p>
            <a:r>
              <a:rPr lang="en-US" sz="1800" dirty="0"/>
              <a:t>What is often forgot during these discussions is the power, these images can provide and how they can translate emotions into actions. In the more recent news, the picture showing a boy that barely survived the hell that Aleppo is to this very day, made the public aware of the living conditions of more than 100 thousand citizens that still </a:t>
            </a:r>
            <a:r>
              <a:rPr lang="en-US" sz="1800" dirty="0" smtClean="0"/>
              <a:t>lived </a:t>
            </a:r>
            <a:r>
              <a:rPr lang="en-US" sz="1800" dirty="0"/>
              <a:t>in this area.</a:t>
            </a:r>
          </a:p>
        </p:txBody>
      </p:sp>
    </p:spTree>
    <p:extLst>
      <p:ext uri="{BB962C8B-B14F-4D97-AF65-F5344CB8AC3E}">
        <p14:creationId xmlns:p14="http://schemas.microsoft.com/office/powerpoint/2010/main" val="160329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160700"/>
            <a:ext cx="3329100" cy="755700"/>
          </a:xfrm>
          <a:prstGeom prst="rect">
            <a:avLst/>
          </a:prstGeom>
        </p:spPr>
        <p:txBody>
          <a:bodyPr wrap="square" lIns="91425" tIns="91425" rIns="91425" bIns="91425" anchor="b" anchorCtr="0">
            <a:noAutofit/>
          </a:bodyPr>
          <a:lstStyle/>
          <a:p>
            <a:pPr lvl="0">
              <a:spcBef>
                <a:spcPts val="0"/>
              </a:spcBef>
              <a:buNone/>
            </a:pPr>
            <a:r>
              <a:rPr lang="en" b="1">
                <a:latin typeface="Times New Roman"/>
                <a:ea typeface="Times New Roman"/>
                <a:cs typeface="Times New Roman"/>
                <a:sym typeface="Times New Roman"/>
              </a:rPr>
              <a:t>USE THE DYNAMITE</a:t>
            </a:r>
          </a:p>
        </p:txBody>
      </p:sp>
      <p:sp>
        <p:nvSpPr>
          <p:cNvPr id="76" name="Shape 76"/>
          <p:cNvSpPr txBox="1">
            <a:spLocks noGrp="1"/>
          </p:cNvSpPr>
          <p:nvPr>
            <p:ph type="body" idx="1"/>
          </p:nvPr>
        </p:nvSpPr>
        <p:spPr>
          <a:xfrm>
            <a:off x="263525" y="1051250"/>
            <a:ext cx="3425700" cy="3976800"/>
          </a:xfrm>
          <a:prstGeom prst="rect">
            <a:avLst/>
          </a:prstGeom>
        </p:spPr>
        <p:txBody>
          <a:bodyPr wrap="square" lIns="91425" tIns="91425" rIns="91425" bIns="91425" anchor="t" anchorCtr="0">
            <a:noAutofit/>
          </a:bodyPr>
          <a:lstStyle/>
          <a:p>
            <a:pPr lvl="0" rtl="0">
              <a:spcBef>
                <a:spcPts val="0"/>
              </a:spcBef>
              <a:buNone/>
            </a:pPr>
            <a:r>
              <a:rPr lang="en" sz="1800">
                <a:latin typeface="Times New Roman"/>
                <a:ea typeface="Times New Roman"/>
                <a:cs typeface="Times New Roman"/>
                <a:sym typeface="Times New Roman"/>
              </a:rPr>
              <a:t>WITH THE KNOWLEDGE that using the dynamite will kill the pregnant woman but save the others, you believe that the group should use the dynamite</a:t>
            </a:r>
          </a:p>
          <a:p>
            <a:pPr lvl="0">
              <a:spcBef>
                <a:spcPts val="0"/>
              </a:spcBef>
              <a:buNone/>
            </a:pPr>
            <a:r>
              <a:rPr lang="en" sz="1800">
                <a:latin typeface="Times New Roman"/>
                <a:ea typeface="Times New Roman"/>
                <a:cs typeface="Times New Roman"/>
                <a:sym typeface="Times New Roman"/>
              </a:rPr>
              <a:t>STAND UP (WITHOUT SAYING A WORD) AND STAND ON THE LEFT SIDE OF THE ROOM (YOUR LEFT, NOT MINE!)</a:t>
            </a:r>
          </a:p>
        </p:txBody>
      </p:sp>
      <p:sp>
        <p:nvSpPr>
          <p:cNvPr id="77" name="Shape 77"/>
          <p:cNvSpPr txBox="1">
            <a:spLocks noGrp="1"/>
          </p:cNvSpPr>
          <p:nvPr>
            <p:ph type="title"/>
          </p:nvPr>
        </p:nvSpPr>
        <p:spPr>
          <a:xfrm>
            <a:off x="5337925" y="138075"/>
            <a:ext cx="3329100" cy="755700"/>
          </a:xfrm>
          <a:prstGeom prst="rect">
            <a:avLst/>
          </a:prstGeom>
        </p:spPr>
        <p:txBody>
          <a:bodyPr wrap="square" lIns="91425" tIns="91425" rIns="91425" bIns="91425" anchor="b" anchorCtr="0">
            <a:noAutofit/>
          </a:bodyPr>
          <a:lstStyle/>
          <a:p>
            <a:pPr lvl="0" rtl="0">
              <a:spcBef>
                <a:spcPts val="0"/>
              </a:spcBef>
              <a:buNone/>
            </a:pPr>
            <a:r>
              <a:rPr lang="en" b="1">
                <a:latin typeface="Times New Roman"/>
                <a:ea typeface="Times New Roman"/>
                <a:cs typeface="Times New Roman"/>
                <a:sym typeface="Times New Roman"/>
              </a:rPr>
              <a:t>SAVE THE </a:t>
            </a:r>
          </a:p>
          <a:p>
            <a:pPr lvl="0" rtl="0">
              <a:spcBef>
                <a:spcPts val="0"/>
              </a:spcBef>
              <a:buNone/>
            </a:pPr>
            <a:r>
              <a:rPr lang="en" b="1">
                <a:latin typeface="Times New Roman"/>
                <a:ea typeface="Times New Roman"/>
                <a:cs typeface="Times New Roman"/>
                <a:sym typeface="Times New Roman"/>
              </a:rPr>
              <a:t>UNBORN CHILD</a:t>
            </a:r>
          </a:p>
        </p:txBody>
      </p:sp>
      <p:sp>
        <p:nvSpPr>
          <p:cNvPr id="78" name="Shape 78"/>
          <p:cNvSpPr txBox="1">
            <a:spLocks noGrp="1"/>
          </p:cNvSpPr>
          <p:nvPr>
            <p:ph type="body" idx="1"/>
          </p:nvPr>
        </p:nvSpPr>
        <p:spPr>
          <a:xfrm>
            <a:off x="5289750" y="1028625"/>
            <a:ext cx="3425700" cy="3976800"/>
          </a:xfrm>
          <a:prstGeom prst="rect">
            <a:avLst/>
          </a:prstGeom>
        </p:spPr>
        <p:txBody>
          <a:bodyPr wrap="square" lIns="91425" tIns="91425" rIns="91425" bIns="91425" anchor="t" anchorCtr="0">
            <a:noAutofit/>
          </a:bodyPr>
          <a:lstStyle/>
          <a:p>
            <a:pPr lvl="0" rtl="0">
              <a:spcBef>
                <a:spcPts val="0"/>
              </a:spcBef>
              <a:buNone/>
            </a:pPr>
            <a:r>
              <a:rPr lang="en" sz="1800">
                <a:latin typeface="Times New Roman"/>
                <a:ea typeface="Times New Roman"/>
                <a:cs typeface="Times New Roman"/>
                <a:sym typeface="Times New Roman"/>
              </a:rPr>
              <a:t>WITH THE KNOWLEDGE that not using the dynamite and allowing the pregnant lady and her unborn child to live while the rest of the group dies you believe that the group should not use the dynamine</a:t>
            </a:r>
          </a:p>
          <a:p>
            <a:pPr lvl="0" rtl="0">
              <a:spcBef>
                <a:spcPts val="0"/>
              </a:spcBef>
              <a:buNone/>
            </a:pPr>
            <a:r>
              <a:rPr lang="en" sz="1800">
                <a:latin typeface="Times New Roman"/>
                <a:ea typeface="Times New Roman"/>
                <a:cs typeface="Times New Roman"/>
                <a:sym typeface="Times New Roman"/>
              </a:rPr>
              <a:t>STAND UP (WITHOUT SAYING A WORD) AND STAND ON THE RIGHT SIDE OF THE ROOM (YOUR RIGHT, NOT MINE!)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44250" y="828350"/>
            <a:ext cx="8455500" cy="2722200"/>
          </a:xfrm>
          <a:prstGeom prst="rect">
            <a:avLst/>
          </a:prstGeom>
        </p:spPr>
        <p:txBody>
          <a:bodyPr wrap="square" lIns="91425" tIns="91425" rIns="91425" bIns="91425" anchor="ctr" anchorCtr="0">
            <a:noAutofit/>
          </a:bodyPr>
          <a:lstStyle/>
          <a:p>
            <a:pPr lvl="0">
              <a:spcBef>
                <a:spcPts val="0"/>
              </a:spcBef>
              <a:buNone/>
            </a:pPr>
            <a:r>
              <a:rPr lang="en">
                <a:latin typeface="Times New Roman"/>
                <a:ea typeface="Times New Roman"/>
                <a:cs typeface="Times New Roman"/>
                <a:sym typeface="Times New Roman"/>
              </a:rPr>
              <a:t>NOW, partner up with someone from the opposite side of the room and CHANGE THEIR MIND...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500850" y="526350"/>
            <a:ext cx="3670800" cy="4090800"/>
          </a:xfrm>
          <a:prstGeom prst="rect">
            <a:avLst/>
          </a:prstGeom>
        </p:spPr>
        <p:txBody>
          <a:bodyPr wrap="square" lIns="91425" tIns="91425" rIns="91425" bIns="91425" anchor="ctr" anchorCtr="0">
            <a:noAutofit/>
          </a:bodyPr>
          <a:lstStyle/>
          <a:p>
            <a:pPr lvl="0" algn="ctr">
              <a:spcBef>
                <a:spcPts val="0"/>
              </a:spcBef>
              <a:buNone/>
            </a:pPr>
            <a:r>
              <a:rPr lang="en" b="1">
                <a:latin typeface="Times New Roman"/>
                <a:ea typeface="Times New Roman"/>
                <a:cs typeface="Times New Roman"/>
                <a:sym typeface="Times New Roman"/>
              </a:rPr>
              <a:t>TRUE ETHICAL DILEMMA</a:t>
            </a:r>
          </a:p>
        </p:txBody>
      </p:sp>
      <p:sp>
        <p:nvSpPr>
          <p:cNvPr id="89" name="Shape 89"/>
          <p:cNvSpPr txBox="1"/>
          <p:nvPr/>
        </p:nvSpPr>
        <p:spPr>
          <a:xfrm>
            <a:off x="4642650" y="722400"/>
            <a:ext cx="4122600" cy="4016700"/>
          </a:xfrm>
          <a:prstGeom prst="rect">
            <a:avLst/>
          </a:prstGeom>
          <a:noFill/>
          <a:ln>
            <a:noFill/>
          </a:ln>
        </p:spPr>
        <p:txBody>
          <a:bodyPr wrap="square" lIns="91425" tIns="91425" rIns="91425" bIns="91425" anchor="t" anchorCtr="0">
            <a:noAutofit/>
          </a:bodyPr>
          <a:lstStyle/>
          <a:p>
            <a:pPr lvl="0">
              <a:spcBef>
                <a:spcPts val="0"/>
              </a:spcBef>
              <a:buNone/>
            </a:pPr>
            <a:r>
              <a:rPr lang="en" sz="4800">
                <a:latin typeface="Times New Roman"/>
                <a:ea typeface="Times New Roman"/>
                <a:cs typeface="Times New Roman"/>
                <a:sym typeface="Times New Roman"/>
              </a:rPr>
              <a:t>Two or more courses of actions that are ethically justifiable.</a:t>
            </a:r>
            <a:r>
              <a:rPr lang="en" sz="4800">
                <a:latin typeface="Playfair Display"/>
                <a:ea typeface="Playfair Display"/>
                <a:cs typeface="Playfair Display"/>
                <a:sym typeface="Playfair Display"/>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65500" y="1060475"/>
            <a:ext cx="4045200" cy="1786200"/>
          </a:xfrm>
          <a:prstGeom prst="rect">
            <a:avLst/>
          </a:prstGeom>
        </p:spPr>
        <p:txBody>
          <a:bodyPr wrap="square" lIns="91425" tIns="91425" rIns="91425" bIns="91425" anchor="b" anchorCtr="0">
            <a:noAutofit/>
          </a:bodyPr>
          <a:lstStyle/>
          <a:p>
            <a:pPr lvl="0" algn="ctr" rtl="0">
              <a:spcBef>
                <a:spcPts val="0"/>
              </a:spcBef>
              <a:buNone/>
            </a:pPr>
            <a:r>
              <a:rPr lang="en" b="1">
                <a:latin typeface="Times New Roman"/>
                <a:ea typeface="Times New Roman"/>
                <a:cs typeface="Times New Roman"/>
                <a:sym typeface="Times New Roman"/>
              </a:rPr>
              <a:t>USE THE DYNAMITE</a:t>
            </a:r>
          </a:p>
        </p:txBody>
      </p:sp>
      <p:sp>
        <p:nvSpPr>
          <p:cNvPr id="95" name="Shape 95"/>
          <p:cNvSpPr txBox="1"/>
          <p:nvPr/>
        </p:nvSpPr>
        <p:spPr>
          <a:xfrm>
            <a:off x="4642650" y="722400"/>
            <a:ext cx="4122600" cy="4016700"/>
          </a:xfrm>
          <a:prstGeom prst="rect">
            <a:avLst/>
          </a:prstGeom>
          <a:noFill/>
          <a:ln>
            <a:noFill/>
          </a:ln>
        </p:spPr>
        <p:txBody>
          <a:bodyPr wrap="square" lIns="91425" tIns="91425" rIns="91425" bIns="91425" anchor="t" anchorCtr="0">
            <a:noAutofit/>
          </a:bodyPr>
          <a:lstStyle/>
          <a:p>
            <a:pPr lvl="0" rtl="0">
              <a:spcBef>
                <a:spcPts val="0"/>
              </a:spcBef>
              <a:buNone/>
            </a:pPr>
            <a:endParaRPr sz="4800">
              <a:latin typeface="Playfair Display"/>
              <a:ea typeface="Playfair Display"/>
              <a:cs typeface="Playfair Display"/>
              <a:sym typeface="Playfair Display"/>
            </a:endParaRPr>
          </a:p>
        </p:txBody>
      </p:sp>
      <p:sp>
        <p:nvSpPr>
          <p:cNvPr id="96" name="Shape 96"/>
          <p:cNvSpPr txBox="1">
            <a:spLocks noGrp="1"/>
          </p:cNvSpPr>
          <p:nvPr>
            <p:ph type="subTitle" idx="1"/>
          </p:nvPr>
        </p:nvSpPr>
        <p:spPr>
          <a:xfrm>
            <a:off x="265500" y="2921401"/>
            <a:ext cx="4045200" cy="1345500"/>
          </a:xfrm>
          <a:prstGeom prst="rect">
            <a:avLst/>
          </a:prstGeom>
        </p:spPr>
        <p:txBody>
          <a:bodyPr wrap="square" lIns="91425" tIns="91425" rIns="91425" bIns="91425" anchor="t" anchorCtr="0">
            <a:noAutofit/>
          </a:bodyPr>
          <a:lstStyle/>
          <a:p>
            <a:pPr lvl="0">
              <a:spcBef>
                <a:spcPts val="0"/>
              </a:spcBef>
              <a:buNone/>
            </a:pPr>
            <a:r>
              <a:rPr lang="en">
                <a:latin typeface="Times New Roman"/>
                <a:ea typeface="Times New Roman"/>
                <a:cs typeface="Times New Roman"/>
                <a:sym typeface="Times New Roman"/>
              </a:rPr>
              <a:t>WHY IS THIS THE ETHICALLY RIGHT THING TO DO?</a:t>
            </a:r>
          </a:p>
        </p:txBody>
      </p:sp>
      <p:sp>
        <p:nvSpPr>
          <p:cNvPr id="97" name="Shape 97"/>
          <p:cNvSpPr txBox="1">
            <a:spLocks noGrp="1"/>
          </p:cNvSpPr>
          <p:nvPr>
            <p:ph type="body" idx="2"/>
          </p:nvPr>
        </p:nvSpPr>
        <p:spPr>
          <a:xfrm>
            <a:off x="4939500" y="211900"/>
            <a:ext cx="3837000" cy="4729200"/>
          </a:xfrm>
          <a:prstGeom prst="rect">
            <a:avLst/>
          </a:prstGeom>
        </p:spPr>
        <p:txBody>
          <a:bodyPr wrap="square" lIns="91425" tIns="91425" rIns="91425" bIns="91425" anchor="ctr" anchorCtr="0">
            <a:noAutofit/>
          </a:bodyPr>
          <a:lstStyle/>
          <a:p>
            <a:pPr marL="457200" lvl="0" indent="-228600" rtl="0">
              <a:spcBef>
                <a:spcPts val="0"/>
              </a:spcBef>
              <a:buFont typeface="Times New Roman"/>
            </a:pPr>
            <a:r>
              <a:rPr lang="en">
                <a:latin typeface="Times New Roman"/>
                <a:ea typeface="Times New Roman"/>
                <a:cs typeface="Times New Roman"/>
                <a:sym typeface="Times New Roman"/>
              </a:rPr>
              <a:t>The greater good is more important and more lives will be saved with the dynamite</a:t>
            </a:r>
            <a:br>
              <a:rPr lang="en">
                <a:latin typeface="Times New Roman"/>
                <a:ea typeface="Times New Roman"/>
                <a:cs typeface="Times New Roman"/>
                <a:sym typeface="Times New Roman"/>
              </a:rPr>
            </a:br>
            <a:endParaRPr lang="en">
              <a:latin typeface="Times New Roman"/>
              <a:ea typeface="Times New Roman"/>
              <a:cs typeface="Times New Roman"/>
              <a:sym typeface="Times New Roman"/>
            </a:endParaRPr>
          </a:p>
          <a:p>
            <a:pPr marL="457200" lvl="0" indent="-228600" rtl="0">
              <a:spcBef>
                <a:spcPts val="0"/>
              </a:spcBef>
              <a:buFont typeface="Times New Roman"/>
            </a:pPr>
            <a:r>
              <a:rPr lang="en">
                <a:latin typeface="Times New Roman"/>
                <a:ea typeface="Times New Roman"/>
                <a:cs typeface="Times New Roman"/>
                <a:sym typeface="Times New Roman"/>
              </a:rPr>
              <a:t>The impact will be lessened by the death of only one person, unless you consider the unborn a person (this is a whole other ethical dilemma)</a:t>
            </a:r>
            <a:br>
              <a:rPr lang="en">
                <a:latin typeface="Times New Roman"/>
                <a:ea typeface="Times New Roman"/>
                <a:cs typeface="Times New Roman"/>
                <a:sym typeface="Times New Roman"/>
              </a:rPr>
            </a:br>
            <a:endParaRPr lang="en">
              <a:latin typeface="Times New Roman"/>
              <a:ea typeface="Times New Roman"/>
              <a:cs typeface="Times New Roman"/>
              <a:sym typeface="Times New Roman"/>
            </a:endParaRPr>
          </a:p>
          <a:p>
            <a:pPr marL="457200" lvl="0" indent="-228600" rtl="0">
              <a:spcBef>
                <a:spcPts val="0"/>
              </a:spcBef>
              <a:buFont typeface="Times New Roman"/>
            </a:pPr>
            <a:r>
              <a:rPr lang="en">
                <a:latin typeface="Times New Roman"/>
                <a:ea typeface="Times New Roman"/>
                <a:cs typeface="Times New Roman"/>
                <a:sym typeface="Times New Roman"/>
              </a:rPr>
              <a:t>There is a slim chance that the woman could survive the blast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65500" y="1081675"/>
            <a:ext cx="4045200" cy="1786200"/>
          </a:xfrm>
          <a:prstGeom prst="rect">
            <a:avLst/>
          </a:prstGeom>
        </p:spPr>
        <p:txBody>
          <a:bodyPr wrap="square" lIns="91425" tIns="91425" rIns="91425" bIns="91425" anchor="b" anchorCtr="0">
            <a:noAutofit/>
          </a:bodyPr>
          <a:lstStyle/>
          <a:p>
            <a:pPr lvl="0" rtl="0">
              <a:spcBef>
                <a:spcPts val="0"/>
              </a:spcBef>
              <a:buNone/>
            </a:pPr>
            <a:r>
              <a:rPr lang="en">
                <a:latin typeface="Times New Roman"/>
                <a:ea typeface="Times New Roman"/>
                <a:cs typeface="Times New Roman"/>
                <a:sym typeface="Times New Roman"/>
              </a:rPr>
              <a:t>SAVE THE </a:t>
            </a:r>
          </a:p>
          <a:p>
            <a:pPr lvl="0">
              <a:spcBef>
                <a:spcPts val="0"/>
              </a:spcBef>
              <a:buNone/>
            </a:pPr>
            <a:r>
              <a:rPr lang="en">
                <a:latin typeface="Times New Roman"/>
                <a:ea typeface="Times New Roman"/>
                <a:cs typeface="Times New Roman"/>
                <a:sym typeface="Times New Roman"/>
              </a:rPr>
              <a:t>UNBORN CHILD</a:t>
            </a:r>
          </a:p>
        </p:txBody>
      </p:sp>
      <p:sp>
        <p:nvSpPr>
          <p:cNvPr id="103" name="Shape 103"/>
          <p:cNvSpPr txBox="1">
            <a:spLocks noGrp="1"/>
          </p:cNvSpPr>
          <p:nvPr>
            <p:ph type="subTitle" idx="1"/>
          </p:nvPr>
        </p:nvSpPr>
        <p:spPr>
          <a:xfrm>
            <a:off x="265500" y="2921401"/>
            <a:ext cx="4045200" cy="1345500"/>
          </a:xfrm>
          <a:prstGeom prst="rect">
            <a:avLst/>
          </a:prstGeom>
        </p:spPr>
        <p:txBody>
          <a:bodyPr wrap="square" lIns="91425" tIns="91425" rIns="91425" bIns="91425" anchor="t" anchorCtr="0">
            <a:noAutofit/>
          </a:bodyPr>
          <a:lstStyle/>
          <a:p>
            <a:pPr lvl="0">
              <a:spcBef>
                <a:spcPts val="0"/>
              </a:spcBef>
              <a:buNone/>
            </a:pPr>
            <a:r>
              <a:rPr lang="en">
                <a:latin typeface="Times New Roman"/>
                <a:ea typeface="Times New Roman"/>
                <a:cs typeface="Times New Roman"/>
                <a:sym typeface="Times New Roman"/>
              </a:rPr>
              <a:t>WHY IS THIS THE ETHICALLY RIGHT THING TO DO?</a:t>
            </a:r>
          </a:p>
        </p:txBody>
      </p:sp>
      <p:sp>
        <p:nvSpPr>
          <p:cNvPr id="104" name="Shape 104"/>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marL="457200" lvl="0" indent="-228600" rtl="0">
              <a:spcBef>
                <a:spcPts val="0"/>
              </a:spcBef>
              <a:buFont typeface="Times New Roman"/>
            </a:pPr>
            <a:r>
              <a:rPr lang="en">
                <a:latin typeface="Times New Roman"/>
                <a:ea typeface="Times New Roman"/>
                <a:cs typeface="Times New Roman"/>
                <a:sym typeface="Times New Roman"/>
              </a:rPr>
              <a:t>The adults have already experienced life and living</a:t>
            </a:r>
            <a:br>
              <a:rPr lang="en">
                <a:latin typeface="Times New Roman"/>
                <a:ea typeface="Times New Roman"/>
                <a:cs typeface="Times New Roman"/>
                <a:sym typeface="Times New Roman"/>
              </a:rPr>
            </a:br>
            <a:endParaRPr lang="en">
              <a:latin typeface="Times New Roman"/>
              <a:ea typeface="Times New Roman"/>
              <a:cs typeface="Times New Roman"/>
              <a:sym typeface="Times New Roman"/>
            </a:endParaRPr>
          </a:p>
          <a:p>
            <a:pPr marL="457200" lvl="0" indent="-228600" rtl="0">
              <a:spcBef>
                <a:spcPts val="0"/>
              </a:spcBef>
              <a:buFont typeface="Times New Roman"/>
            </a:pPr>
            <a:r>
              <a:rPr lang="en">
                <a:latin typeface="Times New Roman"/>
                <a:ea typeface="Times New Roman"/>
                <a:cs typeface="Times New Roman"/>
                <a:sym typeface="Times New Roman"/>
              </a:rPr>
              <a:t>The child is innocent</a:t>
            </a:r>
            <a:br>
              <a:rPr lang="en">
                <a:latin typeface="Times New Roman"/>
                <a:ea typeface="Times New Roman"/>
                <a:cs typeface="Times New Roman"/>
                <a:sym typeface="Times New Roman"/>
              </a:rPr>
            </a:br>
            <a:endParaRPr lang="en">
              <a:latin typeface="Times New Roman"/>
              <a:ea typeface="Times New Roman"/>
              <a:cs typeface="Times New Roman"/>
              <a:sym typeface="Times New Roman"/>
            </a:endParaRPr>
          </a:p>
          <a:p>
            <a:pPr marL="457200" lvl="0" indent="-228600" rtl="0">
              <a:spcBef>
                <a:spcPts val="0"/>
              </a:spcBef>
              <a:buFont typeface="Times New Roman"/>
            </a:pPr>
            <a:r>
              <a:rPr lang="en">
                <a:latin typeface="Times New Roman"/>
                <a:ea typeface="Times New Roman"/>
                <a:cs typeface="Times New Roman"/>
                <a:sym typeface="Times New Roman"/>
              </a:rPr>
              <a:t>The woman did nothing wrong</a:t>
            </a:r>
            <a:br>
              <a:rPr lang="en">
                <a:latin typeface="Times New Roman"/>
                <a:ea typeface="Times New Roman"/>
                <a:cs typeface="Times New Roman"/>
                <a:sym typeface="Times New Roman"/>
              </a:rPr>
            </a:br>
            <a:endParaRPr lang="en">
              <a:latin typeface="Times New Roman"/>
              <a:ea typeface="Times New Roman"/>
              <a:cs typeface="Times New Roman"/>
              <a:sym typeface="Times New Roman"/>
            </a:endParaRPr>
          </a:p>
          <a:p>
            <a:pPr marL="457200" lvl="0" indent="-228600">
              <a:spcBef>
                <a:spcPts val="0"/>
              </a:spcBef>
              <a:buFont typeface="Times New Roman"/>
            </a:pPr>
            <a:r>
              <a:rPr lang="en">
                <a:latin typeface="Times New Roman"/>
                <a:ea typeface="Times New Roman"/>
                <a:cs typeface="Times New Roman"/>
                <a:sym typeface="Times New Roman"/>
              </a:rPr>
              <a:t>Who knows what potential might exist within that child? Perhaps he will discover the cure to cancer?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65500" y="1081675"/>
            <a:ext cx="4045200" cy="1786200"/>
          </a:xfrm>
          <a:prstGeom prst="rect">
            <a:avLst/>
          </a:prstGeom>
        </p:spPr>
        <p:txBody>
          <a:bodyPr wrap="square" lIns="91425" tIns="91425" rIns="91425" bIns="91425" anchor="b" anchorCtr="0">
            <a:noAutofit/>
          </a:bodyPr>
          <a:lstStyle/>
          <a:p>
            <a:pPr lvl="0" algn="ctr" rtl="0">
              <a:spcBef>
                <a:spcPts val="0"/>
              </a:spcBef>
              <a:buNone/>
            </a:pPr>
            <a:r>
              <a:rPr lang="en" b="1">
                <a:latin typeface="Times New Roman"/>
                <a:ea typeface="Times New Roman"/>
                <a:cs typeface="Times New Roman"/>
                <a:sym typeface="Times New Roman"/>
              </a:rPr>
              <a:t>LEGALLY SPEAKING</a:t>
            </a:r>
          </a:p>
        </p:txBody>
      </p:sp>
      <p:sp>
        <p:nvSpPr>
          <p:cNvPr id="110" name="Shape 110"/>
          <p:cNvSpPr txBox="1"/>
          <p:nvPr/>
        </p:nvSpPr>
        <p:spPr>
          <a:xfrm>
            <a:off x="4642650" y="211900"/>
            <a:ext cx="4122600" cy="4796700"/>
          </a:xfrm>
          <a:prstGeom prst="rect">
            <a:avLst/>
          </a:prstGeom>
          <a:noFill/>
          <a:ln>
            <a:noFill/>
          </a:ln>
        </p:spPr>
        <p:txBody>
          <a:bodyPr wrap="square" lIns="91425" tIns="91425" rIns="91425" bIns="91425" anchor="t" anchorCtr="0">
            <a:noAutofit/>
          </a:bodyPr>
          <a:lstStyle/>
          <a:p>
            <a:pPr lvl="0" rtl="0">
              <a:spcBef>
                <a:spcPts val="0"/>
              </a:spcBef>
              <a:buNone/>
            </a:pPr>
            <a:endParaRPr sz="4800">
              <a:latin typeface="Playfair Display"/>
              <a:ea typeface="Playfair Display"/>
              <a:cs typeface="Playfair Display"/>
              <a:sym typeface="Playfair Display"/>
            </a:endParaRPr>
          </a:p>
        </p:txBody>
      </p:sp>
      <p:sp>
        <p:nvSpPr>
          <p:cNvPr id="111" name="Shape 111"/>
          <p:cNvSpPr txBox="1">
            <a:spLocks noGrp="1"/>
          </p:cNvSpPr>
          <p:nvPr>
            <p:ph type="subTitle" idx="1"/>
          </p:nvPr>
        </p:nvSpPr>
        <p:spPr>
          <a:xfrm>
            <a:off x="265500" y="2921401"/>
            <a:ext cx="4045200" cy="1345500"/>
          </a:xfrm>
          <a:prstGeom prst="rect">
            <a:avLst/>
          </a:prstGeom>
        </p:spPr>
        <p:txBody>
          <a:bodyPr wrap="square" lIns="91425" tIns="91425" rIns="91425" bIns="91425" anchor="t" anchorCtr="0">
            <a:noAutofit/>
          </a:bodyPr>
          <a:lstStyle/>
          <a:p>
            <a:pPr lvl="0">
              <a:spcBef>
                <a:spcPts val="0"/>
              </a:spcBef>
              <a:buNone/>
            </a:pPr>
            <a:r>
              <a:rPr lang="en" sz="3000">
                <a:latin typeface="Times New Roman"/>
                <a:ea typeface="Times New Roman"/>
                <a:cs typeface="Times New Roman"/>
                <a:sym typeface="Times New Roman"/>
              </a:rPr>
              <a:t>THE LAW SAYS:</a:t>
            </a:r>
          </a:p>
        </p:txBody>
      </p:sp>
      <p:sp>
        <p:nvSpPr>
          <p:cNvPr id="112" name="Shape 112"/>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marL="457200" lvl="0" indent="-228600" rtl="0">
              <a:spcBef>
                <a:spcPts val="0"/>
              </a:spcBef>
              <a:buFont typeface="Times New Roman"/>
            </a:pPr>
            <a:r>
              <a:rPr lang="en">
                <a:latin typeface="Times New Roman"/>
                <a:ea typeface="Times New Roman"/>
                <a:cs typeface="Times New Roman"/>
                <a:sym typeface="Times New Roman"/>
              </a:rPr>
              <a:t>Using the dynamite knowing that it will harm the woman and her child is murder in the first degree or second degree depending on her condition after the explosion. </a:t>
            </a:r>
            <a:br>
              <a:rPr lang="en">
                <a:latin typeface="Times New Roman"/>
                <a:ea typeface="Times New Roman"/>
                <a:cs typeface="Times New Roman"/>
                <a:sym typeface="Times New Roman"/>
              </a:rPr>
            </a:br>
            <a:endParaRPr lang="en">
              <a:latin typeface="Times New Roman"/>
              <a:ea typeface="Times New Roman"/>
              <a:cs typeface="Times New Roman"/>
              <a:sym typeface="Times New Roman"/>
            </a:endParaRPr>
          </a:p>
          <a:p>
            <a:pPr marL="457200" lvl="0" indent="-228600">
              <a:spcBef>
                <a:spcPts val="0"/>
              </a:spcBef>
              <a:buFont typeface="Times New Roman"/>
            </a:pPr>
            <a:r>
              <a:rPr lang="en">
                <a:latin typeface="Times New Roman"/>
                <a:ea typeface="Times New Roman"/>
                <a:cs typeface="Times New Roman"/>
                <a:sym typeface="Times New Roman"/>
              </a:rPr>
              <a:t>According to the law, the families of the people who die from drowning have the right to sue the woman for wrongful death.</a:t>
            </a: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1947</Words>
  <Application>Microsoft Macintosh PowerPoint</Application>
  <PresentationFormat>On-screen Show (16:9)</PresentationFormat>
  <Paragraphs>120</Paragraphs>
  <Slides>38</Slides>
  <Notes>11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Pop</vt:lpstr>
      <vt:lpstr>What Would YOU Do?</vt:lpstr>
      <vt:lpstr>Ponder this… </vt:lpstr>
      <vt:lpstr>Now answer the following question without saying a word...</vt:lpstr>
      <vt:lpstr>USE THE DYNAMITE</vt:lpstr>
      <vt:lpstr>NOW, partner up with someone from the opposite side of the room and CHANGE THEIR MIND...</vt:lpstr>
      <vt:lpstr>TRUE ETHICAL DILEMMA</vt:lpstr>
      <vt:lpstr>USE THE DYNAMITE</vt:lpstr>
      <vt:lpstr>SAVE THE  UNBORN CHILD</vt:lpstr>
      <vt:lpstr>LEGALLY SPEAKING</vt:lpstr>
      <vt:lpstr>SO what is the LEGAL thing to do?</vt:lpstr>
      <vt:lpstr>LAW</vt:lpstr>
      <vt:lpstr>PowerPoint Presentation</vt:lpstr>
      <vt:lpstr>PowerPoint Presentation</vt:lpstr>
      <vt:lpstr>PowerPoint Presentation</vt:lpstr>
      <vt:lpstr>PowerPoint Presentation</vt:lpstr>
      <vt:lpstr>PowerPoint Presentation</vt:lpstr>
      <vt:lpstr>PowerPoint Presentation</vt:lpstr>
      <vt:lpstr>Further Consideration</vt:lpstr>
      <vt:lpstr>The Ethics of Photo Editing</vt:lpstr>
      <vt:lpstr>PowerPoint Presentation</vt:lpstr>
      <vt:lpstr>According to the NPAA (National Press Photographer’s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Would YOU Do?</dc:title>
  <cp:lastModifiedBy>Kristina Andres</cp:lastModifiedBy>
  <cp:revision>10</cp:revision>
  <dcterms:modified xsi:type="dcterms:W3CDTF">2019-01-09T18:33:19Z</dcterms:modified>
</cp:coreProperties>
</file>