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325" r:id="rId2"/>
    <p:sldId id="274" r:id="rId3"/>
    <p:sldId id="328" r:id="rId4"/>
    <p:sldId id="326" r:id="rId5"/>
    <p:sldId id="261" r:id="rId6"/>
    <p:sldId id="276" r:id="rId7"/>
    <p:sldId id="260" r:id="rId8"/>
    <p:sldId id="275" r:id="rId9"/>
    <p:sldId id="288" r:id="rId10"/>
    <p:sldId id="287" r:id="rId11"/>
    <p:sldId id="329" r:id="rId12"/>
    <p:sldId id="307" r:id="rId13"/>
    <p:sldId id="331" r:id="rId1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628" autoAdjust="0"/>
  </p:normalViewPr>
  <p:slideViewPr>
    <p:cSldViewPr>
      <p:cViewPr>
        <p:scale>
          <a:sx n="72" d="100"/>
          <a:sy n="72" d="100"/>
        </p:scale>
        <p:origin x="-2696" y="-8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AFACF43-FB29-47B0-9E4C-BB3413AD9706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64F4D0A-7919-4FE0-B2BD-7FC1276FA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66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52FEDD7-ABF0-441D-94BF-013D600775FD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EDD7-ABF0-441D-94BF-013D600775FD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52FEDD7-ABF0-441D-94BF-013D600775FD}" type="datetimeFigureOut">
              <a:rPr lang="en-US" smtClean="0"/>
              <a:t>18-05-08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2C1C93D-2E5C-4A09-88BA-B61CB63B35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381000"/>
            <a:ext cx="9829799" cy="733069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250188">
            <a:off x="2604386" y="1842386"/>
            <a:ext cx="3962400" cy="39624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800px-Maus_-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5486400" cy="5877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00" y="57150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Novel Study/ Lit Circle Unit</a:t>
            </a:r>
            <a:endParaRPr lang="en-US" sz="4400" b="1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397547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I am being evaluated on my double entry journals….YIKES!!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00000"/>
              </a:buClr>
            </a:pPr>
            <a:r>
              <a:rPr lang="en-US" dirty="0" smtClean="0"/>
              <a:t>You’ve had some practice creating a double entry journal…</a:t>
            </a:r>
          </a:p>
          <a:p>
            <a:pPr marL="68580" indent="0">
              <a:buClr>
                <a:srgbClr val="800000"/>
              </a:buClr>
              <a:buNone/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Let’s look at the criteria that you will be marked on at the end of the unit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9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066800"/>
            <a:ext cx="4267200" cy="480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4139033" cy="4648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76800" y="2362200"/>
            <a:ext cx="4038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Lit Circle Discussions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06163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Lit Circle Discussions: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b="1" dirty="0" smtClean="0">
                <a:solidFill>
                  <a:srgbClr val="800000"/>
                </a:solidFill>
              </a:rPr>
              <a:t>How do they Work?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63" y="2229757"/>
            <a:ext cx="7661237" cy="4094843"/>
          </a:xfrm>
        </p:spPr>
        <p:txBody>
          <a:bodyPr>
            <a:normAutofit fontScale="70000" lnSpcReduction="20000"/>
          </a:bodyPr>
          <a:lstStyle/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D</a:t>
            </a:r>
            <a:r>
              <a:rPr lang="en-US" sz="3200" dirty="0" smtClean="0"/>
              <a:t>ivide into groups of 5</a:t>
            </a:r>
            <a:endParaRPr lang="en-US" sz="3200" dirty="0" smtClean="0"/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C</a:t>
            </a:r>
            <a:r>
              <a:rPr lang="en-US" sz="3200" dirty="0" smtClean="0"/>
              <a:t>hose one student to go first. They will read one of their journal entries.</a:t>
            </a:r>
            <a:endParaRPr lang="en-US" sz="3200" dirty="0" smtClean="0"/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The person to their left will respond or add to the comment. You are allowed to disagree but please respect the opinion that has been shared.</a:t>
            </a:r>
            <a:endParaRPr lang="en-US" sz="3200" dirty="0" smtClean="0"/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Then the next person to the left will do the same.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This will continue until the whole circle has participated.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If you have not filled the five minutes when you finish, either repeat the circle or continue the conversation in a more relaxed way.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Remember: </a:t>
            </a:r>
            <a:r>
              <a:rPr lang="en-US" sz="3200" dirty="0" smtClean="0"/>
              <a:t>Listening </a:t>
            </a:r>
            <a:r>
              <a:rPr lang="en-US" sz="3200" dirty="0" smtClean="0"/>
              <a:t>is as important as sharing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575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Criteria For Effective Group Discussion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63" y="2229757"/>
            <a:ext cx="7661237" cy="4094843"/>
          </a:xfrm>
        </p:spPr>
        <p:txBody>
          <a:bodyPr>
            <a:normAutofit fontScale="92500" lnSpcReduction="10000"/>
          </a:bodyPr>
          <a:lstStyle/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All voices must be included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All students must feel included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All students must have their ideas respected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The discussion should move us to new understandings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Stay on topic </a:t>
            </a:r>
          </a:p>
          <a:p>
            <a:pPr marL="582930" indent="-514350">
              <a:buClr>
                <a:srgbClr val="800000"/>
              </a:buClr>
              <a:buFont typeface="+mj-lt"/>
              <a:buAutoNum type="arabicParenR"/>
            </a:pPr>
            <a:r>
              <a:rPr lang="en-US" sz="3200" dirty="0" smtClean="0"/>
              <a:t>Listening is as important as sharing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696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Lit Circles – OVERVIEW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010400" cy="4308629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You will read ‘</a:t>
            </a:r>
            <a:r>
              <a:rPr lang="en-US" dirty="0" err="1" smtClean="0"/>
              <a:t>Maus</a:t>
            </a:r>
            <a:r>
              <a:rPr lang="en-US" dirty="0" smtClean="0"/>
              <a:t>’ (and ‘</a:t>
            </a:r>
            <a:r>
              <a:rPr lang="en-US" dirty="0" err="1" smtClean="0"/>
              <a:t>Maus</a:t>
            </a:r>
            <a:r>
              <a:rPr lang="en-US" dirty="0" smtClean="0"/>
              <a:t> II’ if you finish early).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Once or twice per week you will be an active participant in a Lit Circle discussing the assigned chapters.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When not in your lit circle, you will be reading your novel and completing double entry journals, answering chapter questions,  doing your interview assignment, and watching the video.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 In this unit you will be evaluated on: </a:t>
            </a:r>
          </a:p>
          <a:p>
            <a:pPr lvl="1">
              <a:buClr>
                <a:srgbClr val="800000"/>
              </a:buClr>
            </a:pPr>
            <a:r>
              <a:rPr lang="en-US" dirty="0" smtClean="0"/>
              <a:t>Your double entry journals</a:t>
            </a:r>
          </a:p>
          <a:p>
            <a:pPr lvl="1">
              <a:buClr>
                <a:srgbClr val="800000"/>
              </a:buClr>
            </a:pPr>
            <a:r>
              <a:rPr lang="en-US" dirty="0" smtClean="0"/>
              <a:t>Your active participation in lit circles </a:t>
            </a:r>
          </a:p>
          <a:p>
            <a:pPr lvl="1">
              <a:buClr>
                <a:srgbClr val="800000"/>
              </a:buClr>
            </a:pPr>
            <a:r>
              <a:rPr lang="en-US" dirty="0" smtClean="0"/>
              <a:t>Your completion of the chapter question booklet.</a:t>
            </a:r>
          </a:p>
          <a:p>
            <a:pPr lvl="1">
              <a:buClr>
                <a:srgbClr val="800000"/>
              </a:buClr>
            </a:pPr>
            <a:r>
              <a:rPr lang="en-US" dirty="0" smtClean="0"/>
              <a:t>Your final essay.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8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066800"/>
            <a:ext cx="4267200" cy="480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4139033" cy="4648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29200" y="1676400"/>
            <a:ext cx="3581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Double</a:t>
            </a:r>
            <a:br>
              <a:rPr lang="en-US" sz="6600" b="1" dirty="0" smtClean="0"/>
            </a:br>
            <a:r>
              <a:rPr lang="en-US" sz="6600" b="1" dirty="0" smtClean="0"/>
              <a:t>Entry</a:t>
            </a:r>
          </a:p>
          <a:p>
            <a:r>
              <a:rPr lang="en-US" sz="6600" b="1" dirty="0" smtClean="0"/>
              <a:t>Journals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26330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74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Double Entry Journals</a:t>
            </a:r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r>
              <a:rPr lang="en-US" dirty="0" smtClean="0">
                <a:solidFill>
                  <a:srgbClr val="800000"/>
                </a:solidFill>
              </a:rPr>
              <a:t>Plan and Practice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28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Take a piece of lined paper and fold it down the middle</a:t>
            </a:r>
          </a:p>
          <a:p>
            <a:pPr marL="342900" indent="-342900">
              <a:buAutoNum type="arabicParenR"/>
            </a:pPr>
            <a:r>
              <a:rPr lang="en-US" dirty="0" smtClean="0"/>
              <a:t>Label the left side “Quotations and the right side “Responses.”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3200400"/>
            <a:ext cx="7315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2590800"/>
            <a:ext cx="0" cy="3657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2743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Quotations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743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Responses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6971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696200" cy="838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Double Entry Journal</a:t>
            </a:r>
            <a:br>
              <a:rPr lang="en-US" sz="3200" b="1" dirty="0" smtClean="0">
                <a:solidFill>
                  <a:srgbClr val="800000"/>
                </a:solidFill>
              </a:rPr>
            </a:br>
            <a:r>
              <a:rPr lang="en-US" sz="3200" dirty="0" smtClean="0">
                <a:solidFill>
                  <a:srgbClr val="800000"/>
                </a:solidFill>
              </a:rPr>
              <a:t>Plan and Practice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6777317" cy="1447800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We will use this strategy during our lit circles, but first we need to practice what it looks like</a:t>
            </a:r>
            <a:r>
              <a:rPr lang="mr-IN" dirty="0" smtClean="0"/>
              <a:t>…</a:t>
            </a: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58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066800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 smtClean="0">
                <a:solidFill>
                  <a:srgbClr val="800000"/>
                </a:solidFill>
              </a:rPr>
              <a:t>Double Entry Journal</a:t>
            </a:r>
            <a:br>
              <a:rPr lang="en-US" sz="2600" b="1" dirty="0" smtClean="0">
                <a:solidFill>
                  <a:srgbClr val="800000"/>
                </a:solidFill>
              </a:rPr>
            </a:br>
            <a:r>
              <a:rPr lang="en-US" sz="2600" b="1" u="sng" dirty="0" smtClean="0">
                <a:solidFill>
                  <a:srgbClr val="800000"/>
                </a:solidFill>
              </a:rPr>
              <a:t>STATEMENT / RESPONSE STARTERS</a:t>
            </a:r>
            <a:endParaRPr lang="en-US" sz="2600" b="1" u="sng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057400"/>
            <a:ext cx="3419856" cy="3749040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I noticed…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It upset me when…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wonder about…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don’t really understand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now understand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If I were_____ I would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predict that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was shocked when/by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question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think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wish…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My reaction to this is…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This is significant to me because…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This images created in my mind from this are…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057400"/>
            <a:ext cx="3419856" cy="3749039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800000"/>
              </a:buClr>
            </a:pPr>
            <a:r>
              <a:rPr lang="en-US" dirty="0" smtClean="0"/>
              <a:t>This part reminds me of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It seems to me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liked the idea that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completely disagree with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felt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In my opinion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 know someone like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When this happens to me, I feel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One time I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It was/was not fair when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The author could have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This was a strong quotation to me because</a:t>
            </a:r>
            <a:r>
              <a:rPr lang="en-US" dirty="0"/>
              <a:t>…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What impressed me about this was</a:t>
            </a:r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9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62000" y="609600"/>
            <a:ext cx="3733800" cy="5638800"/>
          </a:xfrm>
        </p:spPr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r>
              <a:rPr lang="en-US" sz="3300" b="1" dirty="0" smtClean="0">
                <a:solidFill>
                  <a:srgbClr val="800000"/>
                </a:solidFill>
              </a:rPr>
              <a:t>‘Still I Rise’</a:t>
            </a:r>
            <a:br>
              <a:rPr lang="en-US" sz="3300" b="1" dirty="0" smtClean="0">
                <a:solidFill>
                  <a:srgbClr val="800000"/>
                </a:solidFill>
              </a:rPr>
            </a:br>
            <a:r>
              <a:rPr lang="en-US" sz="3300" b="1" dirty="0" smtClean="0">
                <a:solidFill>
                  <a:srgbClr val="800000"/>
                </a:solidFill>
              </a:rPr>
              <a:t>Maya Angelou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(1) </a:t>
            </a:r>
            <a:r>
              <a:rPr lang="en-US" dirty="0" smtClean="0"/>
              <a:t>You </a:t>
            </a:r>
            <a:r>
              <a:rPr lang="en-US" dirty="0"/>
              <a:t>may write me down in history</a:t>
            </a:r>
          </a:p>
          <a:p>
            <a:pPr marL="68580" indent="0">
              <a:buNone/>
            </a:pPr>
            <a:r>
              <a:rPr lang="en-US" dirty="0" smtClean="0"/>
              <a:t>With </a:t>
            </a:r>
            <a:r>
              <a:rPr lang="en-US" dirty="0"/>
              <a:t>your bitter, twisted lies,</a:t>
            </a:r>
          </a:p>
          <a:p>
            <a:pPr marL="68580" indent="0">
              <a:buNone/>
            </a:pPr>
            <a:r>
              <a:rPr lang="en-US" dirty="0" smtClean="0"/>
              <a:t>You </a:t>
            </a:r>
            <a:r>
              <a:rPr lang="en-US" dirty="0"/>
              <a:t>may trod me in the very dirt</a:t>
            </a:r>
          </a:p>
          <a:p>
            <a:pPr marL="68580" indent="0">
              <a:buNone/>
            </a:pPr>
            <a:r>
              <a:rPr lang="en-US" dirty="0"/>
              <a:t>But still, like dust, I’ll rise.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(5) </a:t>
            </a:r>
            <a:r>
              <a:rPr lang="en-US" dirty="0" smtClean="0"/>
              <a:t>Does </a:t>
            </a:r>
            <a:r>
              <a:rPr lang="en-US" dirty="0"/>
              <a:t>my sassiness upset you?</a:t>
            </a:r>
          </a:p>
          <a:p>
            <a:pPr marL="68580" indent="0">
              <a:buNone/>
            </a:pPr>
            <a:r>
              <a:rPr lang="en-US" dirty="0"/>
              <a:t>Why are you beset with gloom?</a:t>
            </a:r>
          </a:p>
          <a:p>
            <a:pPr marL="68580" indent="0">
              <a:buNone/>
            </a:pPr>
            <a:r>
              <a:rPr lang="en-US" dirty="0"/>
              <a:t>‘Cause I walk like I’ve got oil wells</a:t>
            </a:r>
          </a:p>
          <a:p>
            <a:pPr marL="68580" indent="0">
              <a:buNone/>
            </a:pPr>
            <a:r>
              <a:rPr lang="en-US" dirty="0"/>
              <a:t>Pumping in my living room.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(9) </a:t>
            </a:r>
            <a:r>
              <a:rPr lang="en-US" dirty="0" smtClean="0"/>
              <a:t>Just </a:t>
            </a:r>
            <a:r>
              <a:rPr lang="en-US" dirty="0"/>
              <a:t>like moons and like suns,</a:t>
            </a:r>
          </a:p>
          <a:p>
            <a:pPr marL="68580" indent="0">
              <a:buNone/>
            </a:pPr>
            <a:r>
              <a:rPr lang="en-US" dirty="0"/>
              <a:t>With the certainty of tides,</a:t>
            </a:r>
          </a:p>
          <a:p>
            <a:pPr marL="68580" indent="0">
              <a:buNone/>
            </a:pPr>
            <a:r>
              <a:rPr lang="en-US" dirty="0"/>
              <a:t>Just like hopes springing high,</a:t>
            </a:r>
          </a:p>
          <a:p>
            <a:pPr marL="68580" indent="0">
              <a:buNone/>
            </a:pPr>
            <a:r>
              <a:rPr lang="en-US" dirty="0"/>
              <a:t>Still I’ll rise.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(13) </a:t>
            </a:r>
            <a:r>
              <a:rPr lang="en-US" dirty="0" smtClean="0"/>
              <a:t>Did </a:t>
            </a:r>
            <a:r>
              <a:rPr lang="en-US" dirty="0"/>
              <a:t>you want to see me broken?</a:t>
            </a:r>
          </a:p>
          <a:p>
            <a:pPr marL="68580" indent="0">
              <a:buNone/>
            </a:pPr>
            <a:r>
              <a:rPr lang="en-US" dirty="0"/>
              <a:t>Bowed head and lowered eyes?</a:t>
            </a:r>
          </a:p>
          <a:p>
            <a:pPr marL="68580" indent="0">
              <a:buNone/>
            </a:pPr>
            <a:r>
              <a:rPr lang="en-US" dirty="0"/>
              <a:t>Shoulders falling down like teardrops,</a:t>
            </a:r>
          </a:p>
          <a:p>
            <a:pPr marL="68580" indent="0">
              <a:buNone/>
            </a:pPr>
            <a:r>
              <a:rPr lang="en-US" dirty="0"/>
              <a:t>Weakened by my soulful cries</a:t>
            </a:r>
            <a:r>
              <a:rPr lang="en-US" dirty="0" smtClean="0"/>
              <a:t>?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(17) </a:t>
            </a:r>
            <a:r>
              <a:rPr lang="en-US" dirty="0" smtClean="0"/>
              <a:t>Does </a:t>
            </a:r>
            <a:r>
              <a:rPr lang="en-US" dirty="0"/>
              <a:t>my haughtiness offend you?</a:t>
            </a:r>
          </a:p>
          <a:p>
            <a:pPr marL="68580" indent="0">
              <a:buNone/>
            </a:pPr>
            <a:r>
              <a:rPr lang="en-US" dirty="0"/>
              <a:t>Don’t you take it awful hard</a:t>
            </a:r>
          </a:p>
          <a:p>
            <a:pPr marL="68580" indent="0">
              <a:buNone/>
            </a:pPr>
            <a:r>
              <a:rPr lang="en-US" dirty="0"/>
              <a:t>‘Cause I laugh like I’ve got gold mines</a:t>
            </a:r>
          </a:p>
          <a:p>
            <a:pPr marL="68580" indent="0">
              <a:buNone/>
            </a:pPr>
            <a:r>
              <a:rPr lang="en-US" dirty="0" err="1"/>
              <a:t>Diggin</a:t>
            </a:r>
            <a:r>
              <a:rPr lang="en-US" dirty="0"/>
              <a:t>’ in my own backyard.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343400" y="990600"/>
            <a:ext cx="4191000" cy="5257800"/>
          </a:xfrm>
        </p:spPr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(21) </a:t>
            </a:r>
            <a:r>
              <a:rPr lang="en-US" dirty="0" smtClean="0"/>
              <a:t>You </a:t>
            </a:r>
            <a:r>
              <a:rPr lang="en-US" dirty="0"/>
              <a:t>may shoot me with your words,</a:t>
            </a:r>
          </a:p>
          <a:p>
            <a:pPr marL="68580" indent="0">
              <a:buNone/>
            </a:pPr>
            <a:r>
              <a:rPr lang="en-US" dirty="0"/>
              <a:t>You may cut me with your eyes,</a:t>
            </a:r>
          </a:p>
          <a:p>
            <a:pPr marL="68580" indent="0">
              <a:buNone/>
            </a:pPr>
            <a:r>
              <a:rPr lang="en-US" dirty="0"/>
              <a:t>You may kill me with your hatefulness,</a:t>
            </a:r>
          </a:p>
          <a:p>
            <a:pPr marL="68580" indent="0">
              <a:buNone/>
            </a:pPr>
            <a:r>
              <a:rPr lang="en-US" dirty="0"/>
              <a:t>But still, like air, I’ll rise.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(25) </a:t>
            </a:r>
            <a:r>
              <a:rPr lang="en-US" dirty="0" smtClean="0"/>
              <a:t>Does </a:t>
            </a:r>
            <a:r>
              <a:rPr lang="en-US" dirty="0"/>
              <a:t>my sexiness upset you?</a:t>
            </a:r>
          </a:p>
          <a:p>
            <a:pPr marL="68580" indent="0">
              <a:buNone/>
            </a:pPr>
            <a:r>
              <a:rPr lang="en-US" dirty="0"/>
              <a:t>Does it come as a surprise</a:t>
            </a:r>
          </a:p>
          <a:p>
            <a:pPr marL="68580" indent="0">
              <a:buNone/>
            </a:pPr>
            <a:r>
              <a:rPr lang="en-US" dirty="0"/>
              <a:t>That I dance like I’ve got diamonds</a:t>
            </a:r>
          </a:p>
          <a:p>
            <a:pPr marL="68580" indent="0">
              <a:buNone/>
            </a:pPr>
            <a:r>
              <a:rPr lang="en-US" dirty="0"/>
              <a:t>At the meeting of my thighs?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(29) </a:t>
            </a:r>
            <a:r>
              <a:rPr lang="en-US" dirty="0" smtClean="0"/>
              <a:t>Out </a:t>
            </a:r>
            <a:r>
              <a:rPr lang="en-US" dirty="0"/>
              <a:t>of the huts of history’s shame</a:t>
            </a:r>
          </a:p>
          <a:p>
            <a:pPr marL="68580" indent="0">
              <a:buNone/>
            </a:pPr>
            <a:r>
              <a:rPr lang="en-US" dirty="0"/>
              <a:t>I rise</a:t>
            </a:r>
          </a:p>
          <a:p>
            <a:pPr marL="68580" indent="0">
              <a:buNone/>
            </a:pPr>
            <a:r>
              <a:rPr lang="en-US" dirty="0"/>
              <a:t>Up from a past that’s rooted in pain</a:t>
            </a:r>
          </a:p>
          <a:p>
            <a:pPr marL="68580" indent="0">
              <a:buNone/>
            </a:pPr>
            <a:r>
              <a:rPr lang="en-US" dirty="0"/>
              <a:t>I rise</a:t>
            </a:r>
          </a:p>
          <a:p>
            <a:pPr marL="68580" indent="0">
              <a:buNone/>
            </a:pPr>
            <a:r>
              <a:rPr lang="en-US" dirty="0"/>
              <a:t>I’m a black ocean, leaping and wide,</a:t>
            </a:r>
          </a:p>
          <a:p>
            <a:pPr marL="68580" indent="0">
              <a:buNone/>
            </a:pPr>
            <a:r>
              <a:rPr lang="en-US" dirty="0"/>
              <a:t>Welling and swelling I bear in the tide.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(35) </a:t>
            </a:r>
            <a:r>
              <a:rPr lang="en-US" dirty="0" smtClean="0"/>
              <a:t>Leaving </a:t>
            </a:r>
            <a:r>
              <a:rPr lang="en-US" dirty="0"/>
              <a:t>behind nights of terror and fear</a:t>
            </a:r>
          </a:p>
          <a:p>
            <a:pPr marL="68580" indent="0">
              <a:buNone/>
            </a:pPr>
            <a:r>
              <a:rPr lang="en-US" dirty="0"/>
              <a:t>I rise</a:t>
            </a:r>
          </a:p>
          <a:p>
            <a:pPr marL="68580" indent="0">
              <a:buNone/>
            </a:pPr>
            <a:r>
              <a:rPr lang="en-US" dirty="0"/>
              <a:t>Into a daybreak that’s wondrously clear</a:t>
            </a:r>
          </a:p>
          <a:p>
            <a:pPr marL="68580" indent="0">
              <a:buNone/>
            </a:pPr>
            <a:r>
              <a:rPr lang="en-US" dirty="0"/>
              <a:t>I rise</a:t>
            </a:r>
          </a:p>
          <a:p>
            <a:pPr marL="68580" indent="0">
              <a:buNone/>
            </a:pPr>
            <a:r>
              <a:rPr lang="en-US" dirty="0"/>
              <a:t>Bringing the gifts that my ancestors gave,</a:t>
            </a:r>
          </a:p>
          <a:p>
            <a:pPr marL="68580" indent="0">
              <a:buNone/>
            </a:pPr>
            <a:r>
              <a:rPr lang="en-US" dirty="0"/>
              <a:t>I am the dream and the hope of the slave.</a:t>
            </a:r>
          </a:p>
          <a:p>
            <a:pPr marL="68580" indent="0">
              <a:buNone/>
            </a:pPr>
            <a:r>
              <a:rPr lang="en-US" dirty="0"/>
              <a:t>I </a:t>
            </a:r>
            <a:r>
              <a:rPr lang="en-US" dirty="0" smtClean="0"/>
              <a:t>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7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962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What should my journal entry look like?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495800"/>
          </a:xfrm>
        </p:spPr>
        <p:txBody>
          <a:bodyPr>
            <a:normAutofit/>
          </a:bodyPr>
          <a:lstStyle/>
          <a:p>
            <a:pPr marL="68580" indent="0">
              <a:buSzPts val="1500"/>
              <a:buNone/>
            </a:pPr>
            <a:r>
              <a:rPr lang="en-US" b="1" dirty="0" smtClean="0">
                <a:solidFill>
                  <a:srgbClr val="800000"/>
                </a:solidFill>
              </a:rPr>
              <a:t>1) </a:t>
            </a:r>
            <a:r>
              <a:rPr lang="en-US" b="1" dirty="0" smtClean="0"/>
              <a:t>A properly sourced quote or paraphrase on the left.</a:t>
            </a:r>
          </a:p>
          <a:p>
            <a:pPr marL="68580" indent="0">
              <a:buSzPts val="1500"/>
              <a:buNone/>
            </a:pPr>
            <a:r>
              <a:rPr lang="en-US" b="1" dirty="0" smtClean="0">
                <a:solidFill>
                  <a:srgbClr val="800000"/>
                </a:solidFill>
              </a:rPr>
              <a:t>2) </a:t>
            </a:r>
            <a:r>
              <a:rPr lang="en-US" b="1" dirty="0" smtClean="0"/>
              <a:t>A 3+ sentence response on the right. It should be:</a:t>
            </a:r>
          </a:p>
          <a:p>
            <a:pPr>
              <a:buClr>
                <a:srgbClr val="800000"/>
              </a:buClr>
              <a:buSzPts val="1500"/>
              <a:buFont typeface="Wingdings 2"/>
              <a:buChar char=""/>
            </a:pPr>
            <a:r>
              <a:rPr lang="en-US" b="1" dirty="0" smtClean="0"/>
              <a:t>3+ sentences</a:t>
            </a:r>
          </a:p>
          <a:p>
            <a:pPr>
              <a:buClr>
                <a:srgbClr val="800000"/>
              </a:buClr>
              <a:buSzPts val="1500"/>
              <a:buFont typeface="Wingdings 2"/>
              <a:buChar char=""/>
            </a:pPr>
            <a:r>
              <a:rPr lang="en-US" b="1" dirty="0" smtClean="0"/>
              <a:t>Show deeper thinking. Not a summary. (ex. What connections can you make to this quote?)</a:t>
            </a:r>
          </a:p>
          <a:p>
            <a:pPr>
              <a:buSzPts val="1500"/>
              <a:buFont typeface="Wingdings 2"/>
              <a:buChar char=""/>
            </a:pPr>
            <a:endParaRPr lang="en-US" b="1" dirty="0" smtClean="0"/>
          </a:p>
          <a:p>
            <a:pPr>
              <a:buSzPts val="1500"/>
              <a:buFont typeface="Wingdings 2"/>
              <a:buChar char=""/>
            </a:pPr>
            <a:endParaRPr lang="en-US" b="1" dirty="0" smtClean="0"/>
          </a:p>
          <a:p>
            <a:pPr marL="365760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6671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696200" cy="609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Lets Share!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777317" cy="38100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endParaRPr lang="en-US" dirty="0" smtClean="0"/>
          </a:p>
          <a:p>
            <a:pPr>
              <a:buClr>
                <a:srgbClr val="800000"/>
              </a:buClr>
            </a:pPr>
            <a:r>
              <a:rPr lang="en-US" dirty="0" smtClean="0"/>
              <a:t>Did you notice that everyone picked different sections of the poem?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Did you notice how our thoughts can be very different from others’?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Did you notice how our own thinking &amp; understanding are enriched by others’</a:t>
            </a:r>
          </a:p>
          <a:p>
            <a:pPr>
              <a:buClr>
                <a:srgbClr val="800000"/>
              </a:buClr>
            </a:pPr>
            <a:r>
              <a:rPr lang="en-US" dirty="0" smtClean="0"/>
              <a:t>Meaning and importance  lies in the mind of the reader</a:t>
            </a:r>
          </a:p>
        </p:txBody>
      </p:sp>
    </p:spTree>
    <p:extLst>
      <p:ext uri="{BB962C8B-B14F-4D97-AF65-F5344CB8AC3E}">
        <p14:creationId xmlns:p14="http://schemas.microsoft.com/office/powerpoint/2010/main" val="145743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2750</TotalTime>
  <Words>774</Words>
  <Application>Microsoft Macintosh PowerPoint</Application>
  <PresentationFormat>On-screen Show (4:3)</PresentationFormat>
  <Paragraphs>131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PowerPoint Presentation</vt:lpstr>
      <vt:lpstr>Lit Circles – OVERVIEW </vt:lpstr>
      <vt:lpstr>PowerPoint Presentation</vt:lpstr>
      <vt:lpstr>Double Entry Journals Plan and Practice</vt:lpstr>
      <vt:lpstr>Double Entry Journal Plan and Practice</vt:lpstr>
      <vt:lpstr>Double Entry Journal STATEMENT / RESPONSE STARTERS</vt:lpstr>
      <vt:lpstr>PowerPoint Presentation</vt:lpstr>
      <vt:lpstr>What should my journal entry look like?</vt:lpstr>
      <vt:lpstr>Lets Share!</vt:lpstr>
      <vt:lpstr>I am being evaluated on my double entry journals….YIKES!!</vt:lpstr>
      <vt:lpstr>PowerPoint Presentation</vt:lpstr>
      <vt:lpstr>Lit Circle Discussions: How do they Work?</vt:lpstr>
      <vt:lpstr>Criteria For Effective Group Discussion</vt:lpstr>
    </vt:vector>
  </TitlesOfParts>
  <Company>GVSD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 Circles</dc:title>
  <dc:creator>Windows User</dc:creator>
  <cp:lastModifiedBy>Kristina Andres</cp:lastModifiedBy>
  <cp:revision>88</cp:revision>
  <cp:lastPrinted>2014-12-03T18:48:50Z</cp:lastPrinted>
  <dcterms:created xsi:type="dcterms:W3CDTF">2014-11-18T20:55:00Z</dcterms:created>
  <dcterms:modified xsi:type="dcterms:W3CDTF">2018-05-08T22:19:22Z</dcterms:modified>
</cp:coreProperties>
</file>