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3"/>
  </p:handoutMasterIdLst>
  <p:sldIdLst>
    <p:sldId id="257" r:id="rId2"/>
    <p:sldId id="258" r:id="rId3"/>
    <p:sldId id="349" r:id="rId4"/>
    <p:sldId id="261" r:id="rId5"/>
    <p:sldId id="264" r:id="rId6"/>
    <p:sldId id="262" r:id="rId7"/>
    <p:sldId id="27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93FCFB-58D5-4EA3-9B89-9583E552614F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60E65B-FC2F-476B-97C5-43E7387D46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5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4BD2B4-9EE9-4333-B5DB-8117769A861E}" type="datetimeFigureOut">
              <a:rPr lang="en-US" smtClean="0"/>
              <a:pPr/>
              <a:t>18-11-20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26606-676F-4DB5-ADD3-451DCCA5CFC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“The Cradle of Human Race” began in the fertile river valleys of Mesopotamia, Egypt, India &amp; China.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Sumerians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powerful cities known as “city-states” (the basic units of Sumerian civilization).</a:t>
            </a:r>
          </a:p>
          <a:p>
            <a:pPr lvl="1"/>
            <a:r>
              <a:rPr lang="en-US" dirty="0" err="1" smtClean="0"/>
              <a:t>Eridu</a:t>
            </a:r>
            <a:r>
              <a:rPr lang="en-US" dirty="0" smtClean="0"/>
              <a:t>, Ur and </a:t>
            </a:r>
            <a:r>
              <a:rPr lang="en-US" dirty="0" err="1" smtClean="0"/>
              <a:t>Uruk</a:t>
            </a:r>
            <a:endParaRPr lang="en-US" dirty="0" smtClean="0"/>
          </a:p>
          <a:p>
            <a:r>
              <a:rPr lang="en-US" dirty="0" smtClean="0"/>
              <a:t>Used sun-dried bricks to build these city-states in southern Mesopotamia</a:t>
            </a:r>
            <a:endParaRPr lang="en-US" dirty="0"/>
          </a:p>
        </p:txBody>
      </p:sp>
      <p:pic>
        <p:nvPicPr>
          <p:cNvPr id="19458" name="Picture 2" descr="http://cdn0.wn.com/pd/4c/e6/109bc4e7e3a8b2bdff9415e0a40f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36195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Religion &amp;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Polytheistic- worshipped many gods </a:t>
            </a:r>
          </a:p>
          <a:p>
            <a:r>
              <a:rPr lang="en-US" dirty="0" smtClean="0"/>
              <a:t>Most important building in the city was the “ziggurat” which was dedicated to the chief god/goddess. Built atop a massive stepped tower. </a:t>
            </a:r>
          </a:p>
          <a:p>
            <a:r>
              <a:rPr lang="en-US" dirty="0" smtClean="0"/>
              <a:t>Theocracy- government ruled by divine authority </a:t>
            </a:r>
          </a:p>
          <a:p>
            <a:r>
              <a:rPr lang="en-US" dirty="0" smtClean="0"/>
              <a:t>Monarchs (kings) ruled under “divine right.”</a:t>
            </a:r>
            <a:endParaRPr lang="en-US" dirty="0"/>
          </a:p>
        </p:txBody>
      </p:sp>
      <p:pic>
        <p:nvPicPr>
          <p:cNvPr id="24578" name="Picture 2" descr="http://www.dl.ket.org/humanities/arch/images/u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724400"/>
            <a:ext cx="2895600" cy="185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Society &amp;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Farming, metalwork, textiles &amp; pottery</a:t>
            </a:r>
          </a:p>
          <a:p>
            <a:r>
              <a:rPr lang="en-US" dirty="0" smtClean="0"/>
              <a:t>Trade with other areas (India)</a:t>
            </a:r>
          </a:p>
          <a:p>
            <a:pPr lvl="1"/>
            <a:r>
              <a:rPr lang="en-US" dirty="0" smtClean="0"/>
              <a:t>Imported copper, tin &amp; timber</a:t>
            </a:r>
          </a:p>
          <a:p>
            <a:pPr lvl="1"/>
            <a:r>
              <a:rPr lang="en-US" dirty="0" smtClean="0"/>
              <a:t>Exported dried fish, wood, barley &amp; wheat</a:t>
            </a:r>
          </a:p>
          <a:p>
            <a:r>
              <a:rPr lang="en-US" dirty="0" smtClean="0"/>
              <a:t>Social structure</a:t>
            </a:r>
          </a:p>
          <a:p>
            <a:pPr lvl="1"/>
            <a:r>
              <a:rPr lang="en-US" dirty="0" smtClean="0"/>
              <a:t>Nobles-royals &amp; priests</a:t>
            </a:r>
          </a:p>
          <a:p>
            <a:pPr lvl="1"/>
            <a:r>
              <a:rPr lang="en-US" dirty="0" smtClean="0"/>
              <a:t>Commoners-farmers, artisans, merchants</a:t>
            </a:r>
          </a:p>
          <a:p>
            <a:pPr lvl="1"/>
            <a:r>
              <a:rPr lang="en-US" dirty="0" smtClean="0"/>
              <a:t>Slaves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Writing &amp;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Cuneiform- oldest known writing system</a:t>
            </a:r>
          </a:p>
          <a:p>
            <a:pPr lvl="1"/>
            <a:r>
              <a:rPr lang="en-US" dirty="0" smtClean="0"/>
              <a:t>“wedge” shaped carved into clay tablets</a:t>
            </a:r>
          </a:p>
          <a:p>
            <a:pPr lvl="1"/>
            <a:r>
              <a:rPr lang="en-US" dirty="0" smtClean="0"/>
              <a:t>EPIC OF GILGAMESH- cuneiform epic poem, considered the first novel in human history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Wheel &amp; wagon</a:t>
            </a:r>
          </a:p>
          <a:p>
            <a:pPr lvl="1"/>
            <a:r>
              <a:rPr lang="en-US" dirty="0" smtClean="0"/>
              <a:t>Numbering system based on 60</a:t>
            </a:r>
          </a:p>
          <a:p>
            <a:pPr lvl="1"/>
            <a:r>
              <a:rPr lang="en-US" dirty="0" smtClean="0"/>
              <a:t>Potter’s wheel</a:t>
            </a:r>
          </a:p>
          <a:p>
            <a:pPr lvl="1"/>
            <a:r>
              <a:rPr lang="en-US" dirty="0" smtClean="0"/>
              <a:t>Simple geometry</a:t>
            </a:r>
          </a:p>
          <a:p>
            <a:pPr lvl="1"/>
            <a:r>
              <a:rPr lang="en-US" dirty="0" smtClean="0"/>
              <a:t>Sundial</a:t>
            </a:r>
          </a:p>
          <a:p>
            <a:pPr lvl="1"/>
            <a:r>
              <a:rPr lang="en-US" dirty="0" smtClean="0"/>
              <a:t>astronomy</a:t>
            </a:r>
            <a:endParaRPr lang="en-US" dirty="0"/>
          </a:p>
        </p:txBody>
      </p:sp>
      <p:pic>
        <p:nvPicPr>
          <p:cNvPr id="25602" name="Picture 2" descr="http://upload.wikimedia.org/wikipedia/commons/thumb/9/91/Sumerian_26th_c_Adab.jpg/310px-Sumerian_26th_c_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295275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Epic of Gilgamesh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Written in Sumer perhaps as early as 3000 B.C., the poem tells the story of a god-hero, Gilgamesh, and his quest to escape death and achieve immortality. One sections of this epic tells of </a:t>
            </a:r>
            <a:r>
              <a:rPr lang="en-US" dirty="0" err="1" smtClean="0"/>
              <a:t>Utnapishtim</a:t>
            </a:r>
            <a:r>
              <a:rPr lang="en-US" dirty="0" smtClean="0"/>
              <a:t>. The gods tell </a:t>
            </a:r>
            <a:r>
              <a:rPr lang="en-US" dirty="0" err="1" smtClean="0"/>
              <a:t>Utnapishtim</a:t>
            </a:r>
            <a:r>
              <a:rPr lang="en-US" dirty="0" smtClean="0"/>
              <a:t> to build a boat and take with him his family and “the seed of all living things.” They will escape a flood that will wipe out all life on earth.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Have you heard another version of this story? What does the appearance of this story in other cultures tell us about communication between early Middle Eastern and Mediterranean cultures?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Sumerian city-states grew</a:t>
            </a:r>
          </a:p>
          <a:p>
            <a:r>
              <a:rPr lang="en-US" dirty="0" smtClean="0"/>
              <a:t>City-state fought city-state for control of land/water</a:t>
            </a:r>
          </a:p>
          <a:p>
            <a:r>
              <a:rPr lang="en-US" dirty="0" smtClean="0"/>
              <a:t>Sumerian city-states were open to invasion</a:t>
            </a:r>
            <a:endParaRPr lang="en-US" dirty="0"/>
          </a:p>
        </p:txBody>
      </p:sp>
      <p:pic>
        <p:nvPicPr>
          <p:cNvPr id="1026" name="Picture 2" descr="http://chw3m1.wikispaces.com/file/view/sumer-maps.jpg/117676905/sumer-m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05200"/>
            <a:ext cx="2857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Akkadians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of the Sumerian city-states</a:t>
            </a:r>
          </a:p>
          <a:p>
            <a:r>
              <a:rPr lang="en-US" b="1" u="sng" dirty="0" smtClean="0"/>
              <a:t>SARGON</a:t>
            </a:r>
            <a:r>
              <a:rPr lang="en-US" dirty="0" smtClean="0"/>
              <a:t>- Leader of </a:t>
            </a:r>
            <a:r>
              <a:rPr lang="en-US" dirty="0" err="1" smtClean="0"/>
              <a:t>Akkadians</a:t>
            </a:r>
            <a:r>
              <a:rPr lang="en-US" dirty="0" smtClean="0"/>
              <a:t>, overran the Sumerian city-states and set up the first EMPIRE in history</a:t>
            </a:r>
          </a:p>
          <a:p>
            <a:r>
              <a:rPr lang="en-US" dirty="0" smtClean="0"/>
              <a:t>His empire eventually fell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Empire:</a:t>
            </a:r>
            <a:r>
              <a:rPr lang="en-US" dirty="0" smtClean="0"/>
              <a:t> large political unit or state, under one ruler, that controls many people/territories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Empire of Sargon</a:t>
            </a:r>
            <a:endParaRPr lang="en-US" dirty="0"/>
          </a:p>
        </p:txBody>
      </p:sp>
      <p:pic>
        <p:nvPicPr>
          <p:cNvPr id="31746" name="Picture 2" descr="http://mesopotamia3.tripod.com/maps_sarg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7150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City-state south of Akkad</a:t>
            </a:r>
          </a:p>
          <a:p>
            <a:r>
              <a:rPr lang="en-US" dirty="0" smtClean="0"/>
              <a:t>Hammurabi ruled and gained control of Sumer and Akkad – NEW EMPIRE</a:t>
            </a:r>
            <a:endParaRPr lang="en-US" dirty="0"/>
          </a:p>
        </p:txBody>
      </p:sp>
      <p:pic>
        <p:nvPicPr>
          <p:cNvPr id="32770" name="Picture 2" descr="http://bp1.blogger.com/_gGn8CX4rS48/R1C-vCTrOuI/AAAAAAAAChI/8FEVh0Y73d4/s1600-R/Map+of+Hammurabi's+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5486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Hammurabi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of Babylon 1792-1750 B.C.</a:t>
            </a:r>
          </a:p>
          <a:p>
            <a:r>
              <a:rPr lang="en-US" dirty="0" smtClean="0"/>
              <a:t>United all of Mesopotamia into one empire</a:t>
            </a:r>
          </a:p>
          <a:p>
            <a:r>
              <a:rPr lang="en-US" dirty="0" smtClean="0"/>
              <a:t>VERY POWERFUL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u="sng" dirty="0" smtClean="0"/>
              <a:t>Hammurabi’s Code</a:t>
            </a:r>
          </a:p>
          <a:p>
            <a:pPr algn="ctr">
              <a:buNone/>
            </a:pPr>
            <a:r>
              <a:rPr lang="en-US" dirty="0" smtClean="0"/>
              <a:t>282 laws</a:t>
            </a:r>
          </a:p>
          <a:p>
            <a:pPr algn="ctr">
              <a:buNone/>
            </a:pPr>
            <a:r>
              <a:rPr lang="en-US" dirty="0" smtClean="0"/>
              <a:t>First major collection of laws in history (written &amp; public)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Fertile Crescent &amp; Mesopotamia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3500 B.C.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Hammurabi’s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Unequal punishment for rich and poor</a:t>
            </a:r>
          </a:p>
          <a:p>
            <a:pPr lvl="1"/>
            <a:r>
              <a:rPr lang="en-US" dirty="0" smtClean="0"/>
              <a:t>Crime against upper class by lower class punished more severely</a:t>
            </a:r>
          </a:p>
          <a:p>
            <a:r>
              <a:rPr lang="en-US" dirty="0" smtClean="0"/>
              <a:t>Duties of public officials were taken VERY seriously</a:t>
            </a:r>
          </a:p>
          <a:p>
            <a:pPr lvl="1"/>
            <a:r>
              <a:rPr lang="en-US" dirty="0" smtClean="0"/>
              <a:t>Officials expected to catch burglars </a:t>
            </a:r>
          </a:p>
          <a:p>
            <a:pPr lvl="1"/>
            <a:r>
              <a:rPr lang="en-US" dirty="0" smtClean="0"/>
              <a:t>Judges could be fined or lose jobs if ruled incorrectly</a:t>
            </a:r>
          </a:p>
          <a:p>
            <a:r>
              <a:rPr lang="en-US" dirty="0" smtClean="0"/>
              <a:t>Laws for the family</a:t>
            </a:r>
          </a:p>
          <a:p>
            <a:pPr lvl="1"/>
            <a:r>
              <a:rPr lang="en-US" dirty="0" smtClean="0"/>
              <a:t>Men could divorce a woman if she did not fulfill her duties</a:t>
            </a:r>
          </a:p>
          <a:p>
            <a:pPr lvl="1"/>
            <a:r>
              <a:rPr lang="en-US" dirty="0" smtClean="0"/>
              <a:t>Women could be drowned for neglecting the house</a:t>
            </a:r>
          </a:p>
          <a:p>
            <a:pPr lvl="1" algn="ctr">
              <a:buNone/>
            </a:pPr>
            <a:r>
              <a:rPr lang="en-US" b="1" dirty="0" smtClean="0"/>
              <a:t>“An eye for an eye”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Hammurabi’s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“If a son has struck his father, he shall cut off his hand”</a:t>
            </a:r>
          </a:p>
          <a:p>
            <a:r>
              <a:rPr lang="en-US" dirty="0" smtClean="0"/>
              <a:t>If a woman could not bear children, a husband could divorce her</a:t>
            </a:r>
          </a:p>
          <a:p>
            <a:r>
              <a:rPr lang="en-US" dirty="0" smtClean="0"/>
              <a:t>If a house collapsed and caused the death of the owner, the builder was put to death.</a:t>
            </a:r>
          </a:p>
          <a:p>
            <a:r>
              <a:rPr lang="en-US" dirty="0" smtClean="0"/>
              <a:t>If a house collapsed and caused the death of the son of the owner, the son of the builder was put to death.</a:t>
            </a:r>
          </a:p>
          <a:p>
            <a:r>
              <a:rPr lang="en-US" dirty="0" smtClean="0"/>
              <a:t>If police could not find the murderer, they had to pay a fine to the relatives of the murdered</a:t>
            </a:r>
          </a:p>
          <a:p>
            <a:r>
              <a:rPr lang="en-US" dirty="0" smtClean="0"/>
              <a:t>Arsonists put to death by jumping into a fire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Other Civilizations near Mesopotamia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Hittites (2000 BC-1200 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Indo-European people from northern Black Sea began entering Asia Minor</a:t>
            </a:r>
          </a:p>
          <a:p>
            <a:r>
              <a:rPr lang="en-US" dirty="0" smtClean="0"/>
              <a:t>One group of these people moved into the region of Anatolia &amp; formed the </a:t>
            </a:r>
            <a:r>
              <a:rPr lang="en-US" b="1" dirty="0" smtClean="0"/>
              <a:t>Hittite Kingdom</a:t>
            </a:r>
            <a:r>
              <a:rPr lang="en-US" dirty="0" smtClean="0"/>
              <a:t> &amp; capital city called </a:t>
            </a:r>
            <a:r>
              <a:rPr lang="en-US" b="1" dirty="0" err="1" smtClean="0"/>
              <a:t>Hattusha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www.angelfire.com/empire2/unkemptgoose/hittao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2514600" cy="268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Hittites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large empire across Asia Minor &amp; south along Mediterranean coast</a:t>
            </a:r>
          </a:p>
          <a:p>
            <a:r>
              <a:rPr lang="en-US" dirty="0" smtClean="0"/>
              <a:t>Known for their use of strong IRON WEAPONS. They were much cheaper than copper or bronze.</a:t>
            </a:r>
          </a:p>
          <a:p>
            <a:r>
              <a:rPr lang="en-US" dirty="0" smtClean="0"/>
              <a:t>Outside invaders destroyed the Hittite Empire</a:t>
            </a:r>
            <a:endParaRPr lang="en-US" dirty="0"/>
          </a:p>
        </p:txBody>
      </p:sp>
      <p:pic>
        <p:nvPicPr>
          <p:cNvPr id="39938" name="Picture 2" descr="http://www.overthinkingit.com/wp-content/uploads/2010/05/iron-age-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220691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Phoenicians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fall of the Hittite empire, smaller city-states emerged along the 120 miles of the Mediterranean coast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Phoencians</a:t>
            </a:r>
            <a:r>
              <a:rPr lang="en-US" dirty="0" smtClean="0"/>
              <a:t> lived in the area of Palestine on this 120 mile narrow band</a:t>
            </a:r>
          </a:p>
          <a:p>
            <a:endParaRPr lang="en-US" dirty="0"/>
          </a:p>
        </p:txBody>
      </p:sp>
      <p:pic>
        <p:nvPicPr>
          <p:cNvPr id="40962" name="Picture 2" descr="http://www.democracyinlebanon.org/images/Phoenici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0"/>
            <a:ext cx="1447800" cy="2711924"/>
          </a:xfrm>
          <a:prstGeom prst="rect">
            <a:avLst/>
          </a:prstGeom>
          <a:noFill/>
        </p:spPr>
      </p:pic>
      <p:pic>
        <p:nvPicPr>
          <p:cNvPr id="5" name="Picture 4" descr="http://timewatch.greathistory.com/files/2010/02/Timewatch-mesopotam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460119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Phoenicians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depended on overseas trade &amp; carried goods throughout the Mediterranean &amp; European coasts</a:t>
            </a:r>
          </a:p>
          <a:p>
            <a:r>
              <a:rPr lang="en-US" dirty="0" smtClean="0"/>
              <a:t>Established port colonies throughout the Mediterranean</a:t>
            </a:r>
          </a:p>
          <a:p>
            <a:pPr lvl="1"/>
            <a:r>
              <a:rPr lang="en-US" dirty="0" smtClean="0"/>
              <a:t>Most famous colony was CARTHRAGE in North Africa</a:t>
            </a:r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Map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ANd9GcSZLXyDDp05Cy9g9wmZa_qibOunVl5ePcmsOEPCSEpgyTiBlYfgjEz2TUVR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2614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Phoenicians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remembered for creating the first modern alphabet of 22 signs that represented </a:t>
            </a:r>
            <a:r>
              <a:rPr lang="en-US" dirty="0" smtClean="0"/>
              <a:t>sounds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4034" name="Picture 2" descr="http://www.lost-civilizations.net/images/phoenician/phoneci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511492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The Israelites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(1200 B.C. – Present)</a:t>
            </a:r>
            <a:endParaRPr lang="en-US" dirty="0"/>
          </a:p>
        </p:txBody>
      </p:sp>
      <p:pic>
        <p:nvPicPr>
          <p:cNvPr id="1026" name="Picture 2" descr="http://www.jewishsoftware.com/products/images/productshots/mapofisrael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724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Mesopotamia: The Cradle of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Earliest of all civilizations</a:t>
            </a:r>
          </a:p>
          <a:p>
            <a:pPr>
              <a:buFontTx/>
              <a:buChar char="-"/>
            </a:pPr>
            <a:r>
              <a:rPr lang="en-US" dirty="0" smtClean="0"/>
              <a:t>“land between two rivers”</a:t>
            </a:r>
          </a:p>
          <a:p>
            <a:pPr>
              <a:buFontTx/>
              <a:buChar char="-"/>
            </a:pPr>
            <a:r>
              <a:rPr lang="en-US" dirty="0" smtClean="0"/>
              <a:t>Between Tigris and Euphrates rivers (Present day Iraq)</a:t>
            </a:r>
          </a:p>
          <a:p>
            <a:pPr>
              <a:buFontTx/>
              <a:buChar char="-"/>
            </a:pPr>
            <a:r>
              <a:rPr lang="en-US" dirty="0" smtClean="0"/>
              <a:t>People first abandoned nomadic lifestyles here to build permanent settlements</a:t>
            </a:r>
          </a:p>
          <a:p>
            <a:pPr>
              <a:buFontTx/>
              <a:buChar char="-"/>
            </a:pPr>
            <a:r>
              <a:rPr lang="en-US" dirty="0" smtClean="0"/>
              <a:t>Considered the pillars of Western Civilization</a:t>
            </a:r>
          </a:p>
          <a:p>
            <a:pPr>
              <a:buFontTx/>
              <a:buChar char="-"/>
            </a:pPr>
            <a:r>
              <a:rPr lang="en-US" dirty="0" smtClean="0"/>
              <a:t>People began to: create laws, have a monarchy, build places to worship gods, develop writing, invent the wheel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7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of the Phoenicians</a:t>
            </a:r>
          </a:p>
          <a:p>
            <a:r>
              <a:rPr lang="en-US" dirty="0" smtClean="0"/>
              <a:t>FAMOUS for their religion- JUDAISM which later influenced Christianity &amp; Islam</a:t>
            </a:r>
          </a:p>
          <a:p>
            <a:r>
              <a:rPr lang="en-US" dirty="0" smtClean="0"/>
              <a:t>Much of their history is written in the Hebrew Bible (Old Testament)</a:t>
            </a:r>
            <a:endParaRPr lang="en-US" dirty="0"/>
          </a:p>
        </p:txBody>
      </p:sp>
      <p:pic>
        <p:nvPicPr>
          <p:cNvPr id="45058" name="Picture 2" descr="http://www.realbollywood.com/up_images/Juda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108" y="3743412"/>
            <a:ext cx="2374192" cy="273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Migrated from Mesopotamia to Canaan (present-day Palestine) led by ABRAHAM</a:t>
            </a:r>
          </a:p>
          <a:p>
            <a:r>
              <a:rPr lang="en-US" dirty="0" smtClean="0"/>
              <a:t>Lived a life of grazing flocks and herds rather than farming</a:t>
            </a:r>
          </a:p>
          <a:p>
            <a:r>
              <a:rPr lang="en-US" dirty="0" smtClean="0"/>
              <a:t>Drought &amp; famine forced them to Egypt where they became enslaved</a:t>
            </a:r>
          </a:p>
          <a:p>
            <a:r>
              <a:rPr lang="en-US" dirty="0" smtClean="0"/>
              <a:t>Moses led them out of Egypt and back to Canaan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Solomon ruled Israel from 970 B.C. to 930 B.C</a:t>
            </a:r>
          </a:p>
          <a:p>
            <a:r>
              <a:rPr lang="en-US" dirty="0" smtClean="0"/>
              <a:t>Jerusalem- capital of Palestine</a:t>
            </a:r>
          </a:p>
          <a:p>
            <a:r>
              <a:rPr lang="en-US" dirty="0" smtClean="0"/>
              <a:t>He built the HOLY TEMPLE in Jerusalem</a:t>
            </a:r>
          </a:p>
          <a:p>
            <a:r>
              <a:rPr lang="en-US" dirty="0" smtClean="0"/>
              <a:t>Expanded government, army &amp; trade</a:t>
            </a:r>
            <a:endParaRPr lang="en-US" dirty="0"/>
          </a:p>
        </p:txBody>
      </p:sp>
      <p:pic>
        <p:nvPicPr>
          <p:cNvPr id="46082" name="Picture 2" descr="http://www.everypicture.com/shop/books/6fb0408ee30f9b59ed5b07499c1b0c02/king-solo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Solomon</a:t>
            </a:r>
            <a:endParaRPr lang="en-US" dirty="0"/>
          </a:p>
        </p:txBody>
      </p:sp>
      <p:pic>
        <p:nvPicPr>
          <p:cNvPr id="48130" name="Picture 2" descr="http://eastgatesdachurch.org/sites/default/files/images/solomon%20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248" y="2057400"/>
            <a:ext cx="563035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King Solomon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Israel divided into 2 kingdoms</a:t>
            </a:r>
          </a:p>
          <a:p>
            <a:pPr lvl="1"/>
            <a:r>
              <a:rPr lang="en-US" dirty="0" smtClean="0"/>
              <a:t>Israel (north)</a:t>
            </a:r>
          </a:p>
          <a:p>
            <a:pPr lvl="1"/>
            <a:r>
              <a:rPr lang="en-US" dirty="0" smtClean="0"/>
              <a:t>Judah (south-</a:t>
            </a:r>
            <a:r>
              <a:rPr lang="en-US" dirty="0" err="1" smtClean="0"/>
              <a:t>Jerusalum</a:t>
            </a:r>
            <a:r>
              <a:rPr lang="en-US" dirty="0" smtClean="0"/>
              <a:t> capital)</a:t>
            </a:r>
          </a:p>
          <a:p>
            <a:r>
              <a:rPr lang="en-US" dirty="0" smtClean="0"/>
              <a:t>722 B.C. the Assyrians overran Israel, scattering the Jews (North)</a:t>
            </a:r>
          </a:p>
          <a:p>
            <a:r>
              <a:rPr lang="en-US" dirty="0" smtClean="0"/>
              <a:t>586 B.C.- The Chaldeans overran Judah &amp; destroyed </a:t>
            </a:r>
            <a:r>
              <a:rPr lang="en-US" dirty="0" err="1" smtClean="0"/>
              <a:t>Jerusalam</a:t>
            </a:r>
            <a:r>
              <a:rPr lang="en-US" dirty="0" smtClean="0"/>
              <a:t> (South)</a:t>
            </a:r>
          </a:p>
          <a:p>
            <a:r>
              <a:rPr lang="en-US" dirty="0" smtClean="0"/>
              <a:t>The people of Judah were sent to be prisoners of Babylonia. The Persians eventually freed them back to </a:t>
            </a:r>
            <a:r>
              <a:rPr lang="en-US" dirty="0" err="1" smtClean="0"/>
              <a:t>Jeruselum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monotheistic religion- belief in ONE god</a:t>
            </a:r>
          </a:p>
          <a:p>
            <a:r>
              <a:rPr lang="en-US" dirty="0" smtClean="0"/>
              <a:t>One god named Yahweh</a:t>
            </a:r>
          </a:p>
          <a:p>
            <a:r>
              <a:rPr lang="en-US" dirty="0" smtClean="0"/>
              <a:t>Believed all could have a personal relationship with this being</a:t>
            </a:r>
          </a:p>
          <a:p>
            <a:r>
              <a:rPr lang="en-US" dirty="0" smtClean="0"/>
              <a:t>Yahweh commanded Jews to live by the TEN COMMANDMENTS</a:t>
            </a:r>
          </a:p>
          <a:p>
            <a:r>
              <a:rPr lang="en-US" dirty="0" smtClean="0"/>
              <a:t>Believed God sent PROPHETS to guide people &amp; serve as HIS voice</a:t>
            </a:r>
          </a:p>
          <a:p>
            <a:pPr algn="ctr">
              <a:buNone/>
            </a:pPr>
            <a:r>
              <a:rPr lang="en-US" dirty="0" smtClean="0"/>
              <a:t>Pg. 58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Assyrians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1900 B.C.-612 B.C.)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Assyrians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Assyria- upper Mesopotamia region</a:t>
            </a:r>
          </a:p>
          <a:p>
            <a:r>
              <a:rPr lang="en-US" dirty="0" smtClean="0"/>
              <a:t>For more than 1,000 years, Assyrians lived in small city-states</a:t>
            </a:r>
          </a:p>
          <a:p>
            <a:r>
              <a:rPr lang="en-US" dirty="0" smtClean="0"/>
              <a:t>700 B.C. Assyrians established a large empire in the upper Tigris River valley &amp; built their capital </a:t>
            </a:r>
            <a:r>
              <a:rPr lang="en-US" b="1" i="1" dirty="0" err="1" smtClean="0"/>
              <a:t>Neneveh</a:t>
            </a:r>
            <a:endParaRPr lang="en-US" b="1" i="1" dirty="0" smtClean="0"/>
          </a:p>
          <a:p>
            <a:r>
              <a:rPr lang="en-US" dirty="0" smtClean="0"/>
              <a:t>Ruled by one king with absolute power but divided lands between a system of governors</a:t>
            </a:r>
          </a:p>
          <a:p>
            <a:r>
              <a:rPr lang="en-US" dirty="0" smtClean="0"/>
              <a:t>Considered to be the most feared warriors in the ancient world for more than 500 years by using terror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2.gstatic.com/images?q=tbn:ANd9GcRzaPpyPjl8wEidTUJmqVYdO7MtHc5KSqLor_8Bjnpw-Xo0yKXIyZm8Jtqf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724400" cy="3817317"/>
          </a:xfrm>
          <a:prstGeom prst="rect">
            <a:avLst/>
          </a:prstGeom>
          <a:noFill/>
        </p:spPr>
      </p:pic>
      <p:pic>
        <p:nvPicPr>
          <p:cNvPr id="49156" name="Picture 4" descr="http://farm5.staticflickr.com/4031/4505910818_12542871c9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39669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looklex.com/e.o/slides/nineveh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305550" cy="3438627"/>
          </a:xfrm>
          <a:prstGeom prst="rect">
            <a:avLst/>
          </a:prstGeom>
          <a:noFill/>
        </p:spPr>
      </p:pic>
      <p:pic>
        <p:nvPicPr>
          <p:cNvPr id="54276" name="Picture 4" descr="http://farm4.static.flickr.com/3130/2888797563_72bb1ffb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429000"/>
            <a:ext cx="47625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Fertile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arc of land from the Mediterranean to the Persian Gulf</a:t>
            </a:r>
          </a:p>
          <a:p>
            <a:r>
              <a:rPr lang="en-US" dirty="0" smtClean="0"/>
              <a:t>Region provided excellent soil because of layers of silt deposited by the flooding rivers- Great for Farming!</a:t>
            </a:r>
            <a:endParaRPr lang="en-US" dirty="0"/>
          </a:p>
        </p:txBody>
      </p:sp>
      <p:pic>
        <p:nvPicPr>
          <p:cNvPr id="4" name="Picture 4" descr="http://timewatch.greathistory.com/files/2010/02/Timewatch-mesopot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57600"/>
            <a:ext cx="6172200" cy="286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Assyrians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Armies used large scale iron weapons, cavalry, horse-drawn chariots, &amp; multiple fighting tactics</a:t>
            </a:r>
          </a:p>
          <a:p>
            <a:r>
              <a:rPr lang="en-US" dirty="0" smtClean="0"/>
              <a:t>War was to appease their god ASSUR</a:t>
            </a:r>
            <a:endParaRPr lang="en-US" dirty="0"/>
          </a:p>
        </p:txBody>
      </p:sp>
      <p:pic>
        <p:nvPicPr>
          <p:cNvPr id="1026" name="Picture 2" descr="http://www.bethsuryoyo.com/images/GalleryPics/AssyrianSoldiersAncient/MiSoldier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29025"/>
            <a:ext cx="3962400" cy="3228975"/>
          </a:xfrm>
          <a:prstGeom prst="rect">
            <a:avLst/>
          </a:prstGeom>
          <a:noFill/>
        </p:spPr>
      </p:pic>
      <p:pic>
        <p:nvPicPr>
          <p:cNvPr id="1028" name="Picture 4" descr="http://thelosttreasurechest.files.wordpress.com/2011/05/assyrian-army-infan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52800"/>
            <a:ext cx="270914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Assyrians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society to require women to be veiled in public</a:t>
            </a:r>
            <a:endParaRPr lang="en-US" dirty="0"/>
          </a:p>
        </p:txBody>
      </p:sp>
      <p:pic>
        <p:nvPicPr>
          <p:cNvPr id="56322" name="Picture 2" descr="http://www.irandokht.com/images/18-19CPers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333375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Assyrians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Ashurbanipal built the world’s first library to preserve traditions of conquered civilizations</a:t>
            </a:r>
            <a:endParaRPr lang="en-US" dirty="0"/>
          </a:p>
        </p:txBody>
      </p:sp>
      <p:pic>
        <p:nvPicPr>
          <p:cNvPr id="57346" name="Picture 2" descr="http://www.aljazeera.net/mritems/images/2011/8/9/1_1078736_1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Persian Empire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539 B.C.-331 B.C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Defeats the Assyrian empire</a:t>
            </a:r>
          </a:p>
          <a:p>
            <a:r>
              <a:rPr lang="en-US" dirty="0" smtClean="0"/>
              <a:t>The Persian King Cyrus, creates a powerful Persian empire that stretched from Asia Minor to western India</a:t>
            </a:r>
            <a:endParaRPr lang="en-US" dirty="0"/>
          </a:p>
        </p:txBody>
      </p:sp>
      <p:pic>
        <p:nvPicPr>
          <p:cNvPr id="58370" name="Picture 2" descr="http://www.ancienthistoryforhomeschool.com/wp-content/uploads/2010/11/map-of-persian-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576086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Cyrus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much wisdom and compassion</a:t>
            </a:r>
          </a:p>
          <a:p>
            <a:r>
              <a:rPr lang="en-US" dirty="0" smtClean="0"/>
              <a:t>Reputation for mercy</a:t>
            </a:r>
          </a:p>
          <a:p>
            <a:r>
              <a:rPr lang="en-US" dirty="0" smtClean="0"/>
              <a:t>After capturing Babylon from the Assyrians, he freed the Jews back to Jerusalem</a:t>
            </a:r>
            <a:endParaRPr lang="en-US" dirty="0"/>
          </a:p>
        </p:txBody>
      </p:sp>
      <p:pic>
        <p:nvPicPr>
          <p:cNvPr id="60418" name="Picture 2" descr="http://www.workersforjesus.com/cyrus-the-grea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343528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Darius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Ruled after King Cyrus</a:t>
            </a:r>
          </a:p>
          <a:p>
            <a:r>
              <a:rPr lang="en-US" dirty="0" smtClean="0"/>
              <a:t>Strengthened the government by dividing the empire into 20 provinces called </a:t>
            </a:r>
            <a:r>
              <a:rPr lang="en-US" b="1" i="1" dirty="0" smtClean="0"/>
              <a:t>satrapies</a:t>
            </a:r>
            <a:r>
              <a:rPr lang="en-US" dirty="0" smtClean="0"/>
              <a:t> ruled by a </a:t>
            </a:r>
            <a:r>
              <a:rPr lang="en-US" dirty="0" err="1" smtClean="0"/>
              <a:t>govenor</a:t>
            </a:r>
            <a:r>
              <a:rPr lang="en-US" dirty="0" smtClean="0"/>
              <a:t> called a </a:t>
            </a:r>
            <a:r>
              <a:rPr lang="en-US" b="1" i="1" dirty="0" smtClean="0"/>
              <a:t>satrap</a:t>
            </a:r>
            <a:endParaRPr lang="en-US" dirty="0" smtClean="0"/>
          </a:p>
          <a:p>
            <a:r>
              <a:rPr lang="en-US" dirty="0" smtClean="0"/>
              <a:t>Sent officials called “Eyes and Ears of the King” to check on satraps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1442" name="Picture 2" descr="http://www.emersonkent.com/images/persian_satra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14800"/>
            <a:ext cx="523875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Persian ROYAL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empire was connected by miles of roads for efficient communication between satrapies and the King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Royal Road</a:t>
            </a:r>
            <a:r>
              <a:rPr lang="en-US" dirty="0" smtClean="0"/>
              <a:t> stretched almost throughout the entire empire</a:t>
            </a:r>
          </a:p>
          <a:p>
            <a:r>
              <a:rPr lang="en-US" dirty="0" smtClean="0"/>
              <a:t>Stations were set up along this road for food, shelter, fresh horses and messengers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persianempire.info/persian_empiremapro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Persian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The Immortals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dirty="0" smtClean="0"/>
              <a:t>King Darius set up a large, permanent standing army of professional soldiers from across the entire empire.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Their numbers were never allowed to fall below 10,000</a:t>
            </a:r>
            <a:endParaRPr lang="en-US" dirty="0"/>
          </a:p>
        </p:txBody>
      </p:sp>
      <p:pic>
        <p:nvPicPr>
          <p:cNvPr id="64516" name="Picture 4" descr="http://www.wildsoundmovies.com/images/immortals_pers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552575" cy="2691131"/>
          </a:xfrm>
          <a:prstGeom prst="rect">
            <a:avLst/>
          </a:prstGeom>
          <a:noFill/>
        </p:spPr>
      </p:pic>
      <p:pic>
        <p:nvPicPr>
          <p:cNvPr id="6" name="Picture 4" descr="http://www.wildsoundmovies.com/images/immortals_pers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552575" cy="269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Mesopotamia-Geography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River flooding-unpredictable</a:t>
            </a:r>
          </a:p>
          <a:p>
            <a:r>
              <a:rPr lang="en-US" dirty="0" smtClean="0"/>
              <a:t>No natural barriers</a:t>
            </a:r>
          </a:p>
          <a:p>
            <a:r>
              <a:rPr lang="en-US" dirty="0" smtClean="0"/>
              <a:t>Limited natural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Irrigation systems</a:t>
            </a:r>
          </a:p>
          <a:p>
            <a:r>
              <a:rPr lang="en-US" dirty="0" smtClean="0"/>
              <a:t>Built mud brick city walls for defense</a:t>
            </a:r>
          </a:p>
          <a:p>
            <a:r>
              <a:rPr lang="en-US" dirty="0" smtClean="0"/>
              <a:t>Trade for things they needed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Persian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Zoroastrianism- monotheistic religion worshipping ZOROASTER</a:t>
            </a:r>
          </a:p>
          <a:p>
            <a:r>
              <a:rPr lang="en-US" dirty="0" smtClean="0"/>
              <a:t>Zoroaster wrote down his beliefs in the Zend-Avesta</a:t>
            </a:r>
          </a:p>
          <a:p>
            <a:r>
              <a:rPr lang="en-US" dirty="0" smtClean="0"/>
              <a:t>Believed humans played a part in the struggle between good &amp; evil and that humans had the right to choose between the two</a:t>
            </a:r>
          </a:p>
          <a:p>
            <a:r>
              <a:rPr lang="en-US" dirty="0" smtClean="0"/>
              <a:t>Believed the soul would either enter paradise or be condemned to suffering after death</a:t>
            </a:r>
            <a:endParaRPr lang="en-US" dirty="0"/>
          </a:p>
        </p:txBody>
      </p:sp>
      <p:pic>
        <p:nvPicPr>
          <p:cNvPr id="65538" name="Picture 2" descr="http://www.zarathushtra.com/z/life/images/z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697460" cy="1676400"/>
          </a:xfrm>
          <a:prstGeom prst="rect">
            <a:avLst/>
          </a:prstGeom>
          <a:noFill/>
        </p:spPr>
      </p:pic>
      <p:pic>
        <p:nvPicPr>
          <p:cNvPr id="5" name="Picture 2" descr="http://www.zarathushtra.com/z/life/images/z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697460" cy="1676400"/>
          </a:xfrm>
          <a:prstGeom prst="rect">
            <a:avLst/>
          </a:prstGeom>
          <a:noFill/>
        </p:spPr>
      </p:pic>
      <p:pic>
        <p:nvPicPr>
          <p:cNvPr id="6" name="Picture 2" descr="http://www.zarathushtra.com/z/life/images/z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029200"/>
            <a:ext cx="1697460" cy="1676400"/>
          </a:xfrm>
          <a:prstGeom prst="rect">
            <a:avLst/>
          </a:prstGeom>
          <a:noFill/>
        </p:spPr>
      </p:pic>
      <p:pic>
        <p:nvPicPr>
          <p:cNvPr id="7" name="Picture 2" descr="http://www.zarathushtra.com/z/life/images/z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0"/>
            <a:ext cx="1316460" cy="130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of the Persian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taxes caused disloyalty to the King</a:t>
            </a:r>
          </a:p>
          <a:p>
            <a:r>
              <a:rPr lang="en-US" dirty="0" smtClean="0"/>
              <a:t>Future Persian Kings had many sons who fought for control and weakened the empire (one king had 115 sons!!!)</a:t>
            </a:r>
          </a:p>
          <a:p>
            <a:r>
              <a:rPr lang="en-US" dirty="0" smtClean="0"/>
              <a:t>Alexander the Great conquers the Persian Empire in 331 B.C.</a:t>
            </a:r>
            <a:endParaRPr lang="en-US" dirty="0"/>
          </a:p>
        </p:txBody>
      </p:sp>
      <p:pic>
        <p:nvPicPr>
          <p:cNvPr id="66564" name="Picture 4" descr="http://www.mrdowling.com/images/701alex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7200"/>
            <a:ext cx="1838687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Farming occurred when people learned to control the flow of the two rivers through irrigation ditches</a:t>
            </a:r>
          </a:p>
          <a:p>
            <a:r>
              <a:rPr lang="en-US" dirty="0" smtClean="0"/>
              <a:t>Crops grew on a regular bases----</a:t>
            </a:r>
            <a:r>
              <a:rPr lang="en-US" dirty="0" smtClean="0">
                <a:sym typeface="Wingdings" pitchFamily="2" charset="2"/>
              </a:rPr>
              <a:t>abundance of food---large people lived together to form cities</a:t>
            </a:r>
          </a:p>
          <a:p>
            <a:endParaRPr lang="en-US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n-US" b="1" dirty="0" smtClean="0">
                <a:sym typeface="Wingdings" pitchFamily="2" charset="2"/>
              </a:rPr>
              <a:t>EMERGENCE OF CIVILIZATION BEGAN HERE!!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Ancient Empires in Mesopotamia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Has 3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Assyria</a:t>
            </a:r>
            <a:endParaRPr lang="en-US" dirty="0"/>
          </a:p>
          <a:p>
            <a:r>
              <a:rPr lang="en-US" dirty="0" smtClean="0"/>
              <a:t>Akkad</a:t>
            </a:r>
            <a:endParaRPr lang="en-US" dirty="0"/>
          </a:p>
          <a:p>
            <a:r>
              <a:rPr lang="en-US" dirty="0" smtClean="0"/>
              <a:t>Sumer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81200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86200"/>
            <a:ext cx="34925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Sumer &amp; the Ancient Sumerians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2663</TotalTime>
  <Words>1651</Words>
  <Application>Microsoft Macintosh PowerPoint</Application>
  <PresentationFormat>On-screen Show (4:3)</PresentationFormat>
  <Paragraphs>202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“The Cradle of Human Race” began in the fertile river valleys of Mesopotamia, Egypt, India &amp; China.</vt:lpstr>
      <vt:lpstr>The Fertile Crescent &amp; Mesopotamia  3500 B.C.</vt:lpstr>
      <vt:lpstr>Mesopotamia: The Cradle of Civilization</vt:lpstr>
      <vt:lpstr>The Fertile Crescent</vt:lpstr>
      <vt:lpstr>Mesopotamia-Geography</vt:lpstr>
      <vt:lpstr>Mesopotamia</vt:lpstr>
      <vt:lpstr>Ancient Empires in Mesopotamia</vt:lpstr>
      <vt:lpstr>Mesopotamia</vt:lpstr>
      <vt:lpstr>Sumer &amp; the Ancient Sumerians</vt:lpstr>
      <vt:lpstr>Sumerians</vt:lpstr>
      <vt:lpstr>Religion &amp; Government</vt:lpstr>
      <vt:lpstr>Society &amp; Economy</vt:lpstr>
      <vt:lpstr>Writing &amp; Literature</vt:lpstr>
      <vt:lpstr>The Epic of Gilgamesh</vt:lpstr>
      <vt:lpstr>Conflicts</vt:lpstr>
      <vt:lpstr>Akkadians</vt:lpstr>
      <vt:lpstr>Empire of Sargon</vt:lpstr>
      <vt:lpstr>Babylon</vt:lpstr>
      <vt:lpstr>Hammurabi</vt:lpstr>
      <vt:lpstr>Hammurabi’s Code</vt:lpstr>
      <vt:lpstr>Hammurabi’s Code</vt:lpstr>
      <vt:lpstr>Other Civilizations near Mesopotamia</vt:lpstr>
      <vt:lpstr>Hittites (2000 BC-1200 BC)</vt:lpstr>
      <vt:lpstr>Hittites</vt:lpstr>
      <vt:lpstr>The Phoenicians</vt:lpstr>
      <vt:lpstr>The Phoenicians</vt:lpstr>
      <vt:lpstr>PowerPoint Presentation</vt:lpstr>
      <vt:lpstr>The Phoenicians</vt:lpstr>
      <vt:lpstr>The Israelites</vt:lpstr>
      <vt:lpstr>The Israelites</vt:lpstr>
      <vt:lpstr>The Israelites</vt:lpstr>
      <vt:lpstr>The Israelites</vt:lpstr>
      <vt:lpstr>King Solomon</vt:lpstr>
      <vt:lpstr>After King Solomon</vt:lpstr>
      <vt:lpstr>Judaism</vt:lpstr>
      <vt:lpstr>The Assyrians</vt:lpstr>
      <vt:lpstr>The Assyrians</vt:lpstr>
      <vt:lpstr>PowerPoint Presentation</vt:lpstr>
      <vt:lpstr>PowerPoint Presentation</vt:lpstr>
      <vt:lpstr>The Assyrians</vt:lpstr>
      <vt:lpstr>The Assyrians</vt:lpstr>
      <vt:lpstr>The Assyrians</vt:lpstr>
      <vt:lpstr>The Persian Empire</vt:lpstr>
      <vt:lpstr>The Persians</vt:lpstr>
      <vt:lpstr>King Cyrus</vt:lpstr>
      <vt:lpstr>King Darius</vt:lpstr>
      <vt:lpstr>The Persian ROYAL ROAD</vt:lpstr>
      <vt:lpstr>PowerPoint Presentation</vt:lpstr>
      <vt:lpstr>The Persian Army</vt:lpstr>
      <vt:lpstr>Persian Religion</vt:lpstr>
      <vt:lpstr>Fall of the Persian Empire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River Civilizations Chapter 2</dc:title>
  <dc:creator>sgibson</dc:creator>
  <cp:lastModifiedBy>Kristina Andres</cp:lastModifiedBy>
  <cp:revision>49</cp:revision>
  <dcterms:created xsi:type="dcterms:W3CDTF">2012-09-05T13:31:43Z</dcterms:created>
  <dcterms:modified xsi:type="dcterms:W3CDTF">2018-11-21T17:17:50Z</dcterms:modified>
</cp:coreProperties>
</file>