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1" r:id="rId3"/>
    <p:sldId id="265" r:id="rId4"/>
    <p:sldId id="266" r:id="rId5"/>
    <p:sldId id="259" r:id="rId6"/>
    <p:sldId id="270" r:id="rId7"/>
    <p:sldId id="267" r:id="rId8"/>
    <p:sldId id="260" r:id="rId9"/>
    <p:sldId id="271" r:id="rId10"/>
    <p:sldId id="272" r:id="rId11"/>
    <p:sldId id="263" r:id="rId12"/>
    <p:sldId id="273" r:id="rId13"/>
    <p:sldId id="257" r:id="rId14"/>
    <p:sldId id="268" r:id="rId15"/>
    <p:sldId id="264" r:id="rId16"/>
    <p:sldId id="275" r:id="rId17"/>
    <p:sldId id="274"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84" autoAdjust="0"/>
    <p:restoredTop sz="94660"/>
  </p:normalViewPr>
  <p:slideViewPr>
    <p:cSldViewPr>
      <p:cViewPr varScale="1">
        <p:scale>
          <a:sx n="100" d="100"/>
          <a:sy n="100" d="100"/>
        </p:scale>
        <p:origin x="-17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AF62062F-67E9-4972-A6F0-EB366DEDB676}" type="datetimeFigureOut">
              <a:rPr lang="en-CA" smtClean="0"/>
              <a:t>18-05-26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9610BB-7DE1-4955-A62C-F92AE9429562}" type="slidenum">
              <a:rPr lang="en-CA" smtClean="0"/>
              <a:t>‹#›</a:t>
            </a:fld>
            <a:endParaRPr lang="en-CA"/>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F62062F-67E9-4972-A6F0-EB366DEDB676}" type="datetimeFigureOut">
              <a:rPr lang="en-CA" smtClean="0"/>
              <a:t>18-05-26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9610BB-7DE1-4955-A62C-F92AE9429562}" type="slidenum">
              <a:rPr lang="en-CA" smtClean="0"/>
              <a:t>‹#›</a:t>
            </a:fld>
            <a:endParaRPr lang="en-CA"/>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F62062F-67E9-4972-A6F0-EB366DEDB676}" type="datetimeFigureOut">
              <a:rPr lang="en-CA" smtClean="0"/>
              <a:t>18-05-26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9610BB-7DE1-4955-A62C-F92AE9429562}" type="slidenum">
              <a:rPr lang="en-CA" smtClean="0"/>
              <a:t>‹#›</a:t>
            </a:fld>
            <a:endParaRPr lang="en-CA"/>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F62062F-67E9-4972-A6F0-EB366DEDB676}" type="datetimeFigureOut">
              <a:rPr lang="en-CA" smtClean="0"/>
              <a:t>18-05-26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9610BB-7DE1-4955-A62C-F92AE9429562}" type="slidenum">
              <a:rPr lang="en-CA" smtClean="0"/>
              <a:t>‹#›</a:t>
            </a:fld>
            <a:endParaRPr lang="en-CA"/>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F62062F-67E9-4972-A6F0-EB366DEDB676}" type="datetimeFigureOut">
              <a:rPr lang="en-CA" smtClean="0"/>
              <a:t>18-05-26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9610BB-7DE1-4955-A62C-F92AE9429562}" type="slidenum">
              <a:rPr lang="en-CA" smtClean="0"/>
              <a:t>‹#›</a:t>
            </a:fld>
            <a:endParaRPr lang="en-CA"/>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AF62062F-67E9-4972-A6F0-EB366DEDB676}" type="datetimeFigureOut">
              <a:rPr lang="en-CA" smtClean="0"/>
              <a:t>18-05-26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9610BB-7DE1-4955-A62C-F92AE9429562}" type="slidenum">
              <a:rPr lang="en-CA" smtClean="0"/>
              <a:t>‹#›</a:t>
            </a:fld>
            <a:endParaRPr lang="en-CA"/>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AF62062F-67E9-4972-A6F0-EB366DEDB676}" type="datetimeFigureOut">
              <a:rPr lang="en-CA" smtClean="0"/>
              <a:t>18-05-26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B9610BB-7DE1-4955-A62C-F92AE9429562}" type="slidenum">
              <a:rPr lang="en-CA" smtClean="0"/>
              <a:t>‹#›</a:t>
            </a:fld>
            <a:endParaRPr lang="en-CA"/>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AF62062F-67E9-4972-A6F0-EB366DEDB676}" type="datetimeFigureOut">
              <a:rPr lang="en-CA" smtClean="0"/>
              <a:t>18-05-26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B9610BB-7DE1-4955-A62C-F92AE9429562}" type="slidenum">
              <a:rPr lang="en-CA" smtClean="0"/>
              <a:t>‹#›</a:t>
            </a:fld>
            <a:endParaRPr lang="en-CA"/>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2062F-67E9-4972-A6F0-EB366DEDB676}" type="datetimeFigureOut">
              <a:rPr lang="en-CA" smtClean="0"/>
              <a:t>18-05-26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B9610BB-7DE1-4955-A62C-F92AE9429562}" type="slidenum">
              <a:rPr lang="en-CA" smtClean="0"/>
              <a:t>‹#›</a:t>
            </a:fld>
            <a:endParaRPr lang="en-CA"/>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F62062F-67E9-4972-A6F0-EB366DEDB676}" type="datetimeFigureOut">
              <a:rPr lang="en-CA" smtClean="0"/>
              <a:t>18-05-26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9610BB-7DE1-4955-A62C-F92AE9429562}" type="slidenum">
              <a:rPr lang="en-CA" smtClean="0"/>
              <a:t>‹#›</a:t>
            </a:fld>
            <a:endParaRPr lang="en-CA"/>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F62062F-67E9-4972-A6F0-EB366DEDB676}" type="datetimeFigureOut">
              <a:rPr lang="en-CA" smtClean="0"/>
              <a:t>18-05-26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9610BB-7DE1-4955-A62C-F92AE9429562}" type="slidenum">
              <a:rPr lang="en-CA" smtClean="0"/>
              <a:t>‹#›</a:t>
            </a:fld>
            <a:endParaRPr lang="en-CA"/>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062F-67E9-4972-A6F0-EB366DEDB676}" type="datetimeFigureOut">
              <a:rPr lang="en-CA" smtClean="0"/>
              <a:t>18-05-26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610BB-7DE1-4955-A62C-F92AE9429562}" type="slidenum">
              <a:rPr lang="en-CA" smtClean="0"/>
              <a:t>‹#›</a:t>
            </a:fld>
            <a:endParaRPr lang="en-CA"/>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OX7ZPW5_TG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www.backofthecerealbox.com/2006/07/alligator-in-sewer.html" TargetMode="External"/><Relationship Id="rId4" Type="http://schemas.openxmlformats.org/officeDocument/2006/relationships/hyperlink" Target="http://www.ohnuts.com/blog/2009/10/biggest_halloween_candy_myths_1.html" TargetMode="External"/><Relationship Id="rId5" Type="http://schemas.openxmlformats.org/officeDocument/2006/relationships/hyperlink" Target="http://urbanlegends.about.com/od/horrors/tp/top10scariest.htm" TargetMode="External"/><Relationship Id="rId6" Type="http://schemas.openxmlformats.org/officeDocument/2006/relationships/hyperlink" Target="http://moviebugz.blogspot.ca/2012/03/movie-review-when-stranger-calls-2006.html" TargetMode="External"/><Relationship Id="rId7" Type="http://schemas.openxmlformats.org/officeDocument/2006/relationships/hyperlink" Target="http://www.fanpop.com/spots/urban-legends/images/231566/title/always-check-back-seat-photo" TargetMode="External"/><Relationship Id="rId1" Type="http://schemas.openxmlformats.org/officeDocument/2006/relationships/slideLayout" Target="../slideLayouts/slideLayout2.xml"/><Relationship Id="rId2" Type="http://schemas.openxmlformats.org/officeDocument/2006/relationships/hyperlink" Target="http://img.fotocommunity.com/Architecture/Cityscape/Urban-Legend-13-a19748927.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6552" y="0"/>
            <a:ext cx="45719" cy="3416320"/>
          </a:xfrm>
          <a:prstGeom prst="rect">
            <a:avLst/>
          </a:prstGeom>
          <a:solidFill>
            <a:schemeClr val="tx1"/>
          </a:solidFill>
        </p:spPr>
        <p:txBody>
          <a:bodyPr wrap="square" rtlCol="0">
            <a:spAutoFit/>
          </a:bodyPr>
          <a:lstStyle/>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pic>
        <p:nvPicPr>
          <p:cNvPr id="1026" name="Picture 2" descr="http://billcainonline.com/wp-content/uploads/2011/09/URBAN_LEGENDS_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768" y="6741368"/>
            <a:ext cx="233264" cy="1166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79400" y="0"/>
            <a:ext cx="8572500" cy="6858000"/>
          </a:xfrm>
          <a:prstGeom prst="rect">
            <a:avLst/>
          </a:prstGeom>
        </p:spPr>
      </p:pic>
      <p:sp>
        <p:nvSpPr>
          <p:cNvPr id="2" name="Title 1"/>
          <p:cNvSpPr>
            <a:spLocks noGrp="1"/>
          </p:cNvSpPr>
          <p:nvPr>
            <p:ph type="ctrTitle"/>
          </p:nvPr>
        </p:nvSpPr>
        <p:spPr>
          <a:xfrm>
            <a:off x="323528" y="1772816"/>
            <a:ext cx="5040716" cy="1296144"/>
          </a:xfrm>
        </p:spPr>
        <p:txBody>
          <a:bodyPr>
            <a:noAutofit/>
          </a:bodyPr>
          <a:lstStyle/>
          <a:p>
            <a:r>
              <a:rPr lang="en-CA" sz="5400" b="1" dirty="0" smtClean="0"/>
              <a:t>Modern Mythology:</a:t>
            </a:r>
            <a:br>
              <a:rPr lang="en-CA" sz="5400" b="1" dirty="0" smtClean="0"/>
            </a:br>
            <a:r>
              <a:rPr lang="en-CA" sz="5400" b="1" dirty="0" smtClean="0"/>
              <a:t>URBAN LEGENDS</a:t>
            </a:r>
            <a:endParaRPr lang="en-CA" sz="5400" b="1" dirty="0"/>
          </a:p>
        </p:txBody>
      </p:sp>
    </p:spTree>
    <p:extLst>
      <p:ext uri="{BB962C8B-B14F-4D97-AF65-F5344CB8AC3E}">
        <p14:creationId xmlns:p14="http://schemas.microsoft.com/office/powerpoint/2010/main" val="1603873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CA" u="sng" dirty="0" smtClean="0">
                <a:solidFill>
                  <a:schemeClr val="accent6">
                    <a:lumMod val="60000"/>
                    <a:lumOff val="40000"/>
                  </a:schemeClr>
                </a:solidFill>
              </a:rPr>
              <a:t>Some Possible Answers:</a:t>
            </a:r>
            <a:endParaRPr lang="en-CA" u="sng" dirty="0">
              <a:solidFill>
                <a:schemeClr val="accent6">
                  <a:lumMod val="60000"/>
                  <a:lumOff val="40000"/>
                </a:schemeClr>
              </a:solidFill>
            </a:endParaRPr>
          </a:p>
        </p:txBody>
      </p:sp>
      <p:sp>
        <p:nvSpPr>
          <p:cNvPr id="3" name="Content Placeholder 2"/>
          <p:cNvSpPr>
            <a:spLocks noGrp="1"/>
          </p:cNvSpPr>
          <p:nvPr>
            <p:ph idx="1"/>
          </p:nvPr>
        </p:nvSpPr>
        <p:spPr>
          <a:xfrm>
            <a:off x="467544" y="1700808"/>
            <a:ext cx="8229600" cy="4525963"/>
          </a:xfrm>
        </p:spPr>
        <p:txBody>
          <a:bodyPr>
            <a:normAutofit fontScale="92500" lnSpcReduction="20000"/>
          </a:bodyPr>
          <a:lstStyle/>
          <a:p>
            <a:pPr marL="0" indent="0">
              <a:buNone/>
            </a:pPr>
            <a:r>
              <a:rPr lang="en-CA" dirty="0" smtClean="0">
                <a:solidFill>
                  <a:srgbClr val="FAC090"/>
                </a:solidFill>
              </a:rPr>
              <a:t>Fear:</a:t>
            </a:r>
          </a:p>
          <a:p>
            <a:r>
              <a:rPr lang="en-CA" dirty="0" smtClean="0">
                <a:solidFill>
                  <a:schemeClr val="accent6">
                    <a:lumMod val="20000"/>
                    <a:lumOff val="80000"/>
                  </a:schemeClr>
                </a:solidFill>
              </a:rPr>
              <a:t>The fear and mistrust society has being so close to their neighbours (strangers). Suburbanization became more common after WWII and people were not used to being so close to and accepting of neighbours.</a:t>
            </a:r>
          </a:p>
          <a:p>
            <a:r>
              <a:rPr lang="en-CA" dirty="0" smtClean="0">
                <a:solidFill>
                  <a:schemeClr val="accent6">
                    <a:lumMod val="20000"/>
                    <a:lumOff val="80000"/>
                  </a:schemeClr>
                </a:solidFill>
              </a:rPr>
              <a:t>Strangers’ intentions with our children.</a:t>
            </a:r>
          </a:p>
          <a:p>
            <a:pPr marL="0" indent="0">
              <a:buNone/>
            </a:pPr>
            <a:r>
              <a:rPr lang="en-CA" dirty="0" smtClean="0">
                <a:solidFill>
                  <a:srgbClr val="FAC090"/>
                </a:solidFill>
              </a:rPr>
              <a:t>Theme/Moral:</a:t>
            </a:r>
          </a:p>
          <a:p>
            <a:r>
              <a:rPr lang="en-CA" dirty="0" smtClean="0">
                <a:solidFill>
                  <a:schemeClr val="accent6">
                    <a:lumMod val="20000"/>
                    <a:lumOff val="80000"/>
                  </a:schemeClr>
                </a:solidFill>
              </a:rPr>
              <a:t>Be careful around strangers.</a:t>
            </a:r>
          </a:p>
          <a:p>
            <a:r>
              <a:rPr lang="en-US" dirty="0" smtClean="0">
                <a:solidFill>
                  <a:schemeClr val="accent6">
                    <a:lumMod val="20000"/>
                    <a:lumOff val="80000"/>
                  </a:schemeClr>
                </a:solidFill>
              </a:rPr>
              <a:t>K</a:t>
            </a:r>
            <a:r>
              <a:rPr lang="en-CA" dirty="0" err="1" smtClean="0">
                <a:solidFill>
                  <a:schemeClr val="accent6">
                    <a:lumMod val="20000"/>
                    <a:lumOff val="80000"/>
                  </a:schemeClr>
                </a:solidFill>
              </a:rPr>
              <a:t>eep</a:t>
            </a:r>
            <a:r>
              <a:rPr lang="en-CA" dirty="0" smtClean="0">
                <a:solidFill>
                  <a:schemeClr val="accent6">
                    <a:lumMod val="20000"/>
                    <a:lumOff val="80000"/>
                  </a:schemeClr>
                </a:solidFill>
              </a:rPr>
              <a:t> an eye on your children.</a:t>
            </a:r>
          </a:p>
          <a:p>
            <a:pPr marL="0" indent="0">
              <a:buNone/>
            </a:pPr>
            <a:endParaRPr lang="en-CA" dirty="0" smtClean="0">
              <a:solidFill>
                <a:srgbClr val="FAC090"/>
              </a:solidFill>
            </a:endParaRPr>
          </a:p>
          <a:p>
            <a:endParaRPr lang="en-CA" dirty="0">
              <a:solidFill>
                <a:schemeClr val="accent6">
                  <a:lumMod val="20000"/>
                  <a:lumOff val="80000"/>
                </a:schemeClr>
              </a:solidFill>
            </a:endParaRPr>
          </a:p>
        </p:txBody>
      </p:sp>
    </p:spTree>
    <p:extLst>
      <p:ext uri="{BB962C8B-B14F-4D97-AF65-F5344CB8AC3E}">
        <p14:creationId xmlns:p14="http://schemas.microsoft.com/office/powerpoint/2010/main" val="19998999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863185"/>
            <a:ext cx="8229600" cy="1143000"/>
          </a:xfrm>
        </p:spPr>
        <p:txBody>
          <a:bodyPr>
            <a:noAutofit/>
          </a:bodyPr>
          <a:lstStyle/>
          <a:p>
            <a:r>
              <a:rPr lang="en-CA" sz="5400" b="1" dirty="0" smtClean="0">
                <a:solidFill>
                  <a:schemeClr val="bg1"/>
                </a:solidFill>
              </a:rPr>
              <a:t>Urban Legends </a:t>
            </a:r>
            <a:r>
              <a:rPr lang="en-CA" sz="5400" b="1" dirty="0">
                <a:solidFill>
                  <a:schemeClr val="bg1"/>
                </a:solidFill>
              </a:rPr>
              <a:t>A</a:t>
            </a:r>
            <a:r>
              <a:rPr lang="en-CA" sz="5400" b="1" dirty="0" smtClean="0">
                <a:solidFill>
                  <a:schemeClr val="bg1"/>
                </a:solidFill>
              </a:rPr>
              <a:t>bout Teenagers</a:t>
            </a:r>
            <a:endParaRPr lang="en-CA" sz="5400" b="1" dirty="0">
              <a:solidFill>
                <a:schemeClr val="bg1"/>
              </a:solidFill>
            </a:endParaRPr>
          </a:p>
        </p:txBody>
      </p:sp>
      <p:pic>
        <p:nvPicPr>
          <p:cNvPr id="4" name="Picture 3"/>
          <p:cNvPicPr>
            <a:picLocks noChangeAspect="1"/>
          </p:cNvPicPr>
          <p:nvPr/>
        </p:nvPicPr>
        <p:blipFill>
          <a:blip r:embed="rId2"/>
          <a:stretch>
            <a:fillRect/>
          </a:stretch>
        </p:blipFill>
        <p:spPr>
          <a:xfrm>
            <a:off x="279400" y="0"/>
            <a:ext cx="8572500" cy="6858000"/>
          </a:xfrm>
          <a:prstGeom prst="rect">
            <a:avLst/>
          </a:prstGeom>
        </p:spPr>
      </p:pic>
      <p:sp>
        <p:nvSpPr>
          <p:cNvPr id="5" name="TextBox 4"/>
          <p:cNvSpPr txBox="1"/>
          <p:nvPr/>
        </p:nvSpPr>
        <p:spPr>
          <a:xfrm>
            <a:off x="1691680" y="1700808"/>
            <a:ext cx="2766803" cy="3046988"/>
          </a:xfrm>
          <a:prstGeom prst="rect">
            <a:avLst/>
          </a:prstGeom>
          <a:noFill/>
        </p:spPr>
        <p:txBody>
          <a:bodyPr wrap="none" rtlCol="0">
            <a:spAutoFit/>
          </a:bodyPr>
          <a:lstStyle/>
          <a:p>
            <a:pPr algn="ctr"/>
            <a:r>
              <a:rPr lang="en-US" sz="4800" u="sng" dirty="0" smtClean="0">
                <a:solidFill>
                  <a:schemeClr val="bg2">
                    <a:lumMod val="60000"/>
                    <a:lumOff val="40000"/>
                  </a:schemeClr>
                </a:solidFill>
              </a:rPr>
              <a:t>Urban </a:t>
            </a:r>
            <a:br>
              <a:rPr lang="en-US" sz="4800" u="sng" dirty="0" smtClean="0">
                <a:solidFill>
                  <a:schemeClr val="bg2">
                    <a:lumMod val="60000"/>
                    <a:lumOff val="40000"/>
                  </a:schemeClr>
                </a:solidFill>
              </a:rPr>
            </a:br>
            <a:r>
              <a:rPr lang="en-US" sz="4800" u="sng" dirty="0" smtClean="0">
                <a:solidFill>
                  <a:schemeClr val="bg2">
                    <a:lumMod val="60000"/>
                    <a:lumOff val="40000"/>
                  </a:schemeClr>
                </a:solidFill>
              </a:rPr>
              <a:t>Legends </a:t>
            </a:r>
            <a:br>
              <a:rPr lang="en-US" sz="4800" u="sng" dirty="0" smtClean="0">
                <a:solidFill>
                  <a:schemeClr val="bg2">
                    <a:lumMod val="60000"/>
                    <a:lumOff val="40000"/>
                  </a:schemeClr>
                </a:solidFill>
              </a:rPr>
            </a:br>
            <a:r>
              <a:rPr lang="en-US" sz="4800" u="sng" dirty="0" smtClean="0">
                <a:solidFill>
                  <a:schemeClr val="bg2">
                    <a:lumMod val="60000"/>
                    <a:lumOff val="40000"/>
                  </a:schemeClr>
                </a:solidFill>
              </a:rPr>
              <a:t>About </a:t>
            </a:r>
            <a:br>
              <a:rPr lang="en-US" sz="4800" u="sng" dirty="0" smtClean="0">
                <a:solidFill>
                  <a:schemeClr val="bg2">
                    <a:lumMod val="60000"/>
                    <a:lumOff val="40000"/>
                  </a:schemeClr>
                </a:solidFill>
              </a:rPr>
            </a:br>
            <a:r>
              <a:rPr lang="en-US" sz="4800" u="sng" dirty="0" smtClean="0">
                <a:solidFill>
                  <a:schemeClr val="bg2">
                    <a:lumMod val="60000"/>
                    <a:lumOff val="40000"/>
                  </a:schemeClr>
                </a:solidFill>
              </a:rPr>
              <a:t>Teenagers</a:t>
            </a:r>
            <a:endParaRPr lang="en-US" sz="4800" u="sng" dirty="0">
              <a:solidFill>
                <a:schemeClr val="bg2">
                  <a:lumMod val="60000"/>
                  <a:lumOff val="40000"/>
                </a:schemeClr>
              </a:solidFill>
            </a:endParaRPr>
          </a:p>
        </p:txBody>
      </p:sp>
    </p:spTree>
    <p:extLst>
      <p:ext uri="{BB962C8B-B14F-4D97-AF65-F5344CB8AC3E}">
        <p14:creationId xmlns:p14="http://schemas.microsoft.com/office/powerpoint/2010/main" val="2490471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9115474" cy="5509200"/>
          </a:xfrm>
          <a:prstGeom prst="rect">
            <a:avLst/>
          </a:prstGeom>
          <a:noFill/>
        </p:spPr>
        <p:txBody>
          <a:bodyPr wrap="square" rtlCol="0">
            <a:spAutoFit/>
          </a:bodyPr>
          <a:lstStyle/>
          <a:p>
            <a:r>
              <a:rPr lang="en-US" sz="4000" b="1" u="sng" dirty="0" smtClean="0">
                <a:solidFill>
                  <a:schemeClr val="accent2">
                    <a:lumMod val="60000"/>
                    <a:lumOff val="40000"/>
                  </a:schemeClr>
                </a:solidFill>
              </a:rPr>
              <a:t>The Hook Man</a:t>
            </a:r>
            <a:endParaRPr lang="en-US" sz="2400" b="1" u="sng" dirty="0">
              <a:solidFill>
                <a:schemeClr val="accent2">
                  <a:lumMod val="60000"/>
                  <a:lumOff val="40000"/>
                </a:schemeClr>
              </a:solidFill>
            </a:endParaRPr>
          </a:p>
          <a:p>
            <a:endParaRPr lang="en-US" sz="2400" b="1" u="sng" dirty="0" smtClean="0"/>
          </a:p>
          <a:p>
            <a:r>
              <a:rPr lang="en-US" sz="2400" dirty="0" smtClean="0"/>
              <a:t>1) A couple is at lovers’ lane</a:t>
            </a:r>
            <a:br>
              <a:rPr lang="en-US" sz="2400" dirty="0" smtClean="0"/>
            </a:br>
            <a:r>
              <a:rPr lang="en-US" sz="2400" dirty="0" smtClean="0"/>
              <a:t>2) The radio says there is an escaped mental patient.</a:t>
            </a:r>
            <a:endParaRPr lang="en-US" sz="4000" b="1" u="sng" dirty="0" smtClean="0"/>
          </a:p>
          <a:p>
            <a:r>
              <a:rPr lang="en-US" sz="2400" dirty="0" smtClean="0"/>
              <a:t>3) The girl wants to stop making out. The boy does not.</a:t>
            </a:r>
          </a:p>
          <a:p>
            <a:r>
              <a:rPr lang="en-US" sz="2400" dirty="0" smtClean="0"/>
              <a:t>4) She convinces him and they go home.</a:t>
            </a:r>
          </a:p>
          <a:p>
            <a:r>
              <a:rPr lang="en-US" sz="2400" dirty="0" smtClean="0"/>
              <a:t>5) When they arrive home they notice the hook hanging from </a:t>
            </a:r>
            <a:br>
              <a:rPr lang="en-US" sz="2400" dirty="0" smtClean="0"/>
            </a:br>
            <a:r>
              <a:rPr lang="en-US" sz="2400" dirty="0" smtClean="0"/>
              <a:t>the door of the car.</a:t>
            </a:r>
          </a:p>
          <a:p>
            <a:endParaRPr lang="en-US" sz="2400" dirty="0"/>
          </a:p>
          <a:p>
            <a:pPr marL="342900" indent="-342900">
              <a:buFontTx/>
              <a:buChar char="•"/>
            </a:pPr>
            <a:r>
              <a:rPr lang="en-US" sz="2400" dirty="0" smtClean="0"/>
              <a:t>In some stories the boy hears a noise and goes out to investigate. </a:t>
            </a:r>
            <a:br>
              <a:rPr lang="en-US" sz="2400" dirty="0" smtClean="0"/>
            </a:br>
            <a:r>
              <a:rPr lang="en-US" sz="2400" dirty="0" smtClean="0"/>
              <a:t>He is killed and is hung above the car with his fingernails scraping </a:t>
            </a:r>
            <a:br>
              <a:rPr lang="en-US" sz="2400" dirty="0" smtClean="0"/>
            </a:br>
            <a:r>
              <a:rPr lang="en-US" sz="2400" dirty="0" smtClean="0"/>
              <a:t>the roof.</a:t>
            </a:r>
          </a:p>
          <a:p>
            <a:pPr marL="342900" indent="-342900">
              <a:buFontTx/>
              <a:buChar char="•"/>
            </a:pPr>
            <a:endParaRPr lang="en-US" sz="2400" dirty="0">
              <a:solidFill>
                <a:schemeClr val="accent2">
                  <a:lumMod val="60000"/>
                  <a:lumOff val="40000"/>
                </a:schemeClr>
              </a:solidFill>
            </a:endParaRPr>
          </a:p>
          <a:p>
            <a:r>
              <a:rPr lang="en-US" sz="2400" dirty="0">
                <a:solidFill>
                  <a:schemeClr val="accent2">
                    <a:lumMod val="60000"/>
                    <a:lumOff val="40000"/>
                  </a:schemeClr>
                </a:solidFill>
                <a:hlinkClick r:id="rId2"/>
              </a:rPr>
              <a:t>https://www.youtube.com/watch?v=</a:t>
            </a:r>
            <a:r>
              <a:rPr lang="en-US" sz="2400" dirty="0" smtClean="0">
                <a:solidFill>
                  <a:schemeClr val="accent2">
                    <a:lumMod val="60000"/>
                    <a:lumOff val="40000"/>
                  </a:schemeClr>
                </a:solidFill>
                <a:hlinkClick r:id="rId2"/>
              </a:rPr>
              <a:t>OX7ZPW5_TGg</a:t>
            </a:r>
            <a:r>
              <a:rPr lang="en-US" sz="2400" dirty="0" smtClean="0">
                <a:solidFill>
                  <a:schemeClr val="accent2">
                    <a:lumMod val="60000"/>
                    <a:lumOff val="40000"/>
                  </a:schemeClr>
                </a:solidFill>
              </a:rPr>
              <a:t> </a:t>
            </a:r>
            <a:endParaRPr lang="en-US" sz="2400" dirty="0">
              <a:solidFill>
                <a:schemeClr val="accent2">
                  <a:lumMod val="60000"/>
                  <a:lumOff val="40000"/>
                </a:schemeClr>
              </a:solidFill>
            </a:endParaRPr>
          </a:p>
        </p:txBody>
      </p:sp>
    </p:spTree>
    <p:extLst>
      <p:ext uri="{BB962C8B-B14F-4D97-AF65-F5344CB8AC3E}">
        <p14:creationId xmlns:p14="http://schemas.microsoft.com/office/powerpoint/2010/main" val="11613420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83568" y="-229006"/>
            <a:ext cx="8858758" cy="7087006"/>
          </a:xfrm>
          <a:prstGeom prst="rect">
            <a:avLst/>
          </a:prstGeom>
        </p:spPr>
      </p:pic>
      <p:sp>
        <p:nvSpPr>
          <p:cNvPr id="4" name="TextBox 3"/>
          <p:cNvSpPr txBox="1"/>
          <p:nvPr/>
        </p:nvSpPr>
        <p:spPr>
          <a:xfrm>
            <a:off x="179512" y="476672"/>
            <a:ext cx="4392488" cy="1077218"/>
          </a:xfrm>
          <a:prstGeom prst="rect">
            <a:avLst/>
          </a:prstGeom>
          <a:noFill/>
        </p:spPr>
        <p:txBody>
          <a:bodyPr wrap="square" rtlCol="0">
            <a:spAutoFit/>
          </a:bodyPr>
          <a:lstStyle/>
          <a:p>
            <a:r>
              <a:rPr lang="en-CA" sz="3200" b="1" u="sng" dirty="0" smtClean="0"/>
              <a:t>“The calls are coming from inside the house…”</a:t>
            </a:r>
            <a:endParaRPr lang="en-CA" sz="3200" b="1" u="sng" dirty="0"/>
          </a:p>
        </p:txBody>
      </p:sp>
      <p:sp>
        <p:nvSpPr>
          <p:cNvPr id="5" name="TextBox 4"/>
          <p:cNvSpPr txBox="1"/>
          <p:nvPr/>
        </p:nvSpPr>
        <p:spPr>
          <a:xfrm>
            <a:off x="179512" y="1916832"/>
            <a:ext cx="5472608" cy="3785652"/>
          </a:xfrm>
          <a:prstGeom prst="rect">
            <a:avLst/>
          </a:prstGeom>
          <a:noFill/>
        </p:spPr>
        <p:txBody>
          <a:bodyPr wrap="square" rtlCol="0">
            <a:spAutoFit/>
          </a:bodyPr>
          <a:lstStyle/>
          <a:p>
            <a:r>
              <a:rPr lang="en-US" sz="2400" b="1" dirty="0" smtClean="0">
                <a:solidFill>
                  <a:schemeClr val="accent5">
                    <a:lumMod val="20000"/>
                    <a:lumOff val="80000"/>
                  </a:schemeClr>
                </a:solidFill>
              </a:rPr>
              <a:t>1) A babysitter has put the kids to bed.</a:t>
            </a:r>
          </a:p>
          <a:p>
            <a:r>
              <a:rPr lang="en-US" sz="2400" b="1" dirty="0" smtClean="0">
                <a:solidFill>
                  <a:schemeClr val="accent5">
                    <a:lumMod val="20000"/>
                    <a:lumOff val="80000"/>
                  </a:schemeClr>
                </a:solidFill>
              </a:rPr>
              <a:t>2) She starts getting threatening phone calls.</a:t>
            </a:r>
          </a:p>
          <a:p>
            <a:r>
              <a:rPr lang="en-US" sz="2400" b="1" dirty="0" smtClean="0">
                <a:solidFill>
                  <a:schemeClr val="accent5">
                    <a:lumMod val="20000"/>
                    <a:lumOff val="80000"/>
                  </a:schemeClr>
                </a:solidFill>
              </a:rPr>
              <a:t>3) She calls the police</a:t>
            </a:r>
          </a:p>
          <a:p>
            <a:r>
              <a:rPr lang="en-US" sz="2400" b="1" dirty="0" smtClean="0">
                <a:solidFill>
                  <a:schemeClr val="accent5">
                    <a:lumMod val="20000"/>
                    <a:lumOff val="80000"/>
                  </a:schemeClr>
                </a:solidFill>
              </a:rPr>
              <a:t>4) They call her back after </a:t>
            </a:r>
          </a:p>
          <a:p>
            <a:r>
              <a:rPr lang="en-US" sz="2400" b="1" dirty="0" smtClean="0">
                <a:solidFill>
                  <a:schemeClr val="accent5">
                    <a:lumMod val="20000"/>
                    <a:lumOff val="80000"/>
                  </a:schemeClr>
                </a:solidFill>
              </a:rPr>
              <a:t>tracing the call.</a:t>
            </a:r>
          </a:p>
          <a:p>
            <a:r>
              <a:rPr lang="en-US" sz="2400" b="1" dirty="0" smtClean="0">
                <a:solidFill>
                  <a:schemeClr val="accent5">
                    <a:lumMod val="20000"/>
                    <a:lumOff val="80000"/>
                  </a:schemeClr>
                </a:solidFill>
              </a:rPr>
              <a:t>5) The calls are coming </a:t>
            </a:r>
          </a:p>
          <a:p>
            <a:r>
              <a:rPr lang="en-US" sz="2400" b="1" dirty="0" smtClean="0">
                <a:solidFill>
                  <a:schemeClr val="accent5">
                    <a:lumMod val="20000"/>
                    <a:lumOff val="80000"/>
                  </a:schemeClr>
                </a:solidFill>
              </a:rPr>
              <a:t>from inside the house.</a:t>
            </a:r>
          </a:p>
          <a:p>
            <a:r>
              <a:rPr lang="en-US" sz="2400" b="1" dirty="0" smtClean="0">
                <a:solidFill>
                  <a:schemeClr val="accent5">
                    <a:lumMod val="20000"/>
                    <a:lumOff val="80000"/>
                  </a:schemeClr>
                </a:solidFill>
              </a:rPr>
              <a:t>6) She runs upstairs. The </a:t>
            </a:r>
          </a:p>
          <a:p>
            <a:r>
              <a:rPr lang="en-US" sz="2400" b="1" dirty="0" smtClean="0">
                <a:solidFill>
                  <a:schemeClr val="accent5">
                    <a:lumMod val="20000"/>
                    <a:lumOff val="80000"/>
                  </a:schemeClr>
                </a:solidFill>
              </a:rPr>
              <a:t>children have been murdered.</a:t>
            </a:r>
            <a:endParaRPr lang="en-US" sz="2400" b="1" dirty="0">
              <a:solidFill>
                <a:schemeClr val="accent5">
                  <a:lumMod val="20000"/>
                  <a:lumOff val="80000"/>
                </a:schemeClr>
              </a:solidFill>
            </a:endParaRPr>
          </a:p>
        </p:txBody>
      </p:sp>
    </p:spTree>
    <p:extLst>
      <p:ext uri="{BB962C8B-B14F-4D97-AF65-F5344CB8AC3E}">
        <p14:creationId xmlns:p14="http://schemas.microsoft.com/office/powerpoint/2010/main" val="35847801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solidFill>
                  <a:schemeClr val="accent1">
                    <a:lumMod val="60000"/>
                    <a:lumOff val="40000"/>
                  </a:schemeClr>
                </a:solidFill>
              </a:rPr>
              <a:t>Top 8 Urban Legends About Teenagers….</a:t>
            </a:r>
            <a:endParaRPr lang="en-CA" u="sng" dirty="0">
              <a:solidFill>
                <a:schemeClr val="accent1">
                  <a:lumMod val="60000"/>
                  <a:lumOff val="40000"/>
                </a:schemeClr>
              </a:solidFill>
            </a:endParaRPr>
          </a:p>
        </p:txBody>
      </p:sp>
      <p:sp>
        <p:nvSpPr>
          <p:cNvPr id="3" name="Content Placeholder 2"/>
          <p:cNvSpPr>
            <a:spLocks noGrp="1"/>
          </p:cNvSpPr>
          <p:nvPr>
            <p:ph idx="1"/>
          </p:nvPr>
        </p:nvSpPr>
        <p:spPr>
          <a:xfrm>
            <a:off x="457200" y="1484784"/>
            <a:ext cx="8229600" cy="4896544"/>
          </a:xfrm>
        </p:spPr>
        <p:txBody>
          <a:bodyPr>
            <a:normAutofit fontScale="92500" lnSpcReduction="10000"/>
          </a:bodyPr>
          <a:lstStyle/>
          <a:p>
            <a:pPr marL="0" indent="0">
              <a:buNone/>
            </a:pPr>
            <a:r>
              <a:rPr lang="en-CA" dirty="0" smtClean="0">
                <a:solidFill>
                  <a:schemeClr val="accent5">
                    <a:lumMod val="20000"/>
                    <a:lumOff val="80000"/>
                  </a:schemeClr>
                </a:solidFill>
              </a:rPr>
              <a:t>1) The babysitter (calls are coming from inside</a:t>
            </a:r>
            <a:r>
              <a:rPr lang="mr-IN" dirty="0" smtClean="0">
                <a:solidFill>
                  <a:schemeClr val="accent5">
                    <a:lumMod val="20000"/>
                    <a:lumOff val="80000"/>
                  </a:schemeClr>
                </a:solidFill>
              </a:rPr>
              <a:t>…</a:t>
            </a:r>
            <a:r>
              <a:rPr lang="en-CA" dirty="0" smtClean="0">
                <a:solidFill>
                  <a:schemeClr val="accent5">
                    <a:lumMod val="20000"/>
                    <a:lumOff val="80000"/>
                  </a:schemeClr>
                </a:solidFill>
              </a:rPr>
              <a:t>)</a:t>
            </a:r>
          </a:p>
          <a:p>
            <a:pPr marL="0" indent="0">
              <a:buNone/>
            </a:pPr>
            <a:r>
              <a:rPr lang="en-CA" dirty="0" smtClean="0">
                <a:solidFill>
                  <a:schemeClr val="accent5">
                    <a:lumMod val="20000"/>
                    <a:lumOff val="80000"/>
                  </a:schemeClr>
                </a:solidFill>
              </a:rPr>
              <a:t>2) Stranger follows you at gas station. It turns out a killer in the back seat of the car.</a:t>
            </a:r>
          </a:p>
          <a:p>
            <a:pPr marL="0" indent="0">
              <a:buNone/>
            </a:pPr>
            <a:r>
              <a:rPr lang="en-CA" dirty="0" smtClean="0">
                <a:solidFill>
                  <a:schemeClr val="accent5">
                    <a:lumMod val="20000"/>
                    <a:lumOff val="80000"/>
                  </a:schemeClr>
                </a:solidFill>
              </a:rPr>
              <a:t>3) Humans can lick too (killer under the bed)</a:t>
            </a:r>
          </a:p>
          <a:p>
            <a:pPr marL="0" indent="0">
              <a:buNone/>
            </a:pPr>
            <a:r>
              <a:rPr lang="en-CA" dirty="0" smtClean="0">
                <a:solidFill>
                  <a:schemeClr val="accent5">
                    <a:lumMod val="20000"/>
                    <a:lumOff val="80000"/>
                  </a:schemeClr>
                </a:solidFill>
              </a:rPr>
              <a:t>4) Aren’t you glad you didn’t turn on the lights (college roommate murdered).</a:t>
            </a:r>
          </a:p>
          <a:p>
            <a:pPr marL="0" indent="0">
              <a:buNone/>
            </a:pPr>
            <a:r>
              <a:rPr lang="en-CA" dirty="0">
                <a:solidFill>
                  <a:schemeClr val="accent5">
                    <a:lumMod val="20000"/>
                    <a:lumOff val="80000"/>
                  </a:schemeClr>
                </a:solidFill>
              </a:rPr>
              <a:t>5</a:t>
            </a:r>
            <a:r>
              <a:rPr lang="en-CA" dirty="0" smtClean="0">
                <a:solidFill>
                  <a:schemeClr val="accent5">
                    <a:lumMod val="20000"/>
                    <a:lumOff val="80000"/>
                  </a:schemeClr>
                </a:solidFill>
              </a:rPr>
              <a:t>) Bloody Mary</a:t>
            </a:r>
          </a:p>
          <a:p>
            <a:pPr marL="0" indent="0">
              <a:buNone/>
            </a:pPr>
            <a:r>
              <a:rPr lang="en-CA" dirty="0">
                <a:solidFill>
                  <a:schemeClr val="accent5">
                    <a:lumMod val="20000"/>
                    <a:lumOff val="80000"/>
                  </a:schemeClr>
                </a:solidFill>
              </a:rPr>
              <a:t>6</a:t>
            </a:r>
            <a:r>
              <a:rPr lang="en-CA" dirty="0" smtClean="0">
                <a:solidFill>
                  <a:schemeClr val="accent5">
                    <a:lumMod val="20000"/>
                    <a:lumOff val="80000"/>
                  </a:schemeClr>
                </a:solidFill>
              </a:rPr>
              <a:t>) The hook man at lovers’ lane</a:t>
            </a:r>
          </a:p>
          <a:p>
            <a:pPr marL="0" indent="0">
              <a:buNone/>
            </a:pPr>
            <a:r>
              <a:rPr lang="en-CA" dirty="0">
                <a:solidFill>
                  <a:schemeClr val="accent5">
                    <a:lumMod val="20000"/>
                    <a:lumOff val="80000"/>
                  </a:schemeClr>
                </a:solidFill>
              </a:rPr>
              <a:t>7</a:t>
            </a:r>
            <a:r>
              <a:rPr lang="en-CA" dirty="0" smtClean="0">
                <a:solidFill>
                  <a:schemeClr val="accent5">
                    <a:lumMod val="20000"/>
                    <a:lumOff val="80000"/>
                  </a:schemeClr>
                </a:solidFill>
              </a:rPr>
              <a:t>) The kidney thief</a:t>
            </a:r>
          </a:p>
          <a:p>
            <a:pPr marL="0" indent="0">
              <a:buNone/>
            </a:pPr>
            <a:r>
              <a:rPr lang="en-CA" dirty="0">
                <a:solidFill>
                  <a:schemeClr val="accent5">
                    <a:lumMod val="20000"/>
                    <a:lumOff val="80000"/>
                  </a:schemeClr>
                </a:solidFill>
              </a:rPr>
              <a:t>8</a:t>
            </a:r>
            <a:r>
              <a:rPr lang="en-CA" dirty="0" smtClean="0">
                <a:solidFill>
                  <a:schemeClr val="accent5">
                    <a:lumMod val="20000"/>
                    <a:lumOff val="80000"/>
                  </a:schemeClr>
                </a:solidFill>
              </a:rPr>
              <a:t>) Clown statue (babysitter) </a:t>
            </a:r>
            <a:endParaRPr lang="en-CA" dirty="0">
              <a:solidFill>
                <a:schemeClr val="accent5">
                  <a:lumMod val="20000"/>
                  <a:lumOff val="80000"/>
                </a:schemeClr>
              </a:solidFill>
            </a:endParaRPr>
          </a:p>
        </p:txBody>
      </p:sp>
    </p:spTree>
    <p:extLst>
      <p:ext uri="{BB962C8B-B14F-4D97-AF65-F5344CB8AC3E}">
        <p14:creationId xmlns:p14="http://schemas.microsoft.com/office/powerpoint/2010/main" val="2855268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t="15627" b="15627"/>
          <a:stretch>
            <a:fillRect/>
          </a:stretch>
        </p:blipFill>
        <p:spPr>
          <a:xfrm>
            <a:off x="-1260648" y="780728"/>
            <a:ext cx="11050359" cy="6077272"/>
          </a:xfrm>
        </p:spPr>
      </p:pic>
      <p:sp>
        <p:nvSpPr>
          <p:cNvPr id="5" name="TextBox 4"/>
          <p:cNvSpPr txBox="1"/>
          <p:nvPr/>
        </p:nvSpPr>
        <p:spPr>
          <a:xfrm>
            <a:off x="395536" y="1484784"/>
            <a:ext cx="7272808" cy="3785652"/>
          </a:xfrm>
          <a:prstGeom prst="rect">
            <a:avLst/>
          </a:prstGeom>
          <a:noFill/>
        </p:spPr>
        <p:txBody>
          <a:bodyPr wrap="square" rtlCol="0">
            <a:spAutoFit/>
          </a:bodyPr>
          <a:lstStyle/>
          <a:p>
            <a:pPr algn="ctr"/>
            <a:r>
              <a:rPr lang="en-CA" sz="4000" b="1" u="sng" dirty="0" smtClean="0"/>
              <a:t>Discuss:</a:t>
            </a:r>
          </a:p>
          <a:p>
            <a:pPr algn="ctr"/>
            <a:r>
              <a:rPr lang="en-CA" sz="4000" dirty="0" smtClean="0">
                <a:solidFill>
                  <a:srgbClr val="FFFFFF"/>
                </a:solidFill>
              </a:rPr>
              <a:t/>
            </a:r>
            <a:br>
              <a:rPr lang="en-CA" sz="4000" dirty="0" smtClean="0">
                <a:solidFill>
                  <a:srgbClr val="FFFFFF"/>
                </a:solidFill>
              </a:rPr>
            </a:br>
            <a:r>
              <a:rPr lang="en-CA" sz="4000" dirty="0" smtClean="0">
                <a:solidFill>
                  <a:srgbClr val="FFFFFF"/>
                </a:solidFill>
              </a:rPr>
              <a:t>What other urban legends have you heard???</a:t>
            </a:r>
          </a:p>
          <a:p>
            <a:pPr algn="ctr"/>
            <a:r>
              <a:rPr lang="en-CA" sz="4000" dirty="0" smtClean="0">
                <a:solidFill>
                  <a:srgbClr val="FFFFFF"/>
                </a:solidFill>
              </a:rPr>
              <a:t>What is the lesson that they are trying to teach???</a:t>
            </a:r>
            <a:endParaRPr lang="en-CA" sz="4000" dirty="0">
              <a:solidFill>
                <a:srgbClr val="FFFFFF"/>
              </a:solidFill>
            </a:endParaRPr>
          </a:p>
        </p:txBody>
      </p:sp>
    </p:spTree>
    <p:extLst>
      <p:ext uri="{BB962C8B-B14F-4D97-AF65-F5344CB8AC3E}">
        <p14:creationId xmlns:p14="http://schemas.microsoft.com/office/powerpoint/2010/main" val="36486681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60000"/>
                    <a:lumOff val="40000"/>
                  </a:schemeClr>
                </a:solidFill>
              </a:rPr>
              <a:t>Make </a:t>
            </a:r>
            <a:r>
              <a:rPr lang="en-US" dirty="0">
                <a:solidFill>
                  <a:schemeClr val="bg2">
                    <a:lumMod val="60000"/>
                    <a:lumOff val="40000"/>
                  </a:schemeClr>
                </a:solidFill>
              </a:rPr>
              <a:t>Y</a:t>
            </a:r>
            <a:r>
              <a:rPr lang="en-US" dirty="0" smtClean="0">
                <a:solidFill>
                  <a:schemeClr val="bg2">
                    <a:lumMod val="60000"/>
                    <a:lumOff val="40000"/>
                  </a:schemeClr>
                </a:solidFill>
              </a:rPr>
              <a:t>our </a:t>
            </a:r>
            <a:r>
              <a:rPr lang="en-US" dirty="0">
                <a:solidFill>
                  <a:schemeClr val="bg2">
                    <a:lumMod val="60000"/>
                    <a:lumOff val="40000"/>
                  </a:schemeClr>
                </a:solidFill>
              </a:rPr>
              <a:t>O</a:t>
            </a:r>
            <a:r>
              <a:rPr lang="en-US" dirty="0" smtClean="0">
                <a:solidFill>
                  <a:schemeClr val="bg2">
                    <a:lumMod val="60000"/>
                    <a:lumOff val="40000"/>
                  </a:schemeClr>
                </a:solidFill>
              </a:rPr>
              <a:t>wn </a:t>
            </a:r>
            <a:r>
              <a:rPr lang="en-US" dirty="0">
                <a:solidFill>
                  <a:schemeClr val="bg2">
                    <a:lumMod val="60000"/>
                    <a:lumOff val="40000"/>
                  </a:schemeClr>
                </a:solidFill>
              </a:rPr>
              <a:t>U</a:t>
            </a:r>
            <a:r>
              <a:rPr lang="en-US" dirty="0" smtClean="0">
                <a:solidFill>
                  <a:schemeClr val="bg2">
                    <a:lumMod val="60000"/>
                    <a:lumOff val="40000"/>
                  </a:schemeClr>
                </a:solidFill>
              </a:rPr>
              <a:t>rban Legend!</a:t>
            </a:r>
            <a:endParaRPr lang="en-US" dirty="0">
              <a:solidFill>
                <a:schemeClr val="bg2">
                  <a:lumMod val="60000"/>
                  <a:lumOff val="40000"/>
                </a:schemeClr>
              </a:solidFill>
            </a:endParaRPr>
          </a:p>
        </p:txBody>
      </p:sp>
      <p:sp>
        <p:nvSpPr>
          <p:cNvPr id="3" name="Content Placeholder 2"/>
          <p:cNvSpPr>
            <a:spLocks noGrp="1"/>
          </p:cNvSpPr>
          <p:nvPr>
            <p:ph idx="1"/>
          </p:nvPr>
        </p:nvSpPr>
        <p:spPr/>
        <p:txBody>
          <a:bodyPr>
            <a:normAutofit fontScale="70000" lnSpcReduction="20000"/>
          </a:bodyPr>
          <a:lstStyle/>
          <a:p>
            <a:pPr marL="0" lvl="0" indent="0">
              <a:buNone/>
            </a:pPr>
            <a:r>
              <a:rPr lang="en-US" dirty="0" smtClean="0">
                <a:solidFill>
                  <a:schemeClr val="accent5">
                    <a:lumMod val="20000"/>
                    <a:lumOff val="80000"/>
                  </a:schemeClr>
                </a:solidFill>
              </a:rPr>
              <a:t>Write a 1 page short story.</a:t>
            </a:r>
            <a:br>
              <a:rPr lang="en-US" dirty="0" smtClean="0">
                <a:solidFill>
                  <a:schemeClr val="accent5">
                    <a:lumMod val="20000"/>
                    <a:lumOff val="80000"/>
                  </a:schemeClr>
                </a:solidFill>
              </a:rPr>
            </a:br>
            <a:endParaRPr lang="en-US" dirty="0" smtClean="0">
              <a:solidFill>
                <a:schemeClr val="accent5">
                  <a:lumMod val="20000"/>
                  <a:lumOff val="80000"/>
                </a:schemeClr>
              </a:solidFill>
            </a:endParaRPr>
          </a:p>
          <a:p>
            <a:pPr marL="0" lvl="0" indent="0">
              <a:buNone/>
            </a:pPr>
            <a:r>
              <a:rPr lang="en-US" dirty="0" smtClean="0">
                <a:solidFill>
                  <a:schemeClr val="accent2">
                    <a:lumMod val="60000"/>
                    <a:lumOff val="40000"/>
                  </a:schemeClr>
                </a:solidFill>
              </a:rPr>
              <a:t>Consider:</a:t>
            </a:r>
          </a:p>
          <a:p>
            <a:pPr lvl="0"/>
            <a:r>
              <a:rPr lang="en-US" dirty="0" smtClean="0">
                <a:solidFill>
                  <a:schemeClr val="accent5">
                    <a:lumMod val="20000"/>
                    <a:lumOff val="80000"/>
                  </a:schemeClr>
                </a:solidFill>
              </a:rPr>
              <a:t>Who </a:t>
            </a:r>
            <a:r>
              <a:rPr lang="en-US" dirty="0">
                <a:solidFill>
                  <a:schemeClr val="accent5">
                    <a:lumMod val="20000"/>
                    <a:lumOff val="80000"/>
                  </a:schemeClr>
                </a:solidFill>
              </a:rPr>
              <a:t>is </a:t>
            </a:r>
            <a:r>
              <a:rPr lang="en-US" dirty="0" smtClean="0">
                <a:solidFill>
                  <a:schemeClr val="accent5">
                    <a:lumMod val="20000"/>
                    <a:lumOff val="80000"/>
                  </a:schemeClr>
                </a:solidFill>
              </a:rPr>
              <a:t>your </a:t>
            </a:r>
            <a:r>
              <a:rPr lang="en-US" dirty="0">
                <a:solidFill>
                  <a:schemeClr val="accent5">
                    <a:lumMod val="20000"/>
                    <a:lumOff val="80000"/>
                  </a:schemeClr>
                </a:solidFill>
              </a:rPr>
              <a:t>target audience (i.e. Teens, parents, adults, retail  workers, teachers) </a:t>
            </a:r>
          </a:p>
          <a:p>
            <a:pPr lvl="0"/>
            <a:r>
              <a:rPr lang="en-US" dirty="0" smtClean="0">
                <a:solidFill>
                  <a:schemeClr val="accent5">
                    <a:lumMod val="20000"/>
                    <a:lumOff val="80000"/>
                  </a:schemeClr>
                </a:solidFill>
              </a:rPr>
              <a:t>What </a:t>
            </a:r>
            <a:r>
              <a:rPr lang="en-US" dirty="0">
                <a:solidFill>
                  <a:schemeClr val="accent5">
                    <a:lumMod val="20000"/>
                    <a:lumOff val="80000"/>
                  </a:schemeClr>
                </a:solidFill>
              </a:rPr>
              <a:t>is </a:t>
            </a:r>
            <a:r>
              <a:rPr lang="en-CA" dirty="0" smtClean="0">
                <a:solidFill>
                  <a:schemeClr val="accent5">
                    <a:lumMod val="20000"/>
                    <a:lumOff val="80000"/>
                  </a:schemeClr>
                </a:solidFill>
              </a:rPr>
              <a:t>the mass fear they have that you are exploiting?</a:t>
            </a:r>
          </a:p>
          <a:p>
            <a:pPr lvl="0"/>
            <a:r>
              <a:rPr lang="en-CA" dirty="0" smtClean="0">
                <a:solidFill>
                  <a:schemeClr val="accent5">
                    <a:lumMod val="20000"/>
                    <a:lumOff val="80000"/>
                  </a:schemeClr>
                </a:solidFill>
              </a:rPr>
              <a:t>What is the theme/ moral that you are promoting?</a:t>
            </a:r>
            <a:endParaRPr lang="en-GB" dirty="0">
              <a:solidFill>
                <a:schemeClr val="accent5">
                  <a:lumMod val="20000"/>
                  <a:lumOff val="80000"/>
                </a:schemeClr>
              </a:solidFill>
            </a:endParaRPr>
          </a:p>
          <a:p>
            <a:pPr lvl="0"/>
            <a:r>
              <a:rPr lang="en-US" dirty="0">
                <a:solidFill>
                  <a:schemeClr val="accent5">
                    <a:lumMod val="20000"/>
                    <a:lumOff val="80000"/>
                  </a:schemeClr>
                </a:solidFill>
              </a:rPr>
              <a:t>How are </a:t>
            </a:r>
            <a:r>
              <a:rPr lang="en-US" dirty="0" smtClean="0">
                <a:solidFill>
                  <a:schemeClr val="accent5">
                    <a:lumMod val="20000"/>
                    <a:lumOff val="80000"/>
                  </a:schemeClr>
                </a:solidFill>
              </a:rPr>
              <a:t>you </a:t>
            </a:r>
            <a:r>
              <a:rPr lang="en-US" dirty="0">
                <a:solidFill>
                  <a:schemeClr val="accent5">
                    <a:lumMod val="20000"/>
                    <a:lumOff val="80000"/>
                  </a:schemeClr>
                </a:solidFill>
              </a:rPr>
              <a:t>going to make the story seem realistic?</a:t>
            </a:r>
            <a:endParaRPr lang="en-GB" dirty="0">
              <a:solidFill>
                <a:schemeClr val="accent5">
                  <a:lumMod val="20000"/>
                  <a:lumOff val="80000"/>
                </a:schemeClr>
              </a:solidFill>
            </a:endParaRPr>
          </a:p>
          <a:p>
            <a:pPr marL="0" indent="0">
              <a:buNone/>
            </a:pPr>
            <a:endParaRPr lang="en-US" dirty="0" smtClean="0">
              <a:solidFill>
                <a:schemeClr val="accent5">
                  <a:lumMod val="20000"/>
                  <a:lumOff val="80000"/>
                </a:schemeClr>
              </a:solidFill>
            </a:endParaRPr>
          </a:p>
          <a:p>
            <a:pPr marL="0" indent="0">
              <a:buNone/>
            </a:pPr>
            <a:r>
              <a:rPr lang="en-US" dirty="0" smtClean="0">
                <a:solidFill>
                  <a:schemeClr val="accent5">
                    <a:lumMod val="20000"/>
                    <a:lumOff val="80000"/>
                  </a:schemeClr>
                </a:solidFill>
              </a:rPr>
              <a:t>*</a:t>
            </a:r>
            <a:r>
              <a:rPr lang="en-US" dirty="0">
                <a:solidFill>
                  <a:schemeClr val="accent5">
                    <a:lumMod val="20000"/>
                    <a:lumOff val="80000"/>
                  </a:schemeClr>
                </a:solidFill>
              </a:rPr>
              <a:t>** remember: it always happens to someone very close to someone that you know. That way, it seems legitimate that you would hear the story but there’s no way that you can prove it. </a:t>
            </a:r>
            <a:endParaRPr lang="en-US" dirty="0" smtClean="0">
              <a:solidFill>
                <a:schemeClr val="accent5">
                  <a:lumMod val="20000"/>
                  <a:lumOff val="80000"/>
                </a:schemeClr>
              </a:solidFill>
            </a:endParaRPr>
          </a:p>
          <a:p>
            <a:pPr marL="0" indent="0">
              <a:buNone/>
            </a:pPr>
            <a:endParaRPr lang="en-US" dirty="0">
              <a:solidFill>
                <a:schemeClr val="accent5">
                  <a:lumMod val="20000"/>
                  <a:lumOff val="80000"/>
                </a:schemeClr>
              </a:solidFill>
            </a:endParaRPr>
          </a:p>
        </p:txBody>
      </p:sp>
    </p:spTree>
    <p:extLst>
      <p:ext uri="{BB962C8B-B14F-4D97-AF65-F5344CB8AC3E}">
        <p14:creationId xmlns:p14="http://schemas.microsoft.com/office/powerpoint/2010/main" val="28728448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8-05-23 14.24.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7093720" cy="6129525"/>
          </a:xfrm>
          <a:prstGeom prst="rect">
            <a:avLst/>
          </a:prstGeom>
        </p:spPr>
      </p:pic>
      <p:sp>
        <p:nvSpPr>
          <p:cNvPr id="3" name="TextBox 2"/>
          <p:cNvSpPr txBox="1"/>
          <p:nvPr/>
        </p:nvSpPr>
        <p:spPr>
          <a:xfrm>
            <a:off x="7740352" y="5733256"/>
            <a:ext cx="1008112" cy="646331"/>
          </a:xfrm>
          <a:prstGeom prst="rect">
            <a:avLst/>
          </a:prstGeom>
          <a:noFill/>
        </p:spPr>
        <p:txBody>
          <a:bodyPr wrap="square" rtlCol="0">
            <a:spAutoFit/>
          </a:bodyPr>
          <a:lstStyle/>
          <a:p>
            <a:r>
              <a:rPr lang="en-US" sz="3600" dirty="0" smtClean="0"/>
              <a:t>/25</a:t>
            </a:r>
            <a:endParaRPr lang="en-US" sz="3600" dirty="0"/>
          </a:p>
        </p:txBody>
      </p:sp>
    </p:spTree>
    <p:extLst>
      <p:ext uri="{BB962C8B-B14F-4D97-AF65-F5344CB8AC3E}">
        <p14:creationId xmlns:p14="http://schemas.microsoft.com/office/powerpoint/2010/main" val="21173236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640960" cy="3970318"/>
          </a:xfrm>
          <a:prstGeom prst="rect">
            <a:avLst/>
          </a:prstGeom>
          <a:noFill/>
        </p:spPr>
        <p:txBody>
          <a:bodyPr wrap="square" rtlCol="0">
            <a:spAutoFit/>
          </a:bodyPr>
          <a:lstStyle/>
          <a:p>
            <a:r>
              <a:rPr lang="en-CA" b="1" dirty="0" smtClean="0">
                <a:solidFill>
                  <a:schemeClr val="bg1"/>
                </a:solidFill>
              </a:rPr>
              <a:t>Sources</a:t>
            </a:r>
          </a:p>
          <a:p>
            <a:r>
              <a:rPr lang="en-CA" dirty="0" smtClean="0">
                <a:solidFill>
                  <a:schemeClr val="bg1"/>
                </a:solidFill>
              </a:rPr>
              <a:t>Title:</a:t>
            </a:r>
          </a:p>
          <a:p>
            <a:r>
              <a:rPr lang="en-CA" dirty="0" smtClean="0">
                <a:solidFill>
                  <a:schemeClr val="bg1"/>
                </a:solidFill>
                <a:hlinkClick r:id="rId2"/>
              </a:rPr>
              <a:t>http://img.fotocommunity.com/Architecture/Cityscape/Urban-Legend-13-a19748927.jpg</a:t>
            </a:r>
            <a:r>
              <a:rPr lang="en-CA" dirty="0" smtClean="0">
                <a:solidFill>
                  <a:schemeClr val="bg1"/>
                </a:solidFill>
              </a:rPr>
              <a:t> </a:t>
            </a:r>
            <a:endParaRPr lang="en-CA" dirty="0">
              <a:solidFill>
                <a:schemeClr val="bg1"/>
              </a:solidFill>
            </a:endParaRPr>
          </a:p>
          <a:p>
            <a:r>
              <a:rPr lang="en-CA" dirty="0" smtClean="0">
                <a:solidFill>
                  <a:schemeClr val="bg1"/>
                </a:solidFill>
              </a:rPr>
              <a:t>Alligators:</a:t>
            </a:r>
          </a:p>
          <a:p>
            <a:r>
              <a:rPr lang="en-CA" dirty="0" smtClean="0">
                <a:solidFill>
                  <a:schemeClr val="bg1"/>
                </a:solidFill>
                <a:hlinkClick r:id="rId3"/>
              </a:rPr>
              <a:t>http://www.backofthecerealbox.com/2006/07/alligator-in-sewer.html</a:t>
            </a:r>
            <a:r>
              <a:rPr lang="en-CA" dirty="0" smtClean="0">
                <a:solidFill>
                  <a:schemeClr val="bg1"/>
                </a:solidFill>
              </a:rPr>
              <a:t> </a:t>
            </a:r>
          </a:p>
          <a:p>
            <a:r>
              <a:rPr lang="en-CA" dirty="0" smtClean="0">
                <a:solidFill>
                  <a:schemeClr val="bg1"/>
                </a:solidFill>
              </a:rPr>
              <a:t>Apple: </a:t>
            </a:r>
          </a:p>
          <a:p>
            <a:r>
              <a:rPr lang="en-CA" dirty="0" smtClean="0">
                <a:solidFill>
                  <a:schemeClr val="bg1"/>
                </a:solidFill>
                <a:hlinkClick r:id="rId4"/>
              </a:rPr>
              <a:t>http://www.ohnuts.com/blog/2009/10/biggest_halloween_candy_myths_1.html</a:t>
            </a:r>
            <a:r>
              <a:rPr lang="en-CA" dirty="0" smtClean="0">
                <a:solidFill>
                  <a:schemeClr val="bg1"/>
                </a:solidFill>
              </a:rPr>
              <a:t> </a:t>
            </a:r>
          </a:p>
          <a:p>
            <a:r>
              <a:rPr lang="en-CA" dirty="0" smtClean="0">
                <a:solidFill>
                  <a:schemeClr val="bg1"/>
                </a:solidFill>
              </a:rPr>
              <a:t>Top 10:</a:t>
            </a:r>
          </a:p>
          <a:p>
            <a:r>
              <a:rPr lang="en-CA" dirty="0">
                <a:solidFill>
                  <a:schemeClr val="bg1"/>
                </a:solidFill>
                <a:hlinkClick r:id="rId5"/>
              </a:rPr>
              <a:t>http://</a:t>
            </a:r>
            <a:r>
              <a:rPr lang="en-CA" dirty="0" smtClean="0">
                <a:solidFill>
                  <a:schemeClr val="bg1"/>
                </a:solidFill>
                <a:hlinkClick r:id="rId5"/>
              </a:rPr>
              <a:t>urbanlegends.about.com/od/horrors/tp/top10scariest.htm</a:t>
            </a:r>
            <a:r>
              <a:rPr lang="en-CA" dirty="0" smtClean="0">
                <a:solidFill>
                  <a:schemeClr val="bg1"/>
                </a:solidFill>
              </a:rPr>
              <a:t> </a:t>
            </a:r>
          </a:p>
          <a:p>
            <a:r>
              <a:rPr lang="en-CA" dirty="0" smtClean="0">
                <a:solidFill>
                  <a:schemeClr val="bg1"/>
                </a:solidFill>
              </a:rPr>
              <a:t>When a Stranger Calls:</a:t>
            </a:r>
          </a:p>
          <a:p>
            <a:r>
              <a:rPr lang="en-CA" dirty="0" smtClean="0">
                <a:hlinkClick r:id="rId6"/>
              </a:rPr>
              <a:t>http://moviebugz.blogspot.ca/2012/03/movie-review-when-stranger-calls-2006.html</a:t>
            </a:r>
            <a:r>
              <a:rPr lang="en-CA" dirty="0" smtClean="0"/>
              <a:t> </a:t>
            </a:r>
          </a:p>
          <a:p>
            <a:r>
              <a:rPr lang="en-CA" dirty="0" smtClean="0">
                <a:solidFill>
                  <a:schemeClr val="bg1"/>
                </a:solidFill>
              </a:rPr>
              <a:t>Questions:</a:t>
            </a:r>
            <a:endParaRPr lang="en-CA" u="sng" dirty="0" smtClean="0">
              <a:solidFill>
                <a:schemeClr val="bg1"/>
              </a:solidFill>
              <a:hlinkClick r:id="rId7"/>
            </a:endParaRPr>
          </a:p>
          <a:p>
            <a:r>
              <a:rPr lang="en-CA" dirty="0" smtClean="0">
                <a:hlinkClick r:id="rId7"/>
              </a:rPr>
              <a:t>http</a:t>
            </a:r>
            <a:r>
              <a:rPr lang="en-CA" dirty="0">
                <a:hlinkClick r:id="rId7"/>
              </a:rPr>
              <a:t>://</a:t>
            </a:r>
            <a:r>
              <a:rPr lang="en-CA" dirty="0" smtClean="0">
                <a:hlinkClick r:id="rId7"/>
              </a:rPr>
              <a:t>www.fanpop.com/spots/urban-legends/images/231566/title/always-check-back-seat-photo</a:t>
            </a:r>
            <a:endParaRPr lang="en-CA" dirty="0"/>
          </a:p>
        </p:txBody>
      </p:sp>
    </p:spTree>
    <p:extLst>
      <p:ext uri="{BB962C8B-B14F-4D97-AF65-F5344CB8AC3E}">
        <p14:creationId xmlns:p14="http://schemas.microsoft.com/office/powerpoint/2010/main" val="34031257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smtClean="0">
                <a:solidFill>
                  <a:schemeClr val="accent2">
                    <a:lumMod val="20000"/>
                    <a:lumOff val="80000"/>
                  </a:schemeClr>
                </a:solidFill>
              </a:rPr>
              <a:t>What are Urban Legends?</a:t>
            </a:r>
            <a:endParaRPr lang="en-CA" b="1" u="sng" dirty="0">
              <a:solidFill>
                <a:schemeClr val="accent2">
                  <a:lumMod val="20000"/>
                  <a:lumOff val="80000"/>
                </a:schemeClr>
              </a:solidFill>
            </a:endParaRPr>
          </a:p>
        </p:txBody>
      </p:sp>
      <p:sp>
        <p:nvSpPr>
          <p:cNvPr id="3" name="Content Placeholder 2"/>
          <p:cNvSpPr>
            <a:spLocks noGrp="1"/>
          </p:cNvSpPr>
          <p:nvPr>
            <p:ph idx="1"/>
          </p:nvPr>
        </p:nvSpPr>
        <p:spPr>
          <a:xfrm>
            <a:off x="467544" y="1196752"/>
            <a:ext cx="8229600" cy="4525963"/>
          </a:xfrm>
        </p:spPr>
        <p:txBody>
          <a:bodyPr>
            <a:noAutofit/>
          </a:bodyPr>
          <a:lstStyle/>
          <a:p>
            <a:r>
              <a:rPr lang="en-CA" sz="3600" dirty="0" smtClean="0">
                <a:solidFill>
                  <a:srgbClr val="C6D9F1"/>
                </a:solidFill>
              </a:rPr>
              <a:t>One of the few remaining methods of storytelling that still remains very oral.</a:t>
            </a:r>
          </a:p>
          <a:p>
            <a:r>
              <a:rPr lang="en-CA" sz="3600" dirty="0" smtClean="0">
                <a:solidFill>
                  <a:srgbClr val="C6D9F1"/>
                </a:solidFill>
              </a:rPr>
              <a:t>Urban legends spread through word of mouth, Facebook and junk mail in our inboxes.</a:t>
            </a:r>
          </a:p>
          <a:p>
            <a:r>
              <a:rPr lang="en-CA" sz="3600" dirty="0" smtClean="0">
                <a:solidFill>
                  <a:srgbClr val="C6D9F1"/>
                </a:solidFill>
              </a:rPr>
              <a:t>These are not myths in the strictest sense; however, they do help us see the nature of oral storytelling.  </a:t>
            </a:r>
            <a:endParaRPr lang="en-CA" sz="3600" dirty="0">
              <a:solidFill>
                <a:srgbClr val="C6D9F1"/>
              </a:solidFill>
            </a:endParaRPr>
          </a:p>
        </p:txBody>
      </p:sp>
    </p:spTree>
    <p:extLst>
      <p:ext uri="{BB962C8B-B14F-4D97-AF65-F5344CB8AC3E}">
        <p14:creationId xmlns:p14="http://schemas.microsoft.com/office/powerpoint/2010/main" val="13275814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525963"/>
          </a:xfrm>
          <a:noFill/>
        </p:spPr>
        <p:txBody>
          <a:bodyPr>
            <a:normAutofit/>
          </a:bodyPr>
          <a:lstStyle/>
          <a:p>
            <a:r>
              <a:rPr lang="en-CA" sz="3600" dirty="0" smtClean="0">
                <a:solidFill>
                  <a:schemeClr val="bg2">
                    <a:lumMod val="20000"/>
                    <a:lumOff val="80000"/>
                  </a:schemeClr>
                </a:solidFill>
              </a:rPr>
              <a:t>Urban legends show us the power of storytelling. Although not everyone believes these stories, there are a large number of people that do.</a:t>
            </a:r>
          </a:p>
          <a:p>
            <a:r>
              <a:rPr lang="en-CA" sz="3600" dirty="0" smtClean="0">
                <a:solidFill>
                  <a:schemeClr val="accent3">
                    <a:lumMod val="20000"/>
                    <a:lumOff val="80000"/>
                  </a:schemeClr>
                </a:solidFill>
              </a:rPr>
              <a:t>Urban legends express concerns and beliefs within a culture than many believe are worth spreading. </a:t>
            </a:r>
            <a:endParaRPr lang="en-CA" sz="3600" dirty="0">
              <a:solidFill>
                <a:schemeClr val="accent3">
                  <a:lumMod val="20000"/>
                  <a:lumOff val="80000"/>
                </a:schemeClr>
              </a:solidFill>
            </a:endParaRPr>
          </a:p>
        </p:txBody>
      </p:sp>
    </p:spTree>
    <p:extLst>
      <p:ext uri="{BB962C8B-B14F-4D97-AF65-F5344CB8AC3E}">
        <p14:creationId xmlns:p14="http://schemas.microsoft.com/office/powerpoint/2010/main" val="32978852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smtClean="0">
                <a:solidFill>
                  <a:schemeClr val="accent2">
                    <a:lumMod val="20000"/>
                    <a:lumOff val="80000"/>
                  </a:schemeClr>
                </a:solidFill>
              </a:rPr>
              <a:t>Common Traits of Urban Legends:</a:t>
            </a:r>
            <a:endParaRPr lang="en-CA" b="1" u="sng" dirty="0">
              <a:solidFill>
                <a:schemeClr val="accent2">
                  <a:lumMod val="20000"/>
                  <a:lumOff val="80000"/>
                </a:schemeClr>
              </a:solidFill>
            </a:endParaRPr>
          </a:p>
        </p:txBody>
      </p:sp>
      <p:sp>
        <p:nvSpPr>
          <p:cNvPr id="3" name="Content Placeholder 2"/>
          <p:cNvSpPr>
            <a:spLocks noGrp="1"/>
          </p:cNvSpPr>
          <p:nvPr>
            <p:ph idx="1"/>
          </p:nvPr>
        </p:nvSpPr>
        <p:spPr>
          <a:xfrm>
            <a:off x="457200" y="1412776"/>
            <a:ext cx="8229600" cy="5040560"/>
          </a:xfrm>
        </p:spPr>
        <p:txBody>
          <a:bodyPr>
            <a:normAutofit lnSpcReduction="10000"/>
          </a:bodyPr>
          <a:lstStyle/>
          <a:p>
            <a:pPr>
              <a:buFontTx/>
              <a:buChar char="-"/>
            </a:pPr>
            <a:r>
              <a:rPr lang="en-CA" sz="3600" dirty="0" smtClean="0">
                <a:solidFill>
                  <a:schemeClr val="accent5">
                    <a:lumMod val="20000"/>
                    <a:lumOff val="80000"/>
                  </a:schemeClr>
                </a:solidFill>
              </a:rPr>
              <a:t>There are many versions of a similar story.</a:t>
            </a:r>
          </a:p>
          <a:p>
            <a:pPr>
              <a:buFontTx/>
              <a:buChar char="-"/>
            </a:pPr>
            <a:r>
              <a:rPr lang="en-CA" sz="3600" dirty="0" smtClean="0">
                <a:solidFill>
                  <a:schemeClr val="accent5">
                    <a:lumMod val="20000"/>
                    <a:lumOff val="80000"/>
                  </a:schemeClr>
                </a:solidFill>
              </a:rPr>
              <a:t>Nobody can prove the origin of the story.</a:t>
            </a:r>
          </a:p>
          <a:p>
            <a:pPr>
              <a:buFontTx/>
              <a:buChar char="-"/>
            </a:pPr>
            <a:r>
              <a:rPr lang="en-CA" sz="3600" dirty="0" smtClean="0">
                <a:solidFill>
                  <a:schemeClr val="accent5">
                    <a:lumMod val="20000"/>
                    <a:lumOff val="80000"/>
                  </a:schemeClr>
                </a:solidFill>
              </a:rPr>
              <a:t>It happened to a “friend of a friend.”</a:t>
            </a:r>
          </a:p>
          <a:p>
            <a:pPr>
              <a:buFontTx/>
              <a:buChar char="-"/>
            </a:pPr>
            <a:r>
              <a:rPr lang="en-CA" sz="3600" dirty="0" smtClean="0">
                <a:solidFill>
                  <a:schemeClr val="accent5">
                    <a:lumMod val="20000"/>
                    <a:lumOff val="80000"/>
                  </a:schemeClr>
                </a:solidFill>
              </a:rPr>
              <a:t>Morals and tone reflect a fear or moral within a society.</a:t>
            </a:r>
          </a:p>
          <a:p>
            <a:pPr>
              <a:buFontTx/>
              <a:buChar char="-"/>
            </a:pPr>
            <a:r>
              <a:rPr lang="en-CA" sz="3600" dirty="0" smtClean="0">
                <a:solidFill>
                  <a:schemeClr val="accent5">
                    <a:lumMod val="20000"/>
                    <a:lumOff val="80000"/>
                  </a:schemeClr>
                </a:solidFill>
              </a:rPr>
              <a:t>Although the story may contain true concerns or conflicts, it  is often mostly based on lies.</a:t>
            </a:r>
          </a:p>
          <a:p>
            <a:pPr>
              <a:buFontTx/>
              <a:buChar char="-"/>
            </a:pPr>
            <a:endParaRPr lang="en-CA" dirty="0"/>
          </a:p>
        </p:txBody>
      </p:sp>
    </p:spTree>
    <p:extLst>
      <p:ext uri="{BB962C8B-B14F-4D97-AF65-F5344CB8AC3E}">
        <p14:creationId xmlns:p14="http://schemas.microsoft.com/office/powerpoint/2010/main" val="989745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6592" y="-819472"/>
            <a:ext cx="10845328" cy="8676262"/>
          </a:xfrm>
          <a:prstGeom prst="rect">
            <a:avLst/>
          </a:prstGeom>
        </p:spPr>
      </p:pic>
      <p:sp>
        <p:nvSpPr>
          <p:cNvPr id="3" name="Content Placeholder 2"/>
          <p:cNvSpPr>
            <a:spLocks noGrp="1"/>
          </p:cNvSpPr>
          <p:nvPr>
            <p:ph idx="1"/>
          </p:nvPr>
        </p:nvSpPr>
        <p:spPr>
          <a:xfrm>
            <a:off x="395536" y="188640"/>
            <a:ext cx="8229600" cy="4525963"/>
          </a:xfrm>
        </p:spPr>
        <p:txBody>
          <a:bodyPr>
            <a:normAutofit/>
          </a:bodyPr>
          <a:lstStyle/>
          <a:p>
            <a:pPr marL="0" indent="0" algn="ctr">
              <a:buNone/>
            </a:pPr>
            <a:r>
              <a:rPr lang="en-CA" sz="4000" b="1" u="sng" dirty="0" smtClean="0">
                <a:solidFill>
                  <a:schemeClr val="accent3">
                    <a:lumMod val="40000"/>
                    <a:lumOff val="60000"/>
                  </a:schemeClr>
                </a:solidFill>
              </a:rPr>
              <a:t>Alligators in the Sewer </a:t>
            </a:r>
            <a:endParaRPr lang="en-CA" sz="4000" b="1" u="sng" dirty="0">
              <a:solidFill>
                <a:schemeClr val="accent3">
                  <a:lumMod val="40000"/>
                  <a:lumOff val="60000"/>
                </a:schemeClr>
              </a:solidFill>
            </a:endParaRPr>
          </a:p>
        </p:txBody>
      </p:sp>
      <p:sp>
        <p:nvSpPr>
          <p:cNvPr id="2" name="TextBox 1"/>
          <p:cNvSpPr txBox="1"/>
          <p:nvPr/>
        </p:nvSpPr>
        <p:spPr>
          <a:xfrm>
            <a:off x="395536" y="980728"/>
            <a:ext cx="4176464" cy="5693866"/>
          </a:xfrm>
          <a:prstGeom prst="rect">
            <a:avLst/>
          </a:prstGeom>
          <a:noFill/>
        </p:spPr>
        <p:txBody>
          <a:bodyPr wrap="square" rtlCol="0">
            <a:spAutoFit/>
          </a:bodyPr>
          <a:lstStyle/>
          <a:p>
            <a:pPr marL="285750" indent="-285750">
              <a:buFontTx/>
              <a:buChar char="-"/>
            </a:pPr>
            <a:r>
              <a:rPr lang="en-CA" sz="2800" b="1" dirty="0" smtClean="0">
                <a:solidFill>
                  <a:schemeClr val="accent3">
                    <a:lumMod val="20000"/>
                    <a:lumOff val="80000"/>
                  </a:schemeClr>
                </a:solidFill>
              </a:rPr>
              <a:t>In the late 50s baby pet alligators were a fad in the United States.</a:t>
            </a:r>
          </a:p>
          <a:p>
            <a:pPr marL="285750" indent="-285750">
              <a:buFontTx/>
              <a:buChar char="-"/>
            </a:pPr>
            <a:r>
              <a:rPr lang="en-CA" sz="2800" b="1" dirty="0" smtClean="0">
                <a:solidFill>
                  <a:schemeClr val="accent3">
                    <a:lumMod val="20000"/>
                    <a:lumOff val="80000"/>
                  </a:schemeClr>
                </a:solidFill>
              </a:rPr>
              <a:t>When the pets got to big or became to much trouble they were flushed down the toilet and have been living in the sewers ever since.  </a:t>
            </a:r>
          </a:p>
          <a:p>
            <a:pPr marL="285750" indent="-285750">
              <a:buFontTx/>
              <a:buChar char="-"/>
            </a:pPr>
            <a:r>
              <a:rPr lang="en-CA" sz="2800" b="1" u="sng" dirty="0" smtClean="0">
                <a:solidFill>
                  <a:schemeClr val="accent3">
                    <a:lumMod val="20000"/>
                    <a:lumOff val="80000"/>
                  </a:schemeClr>
                </a:solidFill>
              </a:rPr>
              <a:t>Origin: </a:t>
            </a:r>
            <a:r>
              <a:rPr lang="en-CA" sz="2800" b="1" dirty="0" smtClean="0">
                <a:solidFill>
                  <a:schemeClr val="accent3">
                    <a:lumMod val="20000"/>
                    <a:lumOff val="80000"/>
                  </a:schemeClr>
                </a:solidFill>
              </a:rPr>
              <a:t>it was reported that an alligator was found in a Manhattan sewer in 1935.</a:t>
            </a:r>
            <a:endParaRPr lang="en-CA" sz="2800" b="1" dirty="0">
              <a:solidFill>
                <a:schemeClr val="accent3">
                  <a:lumMod val="20000"/>
                  <a:lumOff val="80000"/>
                </a:schemeClr>
              </a:solidFill>
            </a:endParaRPr>
          </a:p>
        </p:txBody>
      </p:sp>
    </p:spTree>
    <p:extLst>
      <p:ext uri="{BB962C8B-B14F-4D97-AF65-F5344CB8AC3E}">
        <p14:creationId xmlns:p14="http://schemas.microsoft.com/office/powerpoint/2010/main" val="14802126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340768"/>
            <a:ext cx="6912768" cy="4216539"/>
          </a:xfrm>
          <a:prstGeom prst="rect">
            <a:avLst/>
          </a:prstGeom>
          <a:noFill/>
        </p:spPr>
        <p:txBody>
          <a:bodyPr wrap="square" rtlCol="0">
            <a:spAutoFit/>
          </a:bodyPr>
          <a:lstStyle/>
          <a:p>
            <a:pPr algn="ctr"/>
            <a:r>
              <a:rPr lang="en-US" sz="4400" u="sng" dirty="0" smtClean="0">
                <a:solidFill>
                  <a:schemeClr val="accent3">
                    <a:lumMod val="60000"/>
                    <a:lumOff val="40000"/>
                  </a:schemeClr>
                </a:solidFill>
              </a:rPr>
              <a:t>Discuss:</a:t>
            </a:r>
            <a:r>
              <a:rPr lang="en-US" sz="3200" dirty="0" smtClean="0">
                <a:solidFill>
                  <a:srgbClr val="C3D69B"/>
                </a:solidFill>
              </a:rPr>
              <a:t/>
            </a:r>
            <a:br>
              <a:rPr lang="en-US" sz="3200" dirty="0" smtClean="0">
                <a:solidFill>
                  <a:srgbClr val="C3D69B"/>
                </a:solidFill>
              </a:rPr>
            </a:br>
            <a:r>
              <a:rPr lang="en-US" sz="3200" dirty="0" smtClean="0">
                <a:solidFill>
                  <a:srgbClr val="C3D69B"/>
                </a:solidFill>
              </a:rPr>
              <a:t/>
            </a:r>
            <a:br>
              <a:rPr lang="en-US" sz="3200" dirty="0" smtClean="0">
                <a:solidFill>
                  <a:srgbClr val="C3D69B"/>
                </a:solidFill>
              </a:rPr>
            </a:br>
            <a:r>
              <a:rPr lang="en-US" sz="3200" dirty="0" smtClean="0">
                <a:solidFill>
                  <a:srgbClr val="C3D69B"/>
                </a:solidFill>
              </a:rPr>
              <a:t>1) </a:t>
            </a:r>
            <a:r>
              <a:rPr lang="en-US" sz="3200" dirty="0" smtClean="0">
                <a:solidFill>
                  <a:schemeClr val="accent3">
                    <a:lumMod val="20000"/>
                    <a:lumOff val="80000"/>
                  </a:schemeClr>
                </a:solidFill>
              </a:rPr>
              <a:t>What cultural fear does this story exploit that has made people latch onto and re-tell this story?</a:t>
            </a:r>
          </a:p>
          <a:p>
            <a:pPr algn="ctr"/>
            <a:endParaRPr lang="en-US" sz="3200" dirty="0">
              <a:solidFill>
                <a:schemeClr val="accent3">
                  <a:lumMod val="20000"/>
                  <a:lumOff val="80000"/>
                </a:schemeClr>
              </a:solidFill>
            </a:endParaRPr>
          </a:p>
          <a:p>
            <a:pPr algn="ctr"/>
            <a:r>
              <a:rPr lang="en-US" sz="3200" dirty="0" smtClean="0">
                <a:solidFill>
                  <a:schemeClr val="accent3">
                    <a:lumMod val="60000"/>
                    <a:lumOff val="40000"/>
                  </a:schemeClr>
                </a:solidFill>
              </a:rPr>
              <a:t>2) </a:t>
            </a:r>
            <a:r>
              <a:rPr lang="en-US" sz="3200" dirty="0" smtClean="0">
                <a:solidFill>
                  <a:schemeClr val="accent3">
                    <a:lumMod val="20000"/>
                    <a:lumOff val="80000"/>
                  </a:schemeClr>
                </a:solidFill>
              </a:rPr>
              <a:t>What do you think the theme/ moral could be?</a:t>
            </a:r>
            <a:endParaRPr lang="en-US" sz="3200" dirty="0">
              <a:solidFill>
                <a:schemeClr val="accent3">
                  <a:lumMod val="20000"/>
                  <a:lumOff val="80000"/>
                </a:schemeClr>
              </a:solidFill>
            </a:endParaRPr>
          </a:p>
        </p:txBody>
      </p:sp>
    </p:spTree>
    <p:extLst>
      <p:ext uri="{BB962C8B-B14F-4D97-AF65-F5344CB8AC3E}">
        <p14:creationId xmlns:p14="http://schemas.microsoft.com/office/powerpoint/2010/main" val="36649698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solidFill>
                  <a:schemeClr val="accent3">
                    <a:lumMod val="60000"/>
                    <a:lumOff val="40000"/>
                  </a:schemeClr>
                </a:solidFill>
              </a:rPr>
              <a:t>Some Possible Answers:</a:t>
            </a:r>
            <a:endParaRPr lang="en-CA" u="sng" dirty="0">
              <a:solidFill>
                <a:schemeClr val="accent3">
                  <a:lumMod val="60000"/>
                  <a:lumOff val="40000"/>
                </a:schemeClr>
              </a:solidFill>
            </a:endParaRPr>
          </a:p>
        </p:txBody>
      </p:sp>
      <p:sp>
        <p:nvSpPr>
          <p:cNvPr id="3" name="Content Placeholder 2"/>
          <p:cNvSpPr>
            <a:spLocks noGrp="1"/>
          </p:cNvSpPr>
          <p:nvPr>
            <p:ph idx="1"/>
          </p:nvPr>
        </p:nvSpPr>
        <p:spPr>
          <a:xfrm>
            <a:off x="457200" y="1600200"/>
            <a:ext cx="8229600" cy="4997152"/>
          </a:xfrm>
        </p:spPr>
        <p:txBody>
          <a:bodyPr>
            <a:normAutofit fontScale="92500"/>
          </a:bodyPr>
          <a:lstStyle/>
          <a:p>
            <a:pPr marL="0" indent="0">
              <a:buNone/>
            </a:pPr>
            <a:r>
              <a:rPr lang="en-CA" dirty="0" smtClean="0">
                <a:solidFill>
                  <a:schemeClr val="accent3">
                    <a:lumMod val="60000"/>
                    <a:lumOff val="40000"/>
                  </a:schemeClr>
                </a:solidFill>
              </a:rPr>
              <a:t>Mass Fear:</a:t>
            </a:r>
            <a:endParaRPr lang="en-CA" dirty="0">
              <a:solidFill>
                <a:schemeClr val="accent3">
                  <a:lumMod val="60000"/>
                  <a:lumOff val="40000"/>
                </a:schemeClr>
              </a:solidFill>
            </a:endParaRPr>
          </a:p>
          <a:p>
            <a:r>
              <a:rPr lang="en-CA" dirty="0" smtClean="0">
                <a:solidFill>
                  <a:schemeClr val="accent3">
                    <a:lumMod val="20000"/>
                    <a:lumOff val="80000"/>
                  </a:schemeClr>
                </a:solidFill>
              </a:rPr>
              <a:t>Representation of the fear of something unclean in civilization.</a:t>
            </a:r>
          </a:p>
          <a:p>
            <a:r>
              <a:rPr lang="en-CA" dirty="0" smtClean="0">
                <a:solidFill>
                  <a:schemeClr val="accent3">
                    <a:lumMod val="20000"/>
                    <a:lumOff val="80000"/>
                  </a:schemeClr>
                </a:solidFill>
              </a:rPr>
              <a:t>Fear of the unknown parts of living in a big city</a:t>
            </a:r>
            <a:r>
              <a:rPr lang="en-CA" dirty="0">
                <a:solidFill>
                  <a:schemeClr val="accent3">
                    <a:lumMod val="20000"/>
                    <a:lumOff val="80000"/>
                  </a:schemeClr>
                </a:solidFill>
              </a:rPr>
              <a:t>. </a:t>
            </a:r>
            <a:endParaRPr lang="en-CA" dirty="0" smtClean="0">
              <a:solidFill>
                <a:schemeClr val="accent3">
                  <a:lumMod val="20000"/>
                  <a:lumOff val="80000"/>
                </a:schemeClr>
              </a:solidFill>
            </a:endParaRPr>
          </a:p>
          <a:p>
            <a:pPr marL="0" indent="0">
              <a:buNone/>
            </a:pPr>
            <a:r>
              <a:rPr lang="en-CA" dirty="0" smtClean="0">
                <a:solidFill>
                  <a:srgbClr val="C3D69B"/>
                </a:solidFill>
              </a:rPr>
              <a:t>Theme/Moral:</a:t>
            </a:r>
          </a:p>
          <a:p>
            <a:r>
              <a:rPr lang="en-CA" dirty="0" smtClean="0">
                <a:solidFill>
                  <a:schemeClr val="accent3">
                    <a:lumMod val="20000"/>
                    <a:lumOff val="80000"/>
                  </a:schemeClr>
                </a:solidFill>
              </a:rPr>
              <a:t>Be </a:t>
            </a:r>
            <a:r>
              <a:rPr lang="en-CA" dirty="0">
                <a:solidFill>
                  <a:schemeClr val="accent3">
                    <a:lumMod val="20000"/>
                    <a:lumOff val="80000"/>
                  </a:schemeClr>
                </a:solidFill>
              </a:rPr>
              <a:t>respectful of nature</a:t>
            </a:r>
            <a:r>
              <a:rPr lang="en-CA" dirty="0" smtClean="0">
                <a:solidFill>
                  <a:schemeClr val="accent3">
                    <a:lumMod val="20000"/>
                    <a:lumOff val="80000"/>
                  </a:schemeClr>
                </a:solidFill>
              </a:rPr>
              <a:t>.</a:t>
            </a:r>
          </a:p>
          <a:p>
            <a:r>
              <a:rPr lang="en-CA" dirty="0" smtClean="0">
                <a:solidFill>
                  <a:schemeClr val="accent3">
                    <a:lumMod val="20000"/>
                    <a:lumOff val="80000"/>
                  </a:schemeClr>
                </a:solidFill>
              </a:rPr>
              <a:t>Be responsible with your pets</a:t>
            </a:r>
          </a:p>
          <a:p>
            <a:r>
              <a:rPr lang="tr-TR" dirty="0" smtClean="0">
                <a:solidFill>
                  <a:schemeClr val="accent3">
                    <a:lumMod val="20000"/>
                    <a:lumOff val="80000"/>
                  </a:schemeClr>
                </a:solidFill>
              </a:rPr>
              <a:t>Y</a:t>
            </a:r>
            <a:r>
              <a:rPr lang="en-CA" dirty="0" err="1" smtClean="0">
                <a:solidFill>
                  <a:schemeClr val="accent3">
                    <a:lumMod val="20000"/>
                    <a:lumOff val="80000"/>
                  </a:schemeClr>
                </a:solidFill>
              </a:rPr>
              <a:t>ou</a:t>
            </a:r>
            <a:r>
              <a:rPr lang="en-CA" dirty="0">
                <a:solidFill>
                  <a:schemeClr val="accent3">
                    <a:lumMod val="20000"/>
                    <a:lumOff val="80000"/>
                  </a:schemeClr>
                </a:solidFill>
              </a:rPr>
              <a:t> </a:t>
            </a:r>
            <a:r>
              <a:rPr lang="en-CA" dirty="0" smtClean="0">
                <a:solidFill>
                  <a:schemeClr val="accent3">
                    <a:lumMod val="20000"/>
                    <a:lumOff val="80000"/>
                  </a:schemeClr>
                </a:solidFill>
              </a:rPr>
              <a:t>are never fully protected from nature.</a:t>
            </a:r>
          </a:p>
          <a:p>
            <a:r>
              <a:rPr lang="en-CA" dirty="0" smtClean="0">
                <a:solidFill>
                  <a:schemeClr val="accent3">
                    <a:lumMod val="20000"/>
                    <a:lumOff val="80000"/>
                  </a:schemeClr>
                </a:solidFill>
              </a:rPr>
              <a:t>Be careful in the city</a:t>
            </a:r>
            <a:endParaRPr lang="en-CA" dirty="0">
              <a:solidFill>
                <a:schemeClr val="accent3">
                  <a:lumMod val="20000"/>
                  <a:lumOff val="80000"/>
                </a:schemeClr>
              </a:solidFill>
            </a:endParaRPr>
          </a:p>
          <a:p>
            <a:endParaRPr lang="en-CA" dirty="0">
              <a:solidFill>
                <a:schemeClr val="accent3">
                  <a:lumMod val="20000"/>
                  <a:lumOff val="80000"/>
                </a:schemeClr>
              </a:solidFill>
            </a:endParaRPr>
          </a:p>
        </p:txBody>
      </p:sp>
    </p:spTree>
    <p:extLst>
      <p:ext uri="{BB962C8B-B14F-4D97-AF65-F5344CB8AC3E}">
        <p14:creationId xmlns:p14="http://schemas.microsoft.com/office/powerpoint/2010/main" val="4451219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1500" y="0"/>
            <a:ext cx="8572500" cy="6858000"/>
          </a:xfrm>
          <a:prstGeom prst="rect">
            <a:avLst/>
          </a:prstGeom>
        </p:spPr>
      </p:pic>
      <p:sp>
        <p:nvSpPr>
          <p:cNvPr id="2" name="Title 1"/>
          <p:cNvSpPr>
            <a:spLocks noGrp="1"/>
          </p:cNvSpPr>
          <p:nvPr>
            <p:ph type="title"/>
          </p:nvPr>
        </p:nvSpPr>
        <p:spPr/>
        <p:txBody>
          <a:bodyPr>
            <a:normAutofit fontScale="90000"/>
          </a:bodyPr>
          <a:lstStyle/>
          <a:p>
            <a:r>
              <a:rPr lang="en-CA" b="1" dirty="0" smtClean="0">
                <a:solidFill>
                  <a:schemeClr val="accent6">
                    <a:lumMod val="60000"/>
                    <a:lumOff val="40000"/>
                  </a:schemeClr>
                </a:solidFill>
              </a:rPr>
              <a:t>Razor Blades in Halloween Apples</a:t>
            </a:r>
            <a:br>
              <a:rPr lang="en-CA" b="1" dirty="0" smtClean="0">
                <a:solidFill>
                  <a:schemeClr val="accent6">
                    <a:lumMod val="60000"/>
                    <a:lumOff val="40000"/>
                  </a:schemeClr>
                </a:solidFill>
              </a:rPr>
            </a:br>
            <a:r>
              <a:rPr lang="en-CA" b="1" dirty="0" smtClean="0">
                <a:solidFill>
                  <a:schemeClr val="accent6">
                    <a:lumMod val="60000"/>
                    <a:lumOff val="40000"/>
                  </a:schemeClr>
                </a:solidFill>
              </a:rPr>
              <a:t>&amp; Poisoned Candy</a:t>
            </a:r>
            <a:endParaRPr lang="en-CA" b="1" dirty="0">
              <a:solidFill>
                <a:schemeClr val="accent6">
                  <a:lumMod val="60000"/>
                  <a:lumOff val="40000"/>
                </a:schemeClr>
              </a:solidFill>
            </a:endParaRPr>
          </a:p>
        </p:txBody>
      </p:sp>
      <p:sp>
        <p:nvSpPr>
          <p:cNvPr id="4" name="TextBox 3"/>
          <p:cNvSpPr txBox="1"/>
          <p:nvPr/>
        </p:nvSpPr>
        <p:spPr>
          <a:xfrm>
            <a:off x="323528" y="1340768"/>
            <a:ext cx="6006217" cy="6001643"/>
          </a:xfrm>
          <a:prstGeom prst="rect">
            <a:avLst/>
          </a:prstGeom>
          <a:noFill/>
        </p:spPr>
        <p:txBody>
          <a:bodyPr wrap="square" rtlCol="0">
            <a:spAutoFit/>
          </a:bodyPr>
          <a:lstStyle/>
          <a:p>
            <a:r>
              <a:rPr lang="en-CA" sz="2400" b="1" dirty="0" smtClean="0">
                <a:solidFill>
                  <a:schemeClr val="accent6">
                    <a:lumMod val="20000"/>
                    <a:lumOff val="80000"/>
                  </a:schemeClr>
                </a:solidFill>
              </a:rPr>
              <a:t>Have you ever been told not to touch you Halloween candy until your parents have checked it?</a:t>
            </a:r>
          </a:p>
          <a:p>
            <a:endParaRPr lang="en-CA" sz="2400" b="1" dirty="0">
              <a:solidFill>
                <a:schemeClr val="accent6">
                  <a:lumMod val="20000"/>
                  <a:lumOff val="80000"/>
                </a:schemeClr>
              </a:solidFill>
            </a:endParaRPr>
          </a:p>
          <a:p>
            <a:r>
              <a:rPr lang="en-CA" sz="2400" b="1" dirty="0" smtClean="0">
                <a:solidFill>
                  <a:schemeClr val="accent6">
                    <a:lumMod val="20000"/>
                    <a:lumOff val="80000"/>
                  </a:schemeClr>
                </a:solidFill>
              </a:rPr>
              <a:t>-This legend can be traced back to the mid 60s </a:t>
            </a:r>
          </a:p>
          <a:p>
            <a:r>
              <a:rPr lang="en-CA" sz="2400" b="1" dirty="0" smtClean="0">
                <a:solidFill>
                  <a:schemeClr val="accent6">
                    <a:lumMod val="20000"/>
                    <a:lumOff val="80000"/>
                  </a:schemeClr>
                </a:solidFill>
              </a:rPr>
              <a:t/>
            </a:r>
            <a:br>
              <a:rPr lang="en-CA" sz="2400" b="1" dirty="0" smtClean="0">
                <a:solidFill>
                  <a:schemeClr val="accent6">
                    <a:lumMod val="20000"/>
                    <a:lumOff val="80000"/>
                  </a:schemeClr>
                </a:solidFill>
              </a:rPr>
            </a:br>
            <a:r>
              <a:rPr lang="en-CA" sz="2400" b="1" dirty="0" smtClean="0">
                <a:solidFill>
                  <a:schemeClr val="accent6">
                    <a:lumMod val="20000"/>
                    <a:lumOff val="80000"/>
                  </a:schemeClr>
                </a:solidFill>
              </a:rPr>
              <a:t>- A recent study tracked 80 cases of sharp objects in food since 1959 and almost all were hoaxes. Only 10 caused even a minor injury and the worst was a few stitches.</a:t>
            </a:r>
          </a:p>
          <a:p>
            <a:endParaRPr lang="en-CA" sz="2400" b="1" dirty="0">
              <a:solidFill>
                <a:schemeClr val="accent6">
                  <a:lumMod val="20000"/>
                  <a:lumOff val="80000"/>
                </a:schemeClr>
              </a:solidFill>
            </a:endParaRPr>
          </a:p>
          <a:p>
            <a:r>
              <a:rPr lang="en-CA" sz="2400" b="1" dirty="0" smtClean="0">
                <a:solidFill>
                  <a:schemeClr val="accent6">
                    <a:lumMod val="20000"/>
                    <a:lumOff val="80000"/>
                  </a:schemeClr>
                </a:solidFill>
              </a:rPr>
              <a:t>…. Why did </a:t>
            </a:r>
            <a:r>
              <a:rPr lang="en-CA" sz="2400" b="1" dirty="0" smtClean="0">
                <a:solidFill>
                  <a:schemeClr val="accent6">
                    <a:lumMod val="20000"/>
                    <a:lumOff val="80000"/>
                  </a:schemeClr>
                </a:solidFill>
              </a:rPr>
              <a:t>this urban </a:t>
            </a:r>
            <a:r>
              <a:rPr lang="en-CA" sz="2400" b="1" dirty="0" smtClean="0">
                <a:solidFill>
                  <a:schemeClr val="accent6">
                    <a:lumMod val="20000"/>
                    <a:lumOff val="80000"/>
                  </a:schemeClr>
                </a:solidFill>
              </a:rPr>
              <a:t>legend circulate </a:t>
            </a:r>
            <a:r>
              <a:rPr lang="en-CA" sz="2400" b="1" smtClean="0">
                <a:solidFill>
                  <a:schemeClr val="accent6">
                    <a:lumMod val="20000"/>
                    <a:lumOff val="80000"/>
                  </a:schemeClr>
                </a:solidFill>
              </a:rPr>
              <a:t>as much as </a:t>
            </a:r>
            <a:r>
              <a:rPr lang="en-CA" sz="2400" b="1" dirty="0" smtClean="0">
                <a:solidFill>
                  <a:schemeClr val="accent6">
                    <a:lumMod val="20000"/>
                    <a:lumOff val="80000"/>
                  </a:schemeClr>
                </a:solidFill>
              </a:rPr>
              <a:t>it did?????</a:t>
            </a:r>
          </a:p>
          <a:p>
            <a:endParaRPr lang="en-CA" sz="2400" b="1" dirty="0" smtClean="0"/>
          </a:p>
          <a:p>
            <a:endParaRPr lang="en-CA" sz="2400" b="1" dirty="0"/>
          </a:p>
        </p:txBody>
      </p:sp>
    </p:spTree>
    <p:extLst>
      <p:ext uri="{BB962C8B-B14F-4D97-AF65-F5344CB8AC3E}">
        <p14:creationId xmlns:p14="http://schemas.microsoft.com/office/powerpoint/2010/main" val="3308799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340768"/>
            <a:ext cx="6912768" cy="4216539"/>
          </a:xfrm>
          <a:prstGeom prst="rect">
            <a:avLst/>
          </a:prstGeom>
          <a:noFill/>
        </p:spPr>
        <p:txBody>
          <a:bodyPr wrap="square" rtlCol="0">
            <a:spAutoFit/>
          </a:bodyPr>
          <a:lstStyle/>
          <a:p>
            <a:pPr algn="ctr"/>
            <a:r>
              <a:rPr lang="en-US" sz="4400" u="sng" dirty="0" smtClean="0">
                <a:solidFill>
                  <a:schemeClr val="accent6">
                    <a:lumMod val="60000"/>
                    <a:lumOff val="40000"/>
                  </a:schemeClr>
                </a:solidFill>
              </a:rPr>
              <a:t>Discuss:</a:t>
            </a:r>
            <a:r>
              <a:rPr lang="en-US" sz="3200" dirty="0" smtClean="0">
                <a:solidFill>
                  <a:srgbClr val="C3D69B"/>
                </a:solidFill>
              </a:rPr>
              <a:t/>
            </a:r>
            <a:br>
              <a:rPr lang="en-US" sz="3200" dirty="0" smtClean="0">
                <a:solidFill>
                  <a:srgbClr val="C3D69B"/>
                </a:solidFill>
              </a:rPr>
            </a:br>
            <a:r>
              <a:rPr lang="en-US" sz="3200" dirty="0" smtClean="0">
                <a:solidFill>
                  <a:srgbClr val="C3D69B"/>
                </a:solidFill>
              </a:rPr>
              <a:t/>
            </a:r>
            <a:br>
              <a:rPr lang="en-US" sz="3200" dirty="0" smtClean="0">
                <a:solidFill>
                  <a:srgbClr val="C3D69B"/>
                </a:solidFill>
              </a:rPr>
            </a:br>
            <a:r>
              <a:rPr lang="en-US" sz="3200" dirty="0" smtClean="0">
                <a:solidFill>
                  <a:schemeClr val="accent6">
                    <a:lumMod val="60000"/>
                    <a:lumOff val="40000"/>
                  </a:schemeClr>
                </a:solidFill>
              </a:rPr>
              <a:t>1) </a:t>
            </a:r>
            <a:r>
              <a:rPr lang="en-US" sz="3200" dirty="0" smtClean="0">
                <a:solidFill>
                  <a:schemeClr val="accent6">
                    <a:lumMod val="20000"/>
                    <a:lumOff val="80000"/>
                  </a:schemeClr>
                </a:solidFill>
              </a:rPr>
              <a:t>What cultural fear does this story exploit that has made people latch onto it and re-tell this story?</a:t>
            </a:r>
          </a:p>
          <a:p>
            <a:pPr algn="ctr"/>
            <a:endParaRPr lang="en-US" sz="3200" dirty="0">
              <a:solidFill>
                <a:schemeClr val="accent6">
                  <a:lumMod val="20000"/>
                  <a:lumOff val="80000"/>
                </a:schemeClr>
              </a:solidFill>
            </a:endParaRPr>
          </a:p>
          <a:p>
            <a:pPr algn="ctr"/>
            <a:r>
              <a:rPr lang="en-US" sz="3200" dirty="0" smtClean="0">
                <a:solidFill>
                  <a:srgbClr val="FAC090"/>
                </a:solidFill>
              </a:rPr>
              <a:t>2) </a:t>
            </a:r>
            <a:r>
              <a:rPr lang="en-US" sz="3200" dirty="0" smtClean="0">
                <a:solidFill>
                  <a:schemeClr val="accent6">
                    <a:lumMod val="20000"/>
                    <a:lumOff val="80000"/>
                  </a:schemeClr>
                </a:solidFill>
              </a:rPr>
              <a:t>What do you think the theme/moral could be?</a:t>
            </a:r>
            <a:endParaRPr lang="en-US" sz="3200" dirty="0">
              <a:solidFill>
                <a:schemeClr val="accent6">
                  <a:lumMod val="20000"/>
                  <a:lumOff val="80000"/>
                </a:schemeClr>
              </a:solidFill>
            </a:endParaRPr>
          </a:p>
        </p:txBody>
      </p:sp>
    </p:spTree>
    <p:extLst>
      <p:ext uri="{BB962C8B-B14F-4D97-AF65-F5344CB8AC3E}">
        <p14:creationId xmlns:p14="http://schemas.microsoft.com/office/powerpoint/2010/main" val="7641972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449</TotalTime>
  <Words>720</Words>
  <Application>Microsoft Macintosh PowerPoint</Application>
  <PresentationFormat>On-screen Show (4:3)</PresentationFormat>
  <Paragraphs>113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Black</vt:lpstr>
      <vt:lpstr>Modern Mythology: URBAN LEGENDS</vt:lpstr>
      <vt:lpstr>What are Urban Legends?</vt:lpstr>
      <vt:lpstr>PowerPoint Presentation</vt:lpstr>
      <vt:lpstr>Common Traits of Urban Legends:</vt:lpstr>
      <vt:lpstr>PowerPoint Presentation</vt:lpstr>
      <vt:lpstr>PowerPoint Presentation</vt:lpstr>
      <vt:lpstr>Some Possible Answers:</vt:lpstr>
      <vt:lpstr>Razor Blades in Halloween Apples &amp; Poisoned Candy</vt:lpstr>
      <vt:lpstr>PowerPoint Presentation</vt:lpstr>
      <vt:lpstr>Some Possible Answers:</vt:lpstr>
      <vt:lpstr>Urban Legends About Teenagers</vt:lpstr>
      <vt:lpstr>PowerPoint Presentation</vt:lpstr>
      <vt:lpstr>PowerPoint Presentation</vt:lpstr>
      <vt:lpstr>Top 8 Urban Legends About Teenagers….</vt:lpstr>
      <vt:lpstr>PowerPoint Presentation</vt:lpstr>
      <vt:lpstr>Make Your Own Urban Legend!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Mythology:</dc:title>
  <dc:creator>Kristina</dc:creator>
  <cp:lastModifiedBy>Kristina Andres</cp:lastModifiedBy>
  <cp:revision>40</cp:revision>
  <dcterms:created xsi:type="dcterms:W3CDTF">2012-09-15T22:28:33Z</dcterms:created>
  <dcterms:modified xsi:type="dcterms:W3CDTF">2018-05-26T07:55:41Z</dcterms:modified>
</cp:coreProperties>
</file>