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Average"/>
      <p:regular r:id="rId19"/>
    </p:embeddedFont>
    <p:embeddedFont>
      <p:font typeface="Oswald"/>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Oswald-regular.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Oswald-bold.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Average-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e55f8e100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e55f8e10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e55f8e100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e55f8e100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4e55f8e100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4e55f8e100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e55f8e100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e55f8e100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4e55f8e10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e55f8e10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4e55f8e10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e55f8e10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4e55f8e10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e55f8e10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e55f8e100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e55f8e100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1ddc6cf833b5a87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ddc6cf833b5a87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e55f8e10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e55f8e10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e55f8e100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e55f8e100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eef9b7049e7484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eef9b7049e7484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e55f8e10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e55f8e10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191550" y="1028700"/>
            <a:ext cx="2760900" cy="2065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4000">
                <a:solidFill>
                  <a:srgbClr val="FFFFFF"/>
                </a:solidFill>
              </a:rPr>
              <a:t>Ra</a:t>
            </a:r>
            <a:endParaRPr sz="14000">
              <a:solidFill>
                <a:srgbClr val="FFFFFF"/>
              </a:solidFill>
            </a:endParaRPr>
          </a:p>
        </p:txBody>
      </p:sp>
      <p:pic>
        <p:nvPicPr>
          <p:cNvPr id="60" name="Google Shape;60;p13"/>
          <p:cNvPicPr preferRelativeResize="0"/>
          <p:nvPr/>
        </p:nvPicPr>
        <p:blipFill>
          <a:blip r:embed="rId3">
            <a:alphaModFix/>
          </a:blip>
          <a:stretch>
            <a:fillRect/>
          </a:stretch>
        </p:blipFill>
        <p:spPr>
          <a:xfrm>
            <a:off x="766925" y="256388"/>
            <a:ext cx="2011875" cy="4416975"/>
          </a:xfrm>
          <a:prstGeom prst="rect">
            <a:avLst/>
          </a:prstGeom>
          <a:noFill/>
          <a:ln>
            <a:noFill/>
          </a:ln>
        </p:spPr>
      </p:pic>
      <p:pic>
        <p:nvPicPr>
          <p:cNvPr id="61" name="Google Shape;61;p13"/>
          <p:cNvPicPr preferRelativeResize="0"/>
          <p:nvPr/>
        </p:nvPicPr>
        <p:blipFill>
          <a:blip r:embed="rId4">
            <a:alphaModFix/>
          </a:blip>
          <a:stretch>
            <a:fillRect/>
          </a:stretch>
        </p:blipFill>
        <p:spPr>
          <a:xfrm>
            <a:off x="5952450" y="1137100"/>
            <a:ext cx="2631875" cy="28693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is he?</a:t>
            </a:r>
            <a:endParaRPr/>
          </a:p>
        </p:txBody>
      </p:sp>
      <p:sp>
        <p:nvSpPr>
          <p:cNvPr id="125" name="Google Shape;125;p22"/>
          <p:cNvSpPr txBox="1"/>
          <p:nvPr>
            <p:ph idx="1" type="body"/>
          </p:nvPr>
        </p:nvSpPr>
        <p:spPr>
          <a:xfrm>
            <a:off x="311700" y="1152475"/>
            <a:ext cx="47061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Horus was thought to be the god of sky</a:t>
            </a:r>
            <a:endParaRPr/>
          </a:p>
          <a:p>
            <a:pPr indent="-342900" lvl="0" marL="457200" rtl="0" algn="l">
              <a:spcBef>
                <a:spcPts val="0"/>
              </a:spcBef>
              <a:spcAft>
                <a:spcPts val="0"/>
              </a:spcAft>
              <a:buSzPts val="1800"/>
              <a:buChar char="●"/>
            </a:pPr>
            <a:r>
              <a:rPr lang="en"/>
              <a:t>He was also associated hunting and war</a:t>
            </a:r>
            <a:endParaRPr/>
          </a:p>
          <a:p>
            <a:pPr indent="-342900" lvl="0" marL="457200" rtl="0" algn="l">
              <a:spcBef>
                <a:spcPts val="0"/>
              </a:spcBef>
              <a:spcAft>
                <a:spcPts val="0"/>
              </a:spcAft>
              <a:buSzPts val="1800"/>
              <a:buChar char="●"/>
            </a:pPr>
            <a:r>
              <a:rPr lang="en"/>
              <a:t>The majority of his followers were from lower Egypt</a:t>
            </a:r>
            <a:endParaRPr/>
          </a:p>
          <a:p>
            <a:pPr indent="-342900" lvl="0" marL="457200" rtl="0" algn="l">
              <a:spcBef>
                <a:spcPts val="0"/>
              </a:spcBef>
              <a:spcAft>
                <a:spcPts val="0"/>
              </a:spcAft>
              <a:buSzPts val="1800"/>
              <a:buChar char="●"/>
            </a:pPr>
            <a:r>
              <a:rPr lang="en"/>
              <a:t>One of the most important avian </a:t>
            </a:r>
            <a:r>
              <a:rPr lang="en"/>
              <a:t>deities in Ancient Egyptian history</a:t>
            </a:r>
            <a:endParaRPr/>
          </a:p>
          <a:p>
            <a:pPr indent="-342900" lvl="0" marL="457200" rtl="0" algn="l">
              <a:spcBef>
                <a:spcPts val="0"/>
              </a:spcBef>
              <a:spcAft>
                <a:spcPts val="0"/>
              </a:spcAft>
              <a:buSzPts val="1800"/>
              <a:buChar char="●"/>
            </a:pPr>
            <a:r>
              <a:rPr lang="en"/>
              <a:t>Worshipped between Early Dynastic period - Ptolemaic Kingdom</a:t>
            </a:r>
            <a:endParaRPr/>
          </a:p>
          <a:p>
            <a:pPr indent="0" lvl="0" marL="0" rtl="0" algn="l">
              <a:spcBef>
                <a:spcPts val="1600"/>
              </a:spcBef>
              <a:spcAft>
                <a:spcPts val="1600"/>
              </a:spcAft>
              <a:buNone/>
            </a:pPr>
            <a:r>
              <a:rPr lang="en"/>
              <a:t> </a:t>
            </a:r>
            <a:endParaRPr/>
          </a:p>
        </p:txBody>
      </p:sp>
      <p:pic>
        <p:nvPicPr>
          <p:cNvPr descr="Image result for horus" id="126" name="Google Shape;126;p22"/>
          <p:cNvPicPr preferRelativeResize="0"/>
          <p:nvPr/>
        </p:nvPicPr>
        <p:blipFill>
          <a:blip r:embed="rId3">
            <a:alphaModFix/>
          </a:blip>
          <a:stretch>
            <a:fillRect/>
          </a:stretch>
        </p:blipFill>
        <p:spPr>
          <a:xfrm>
            <a:off x="5466650" y="742950"/>
            <a:ext cx="2921000" cy="3657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was he worshipped? </a:t>
            </a:r>
            <a:endParaRPr/>
          </a:p>
        </p:txBody>
      </p:sp>
      <p:sp>
        <p:nvSpPr>
          <p:cNvPr id="132" name="Google Shape;132;p23"/>
          <p:cNvSpPr txBox="1"/>
          <p:nvPr>
            <p:ph idx="1" type="body"/>
          </p:nvPr>
        </p:nvSpPr>
        <p:spPr>
          <a:xfrm>
            <a:off x="311700" y="1152475"/>
            <a:ext cx="4266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Each of Horus’ eyes represented both the moon, and the sun</a:t>
            </a:r>
            <a:endParaRPr/>
          </a:p>
          <a:p>
            <a:pPr indent="-342900" lvl="0" marL="457200" rtl="0" algn="l">
              <a:spcBef>
                <a:spcPts val="0"/>
              </a:spcBef>
              <a:spcAft>
                <a:spcPts val="0"/>
              </a:spcAft>
              <a:buSzPts val="1800"/>
              <a:buChar char="●"/>
            </a:pPr>
            <a:r>
              <a:rPr lang="en"/>
              <a:t>He had reunited upper and lower Egypt after defeating Set</a:t>
            </a:r>
            <a:endParaRPr/>
          </a:p>
          <a:p>
            <a:pPr indent="-342900" lvl="0" marL="457200" rtl="0" algn="l">
              <a:spcBef>
                <a:spcPts val="0"/>
              </a:spcBef>
              <a:spcAft>
                <a:spcPts val="0"/>
              </a:spcAft>
              <a:buSzPts val="1800"/>
              <a:buChar char="●"/>
            </a:pPr>
            <a:r>
              <a:rPr lang="en"/>
              <a:t>He was a symbol of the </a:t>
            </a:r>
            <a:r>
              <a:rPr lang="en"/>
              <a:t>reunited</a:t>
            </a:r>
            <a:r>
              <a:rPr lang="en"/>
              <a:t> country</a:t>
            </a:r>
            <a:endParaRPr/>
          </a:p>
          <a:p>
            <a:pPr indent="-342900" lvl="0" marL="457200" rtl="0" algn="l">
              <a:spcBef>
                <a:spcPts val="0"/>
              </a:spcBef>
              <a:spcAft>
                <a:spcPts val="0"/>
              </a:spcAft>
              <a:buSzPts val="1800"/>
              <a:buChar char="●"/>
            </a:pPr>
            <a:r>
              <a:rPr lang="en"/>
              <a:t>Pharaohs</a:t>
            </a:r>
            <a:r>
              <a:rPr lang="en"/>
              <a:t> were thought to be the incarnated bodies of Horus</a:t>
            </a:r>
            <a:endParaRPr/>
          </a:p>
        </p:txBody>
      </p:sp>
      <p:pic>
        <p:nvPicPr>
          <p:cNvPr descr="Image result for horus eye" id="133" name="Google Shape;133;p23"/>
          <p:cNvPicPr preferRelativeResize="0"/>
          <p:nvPr/>
        </p:nvPicPr>
        <p:blipFill>
          <a:blip r:embed="rId3">
            <a:alphaModFix/>
          </a:blip>
          <a:stretch>
            <a:fillRect/>
          </a:stretch>
        </p:blipFill>
        <p:spPr>
          <a:xfrm>
            <a:off x="5385875" y="902200"/>
            <a:ext cx="3339100" cy="3339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he looked like (form)</a:t>
            </a:r>
            <a:endParaRPr/>
          </a:p>
        </p:txBody>
      </p:sp>
      <p:sp>
        <p:nvSpPr>
          <p:cNvPr id="139" name="Google Shape;139;p24"/>
          <p:cNvSpPr txBox="1"/>
          <p:nvPr>
            <p:ph idx="1" type="body"/>
          </p:nvPr>
        </p:nvSpPr>
        <p:spPr>
          <a:xfrm>
            <a:off x="311700" y="1152475"/>
            <a:ext cx="4266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Took the form of a falcon with the body of a man</a:t>
            </a:r>
            <a:endParaRPr/>
          </a:p>
          <a:p>
            <a:pPr indent="-342900" lvl="0" marL="457200" rtl="0" algn="l">
              <a:spcBef>
                <a:spcPts val="0"/>
              </a:spcBef>
              <a:spcAft>
                <a:spcPts val="0"/>
              </a:spcAft>
              <a:buSzPts val="1800"/>
              <a:buChar char="●"/>
            </a:pPr>
            <a:r>
              <a:rPr lang="en"/>
              <a:t>Horus looked very similar to Ra</a:t>
            </a:r>
            <a:endParaRPr/>
          </a:p>
          <a:p>
            <a:pPr indent="-342900" lvl="0" marL="457200" rtl="0" algn="l">
              <a:spcBef>
                <a:spcPts val="0"/>
              </a:spcBef>
              <a:spcAft>
                <a:spcPts val="0"/>
              </a:spcAft>
              <a:buSzPts val="1800"/>
              <a:buChar char="●"/>
            </a:pPr>
            <a:r>
              <a:rPr lang="en"/>
              <a:t>Instead of having a sun disc above his head, he had a red and white crown</a:t>
            </a:r>
            <a:endParaRPr/>
          </a:p>
          <a:p>
            <a:pPr indent="-342900" lvl="0" marL="457200" rtl="0" algn="l">
              <a:spcBef>
                <a:spcPts val="0"/>
              </a:spcBef>
              <a:spcAft>
                <a:spcPts val="0"/>
              </a:spcAft>
              <a:buSzPts val="1800"/>
              <a:buChar char="●"/>
            </a:pPr>
            <a:r>
              <a:rPr lang="en"/>
              <a:t>Also called a pschent</a:t>
            </a:r>
            <a:endParaRPr/>
          </a:p>
          <a:p>
            <a:pPr indent="0" lvl="0" marL="457200" rtl="0" algn="l">
              <a:spcBef>
                <a:spcPts val="1600"/>
              </a:spcBef>
              <a:spcAft>
                <a:spcPts val="1600"/>
              </a:spcAft>
              <a:buNone/>
            </a:pPr>
            <a:r>
              <a:t/>
            </a:r>
            <a:endParaRPr/>
          </a:p>
        </p:txBody>
      </p:sp>
      <p:pic>
        <p:nvPicPr>
          <p:cNvPr descr="Image result for horus" id="140" name="Google Shape;140;p24"/>
          <p:cNvPicPr preferRelativeResize="0"/>
          <p:nvPr/>
        </p:nvPicPr>
        <p:blipFill>
          <a:blip r:embed="rId3">
            <a:alphaModFix/>
          </a:blip>
          <a:stretch>
            <a:fillRect/>
          </a:stretch>
        </p:blipFill>
        <p:spPr>
          <a:xfrm>
            <a:off x="5547250" y="486124"/>
            <a:ext cx="1953200" cy="4476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Interesting Facts</a:t>
            </a:r>
            <a:endParaRPr/>
          </a:p>
        </p:txBody>
      </p:sp>
      <p:sp>
        <p:nvSpPr>
          <p:cNvPr id="146" name="Google Shape;146;p25"/>
          <p:cNvSpPr txBox="1"/>
          <p:nvPr>
            <p:ph idx="1" type="body"/>
          </p:nvPr>
        </p:nvSpPr>
        <p:spPr>
          <a:xfrm>
            <a:off x="311700" y="1152475"/>
            <a:ext cx="42753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Horus and Ra could combine to create Ra-Horakhty </a:t>
            </a:r>
            <a:endParaRPr sz="1600"/>
          </a:p>
          <a:p>
            <a:pPr indent="-330200" lvl="0" marL="457200" rtl="0" algn="l">
              <a:spcBef>
                <a:spcPts val="0"/>
              </a:spcBef>
              <a:spcAft>
                <a:spcPts val="0"/>
              </a:spcAft>
              <a:buSzPts val="1600"/>
              <a:buChar char="●"/>
            </a:pPr>
            <a:r>
              <a:rPr lang="en" sz="1600"/>
              <a:t>Since Ra was the god of sun and Horus was the god of the sky, they could both combine to become the god of the rising sun</a:t>
            </a:r>
            <a:endParaRPr sz="1600"/>
          </a:p>
          <a:p>
            <a:pPr indent="-330200" lvl="0" marL="457200" rtl="0" algn="l">
              <a:spcBef>
                <a:spcPts val="0"/>
              </a:spcBef>
              <a:spcAft>
                <a:spcPts val="0"/>
              </a:spcAft>
              <a:buSzPts val="1600"/>
              <a:buChar char="●"/>
            </a:pPr>
            <a:r>
              <a:rPr lang="en" sz="1600"/>
              <a:t>They represented the sun as it was moving throughout the day</a:t>
            </a:r>
            <a:endParaRPr sz="1600"/>
          </a:p>
          <a:p>
            <a:pPr indent="-330200" lvl="0" marL="457200" rtl="0" algn="l">
              <a:spcBef>
                <a:spcPts val="0"/>
              </a:spcBef>
              <a:spcAft>
                <a:spcPts val="0"/>
              </a:spcAft>
              <a:buSzPts val="1600"/>
              <a:buChar char="●"/>
            </a:pPr>
            <a:r>
              <a:rPr lang="en" sz="1600"/>
              <a:t>Horus also had 2 more forms (Horus the elder) and (Horus the younger)</a:t>
            </a:r>
            <a:endParaRPr sz="1600"/>
          </a:p>
          <a:p>
            <a:pPr indent="0" lvl="0" marL="457200" rtl="0" algn="l">
              <a:spcBef>
                <a:spcPts val="1600"/>
              </a:spcBef>
              <a:spcAft>
                <a:spcPts val="1600"/>
              </a:spcAft>
              <a:buNone/>
            </a:pPr>
            <a:r>
              <a:t/>
            </a:r>
            <a:endParaRPr/>
          </a:p>
        </p:txBody>
      </p:sp>
      <p:pic>
        <p:nvPicPr>
          <p:cNvPr descr="Ra-Horakhty" id="147" name="Google Shape;147;p25"/>
          <p:cNvPicPr preferRelativeResize="0"/>
          <p:nvPr/>
        </p:nvPicPr>
        <p:blipFill>
          <a:blip r:embed="rId3">
            <a:alphaModFix/>
          </a:blip>
          <a:stretch>
            <a:fillRect/>
          </a:stretch>
        </p:blipFill>
        <p:spPr>
          <a:xfrm>
            <a:off x="6436100" y="1346450"/>
            <a:ext cx="1778000" cy="2921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Conflict between Horus and Set</a:t>
            </a:r>
            <a:endParaRPr/>
          </a:p>
        </p:txBody>
      </p:sp>
      <p:sp>
        <p:nvSpPr>
          <p:cNvPr id="153" name="Google Shape;153;p26"/>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Set (the god of storms and the desert) was heavily worshipped in upper Egypt, while Horus was worshipped in lower Egypt</a:t>
            </a:r>
            <a:endParaRPr sz="1400"/>
          </a:p>
          <a:p>
            <a:pPr indent="-317500" lvl="0" marL="457200" rtl="0" algn="l">
              <a:spcBef>
                <a:spcPts val="0"/>
              </a:spcBef>
              <a:spcAft>
                <a:spcPts val="0"/>
              </a:spcAft>
              <a:buSzPts val="1400"/>
              <a:buChar char="●"/>
            </a:pPr>
            <a:r>
              <a:rPr lang="en" sz="1400"/>
              <a:t>They had to undertake a series of test to see who would become the ruler of Egypt</a:t>
            </a:r>
            <a:endParaRPr sz="1400"/>
          </a:p>
          <a:p>
            <a:pPr indent="-317500" lvl="0" marL="457200" rtl="0" algn="l">
              <a:spcBef>
                <a:spcPts val="0"/>
              </a:spcBef>
              <a:spcAft>
                <a:spcPts val="0"/>
              </a:spcAft>
              <a:buSzPts val="1400"/>
              <a:buChar char="●"/>
            </a:pPr>
            <a:r>
              <a:rPr lang="en" sz="1400"/>
              <a:t>In one challenge, Horus and Set had to turn themselves into </a:t>
            </a:r>
            <a:r>
              <a:rPr lang="en" sz="1400"/>
              <a:t>Hippopotamuses</a:t>
            </a:r>
            <a:r>
              <a:rPr lang="en" sz="1400"/>
              <a:t> and see who could hold their breath the longest</a:t>
            </a:r>
            <a:endParaRPr sz="1400"/>
          </a:p>
          <a:p>
            <a:pPr indent="-317500" lvl="0" marL="457200" rtl="0" algn="l">
              <a:spcBef>
                <a:spcPts val="0"/>
              </a:spcBef>
              <a:spcAft>
                <a:spcPts val="0"/>
              </a:spcAft>
              <a:buSzPts val="1400"/>
              <a:buChar char="●"/>
            </a:pPr>
            <a:r>
              <a:rPr lang="en" sz="1400"/>
              <a:t>In another, the 2 gods had a boat race where their boats needed to be made of stone, Horus had made his out of wood and painted it to look like stone which allowed him to defeat Set, and become the ruler of Egypt</a:t>
            </a:r>
            <a:endParaRPr sz="1400"/>
          </a:p>
        </p:txBody>
      </p:sp>
      <p:pic>
        <p:nvPicPr>
          <p:cNvPr descr="Image result for stone boat race horus and set" id="154" name="Google Shape;154;p26"/>
          <p:cNvPicPr preferRelativeResize="0"/>
          <p:nvPr/>
        </p:nvPicPr>
        <p:blipFill>
          <a:blip r:embed="rId3">
            <a:alphaModFix/>
          </a:blip>
          <a:stretch>
            <a:fillRect/>
          </a:stretch>
        </p:blipFill>
        <p:spPr>
          <a:xfrm>
            <a:off x="4681754" y="1221925"/>
            <a:ext cx="4049425" cy="2699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4"/>
          <p:cNvSpPr txBox="1"/>
          <p:nvPr>
            <p:ph type="title"/>
          </p:nvPr>
        </p:nvSpPr>
        <p:spPr>
          <a:xfrm>
            <a:off x="333975" y="278250"/>
            <a:ext cx="4021200" cy="458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t>Who He Is </a:t>
            </a:r>
            <a:endParaRPr/>
          </a:p>
          <a:p>
            <a:pPr indent="0" lvl="0" marL="0" rtl="0" algn="l">
              <a:spcBef>
                <a:spcPts val="0"/>
              </a:spcBef>
              <a:spcAft>
                <a:spcPts val="0"/>
              </a:spcAft>
              <a:buNone/>
            </a:pPr>
            <a:r>
              <a:t/>
            </a:r>
            <a:endParaRPr/>
          </a:p>
          <a:p>
            <a:pPr indent="-342900" lvl="0" marL="457200" rtl="0" algn="l">
              <a:spcBef>
                <a:spcPts val="0"/>
              </a:spcBef>
              <a:spcAft>
                <a:spcPts val="0"/>
              </a:spcAft>
              <a:buSzPts val="1800"/>
              <a:buChar char="●"/>
            </a:pPr>
            <a:r>
              <a:rPr lang="en" sz="1800">
                <a:solidFill>
                  <a:schemeClr val="accent3"/>
                </a:solidFill>
                <a:latin typeface="Average"/>
                <a:ea typeface="Average"/>
                <a:cs typeface="Average"/>
                <a:sym typeface="Average"/>
              </a:rPr>
              <a:t>Ancient deity of the sun - the sun God</a:t>
            </a:r>
            <a:endParaRPr sz="1800">
              <a:solidFill>
                <a:schemeClr val="accent3"/>
              </a:solidFill>
              <a:latin typeface="Average"/>
              <a:ea typeface="Average"/>
              <a:cs typeface="Average"/>
              <a:sym typeface="Average"/>
            </a:endParaRPr>
          </a:p>
          <a:p>
            <a:pPr indent="-342900" lvl="0" marL="457200" rtl="0" algn="l">
              <a:spcBef>
                <a:spcPts val="0"/>
              </a:spcBef>
              <a:spcAft>
                <a:spcPts val="0"/>
              </a:spcAft>
              <a:buSzPts val="1800"/>
              <a:buChar char="●"/>
            </a:pPr>
            <a:r>
              <a:rPr lang="en" sz="1800">
                <a:solidFill>
                  <a:schemeClr val="accent3"/>
                </a:solidFill>
                <a:latin typeface="Average"/>
                <a:ea typeface="Average"/>
                <a:cs typeface="Average"/>
                <a:sym typeface="Average"/>
              </a:rPr>
              <a:t>Ra is first mentioned in ancient Egypt's Second Dynasty</a:t>
            </a:r>
            <a:endParaRPr sz="1800">
              <a:solidFill>
                <a:schemeClr val="accent3"/>
              </a:solidFill>
              <a:latin typeface="Average"/>
              <a:ea typeface="Average"/>
              <a:cs typeface="Average"/>
              <a:sym typeface="Average"/>
            </a:endParaRPr>
          </a:p>
          <a:p>
            <a:pPr indent="-342900" lvl="0" marL="457200" rtl="0" algn="l">
              <a:spcBef>
                <a:spcPts val="0"/>
              </a:spcBef>
              <a:spcAft>
                <a:spcPts val="0"/>
              </a:spcAft>
              <a:buSzPts val="1800"/>
              <a:buChar char="●"/>
            </a:pPr>
            <a:r>
              <a:rPr lang="en" sz="1800">
                <a:solidFill>
                  <a:schemeClr val="accent3"/>
                </a:solidFill>
                <a:latin typeface="Average"/>
                <a:ea typeface="Average"/>
                <a:cs typeface="Average"/>
                <a:sym typeface="Average"/>
              </a:rPr>
              <a:t>He became one the most popular Gods in Egypt’s  Fifth Dynasty. </a:t>
            </a:r>
            <a:endParaRPr sz="1800">
              <a:solidFill>
                <a:schemeClr val="accent3"/>
              </a:solidFill>
              <a:latin typeface="Average"/>
              <a:ea typeface="Average"/>
              <a:cs typeface="Average"/>
              <a:sym typeface="Average"/>
            </a:endParaRPr>
          </a:p>
          <a:p>
            <a:pPr indent="-342900" lvl="0" marL="457200" rtl="0" algn="l">
              <a:spcBef>
                <a:spcPts val="0"/>
              </a:spcBef>
              <a:spcAft>
                <a:spcPts val="0"/>
              </a:spcAft>
              <a:buSzPts val="1800"/>
              <a:buChar char="●"/>
            </a:pPr>
            <a:r>
              <a:rPr lang="en" sz="1800">
                <a:solidFill>
                  <a:schemeClr val="accent3"/>
                </a:solidFill>
                <a:latin typeface="Average"/>
                <a:ea typeface="Average"/>
                <a:cs typeface="Average"/>
                <a:sym typeface="Average"/>
              </a:rPr>
              <a:t>Identified with the Midday sun</a:t>
            </a:r>
            <a:endParaRPr sz="1800"/>
          </a:p>
          <a:p>
            <a:pPr indent="0" lvl="0" marL="457200" rtl="0" algn="l">
              <a:spcBef>
                <a:spcPts val="0"/>
              </a:spcBef>
              <a:spcAft>
                <a:spcPts val="0"/>
              </a:spcAft>
              <a:buNone/>
            </a:pPr>
            <a:r>
              <a:t/>
            </a:r>
            <a:endParaRPr sz="1800"/>
          </a:p>
        </p:txBody>
      </p:sp>
      <p:pic>
        <p:nvPicPr>
          <p:cNvPr descr="Image result for ra hieroglyph" id="67" name="Google Shape;67;p14"/>
          <p:cNvPicPr preferRelativeResize="0"/>
          <p:nvPr/>
        </p:nvPicPr>
        <p:blipFill>
          <a:blip r:embed="rId3">
            <a:alphaModFix/>
          </a:blip>
          <a:stretch>
            <a:fillRect/>
          </a:stretch>
        </p:blipFill>
        <p:spPr>
          <a:xfrm>
            <a:off x="4663375" y="311150"/>
            <a:ext cx="4187926" cy="4521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191200"/>
            <a:ext cx="425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he is worshipped for</a:t>
            </a:r>
            <a:endParaRPr/>
          </a:p>
        </p:txBody>
      </p:sp>
      <p:sp>
        <p:nvSpPr>
          <p:cNvPr id="73" name="Google Shape;73;p15"/>
          <p:cNvSpPr txBox="1"/>
          <p:nvPr>
            <p:ph idx="1" type="body"/>
          </p:nvPr>
        </p:nvSpPr>
        <p:spPr>
          <a:xfrm>
            <a:off x="311700" y="1028700"/>
            <a:ext cx="4257300" cy="3429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Ra was the God of the sun</a:t>
            </a:r>
            <a:endParaRPr/>
          </a:p>
          <a:p>
            <a:pPr indent="-342900" lvl="0" marL="457200" rtl="0" algn="l">
              <a:lnSpc>
                <a:spcPct val="150000"/>
              </a:lnSpc>
              <a:spcBef>
                <a:spcPts val="0"/>
              </a:spcBef>
              <a:spcAft>
                <a:spcPts val="0"/>
              </a:spcAft>
              <a:buSzPts val="1800"/>
              <a:buChar char="●"/>
            </a:pPr>
            <a:r>
              <a:rPr lang="en"/>
              <a:t>It is said</a:t>
            </a:r>
            <a:r>
              <a:rPr lang="en"/>
              <a:t> he was the ruler of all </a:t>
            </a:r>
            <a:r>
              <a:rPr lang="en"/>
              <a:t>Egyptian Gods</a:t>
            </a:r>
            <a:endParaRPr/>
          </a:p>
          <a:p>
            <a:pPr indent="-342900" lvl="0" marL="457200" rtl="0" algn="l">
              <a:lnSpc>
                <a:spcPct val="150000"/>
              </a:lnSpc>
              <a:spcBef>
                <a:spcPts val="0"/>
              </a:spcBef>
              <a:spcAft>
                <a:spcPts val="0"/>
              </a:spcAft>
              <a:buSzPts val="1800"/>
              <a:buChar char="●"/>
            </a:pPr>
            <a:r>
              <a:rPr lang="en"/>
              <a:t>Was believed to create Earth and all forms of life that inhabit Earth, as well as creating Heaven and Hell</a:t>
            </a:r>
            <a:endParaRPr/>
          </a:p>
          <a:p>
            <a:pPr indent="-342900" lvl="0" marL="457200" rtl="0" algn="l">
              <a:lnSpc>
                <a:spcPct val="150000"/>
              </a:lnSpc>
              <a:spcBef>
                <a:spcPts val="0"/>
              </a:spcBef>
              <a:spcAft>
                <a:spcPts val="0"/>
              </a:spcAft>
              <a:buSzPts val="1800"/>
              <a:buChar char="●"/>
            </a:pPr>
            <a:r>
              <a:rPr lang="en"/>
              <a:t>Most important God in Egypt by the 5th Dynasty</a:t>
            </a:r>
            <a:endParaRPr/>
          </a:p>
        </p:txBody>
      </p:sp>
      <p:pic>
        <p:nvPicPr>
          <p:cNvPr id="74" name="Google Shape;74;p15"/>
          <p:cNvPicPr preferRelativeResize="0"/>
          <p:nvPr/>
        </p:nvPicPr>
        <p:blipFill>
          <a:blip r:embed="rId3">
            <a:alphaModFix/>
          </a:blip>
          <a:stretch>
            <a:fillRect/>
          </a:stretch>
        </p:blipFill>
        <p:spPr>
          <a:xfrm>
            <a:off x="4569012" y="3362650"/>
            <a:ext cx="4640800" cy="4640800"/>
          </a:xfrm>
          <a:prstGeom prst="rect">
            <a:avLst/>
          </a:prstGeom>
          <a:noFill/>
          <a:ln>
            <a:noFill/>
          </a:ln>
        </p:spPr>
      </p:pic>
      <p:pic>
        <p:nvPicPr>
          <p:cNvPr id="75" name="Google Shape;75;p15"/>
          <p:cNvPicPr preferRelativeResize="0"/>
          <p:nvPr/>
        </p:nvPicPr>
        <p:blipFill>
          <a:blip r:embed="rId4">
            <a:alphaModFix/>
          </a:blip>
          <a:stretch>
            <a:fillRect/>
          </a:stretch>
        </p:blipFill>
        <p:spPr>
          <a:xfrm>
            <a:off x="5316850" y="88950"/>
            <a:ext cx="3145075" cy="3145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387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he looked like (form)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1" name="Google Shape;81;p16"/>
          <p:cNvSpPr txBox="1"/>
          <p:nvPr>
            <p:ph idx="1" type="body"/>
          </p:nvPr>
        </p:nvSpPr>
        <p:spPr>
          <a:xfrm>
            <a:off x="311700" y="1152475"/>
            <a:ext cx="3879900" cy="3855000"/>
          </a:xfrm>
          <a:prstGeom prst="rect">
            <a:avLst/>
          </a:prstGeom>
          <a:noFill/>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Ra was usually depicted in human form.  </a:t>
            </a:r>
            <a:endParaRPr/>
          </a:p>
          <a:p>
            <a:pPr indent="-342900" lvl="0" marL="457200" rtl="0" algn="l">
              <a:lnSpc>
                <a:spcPct val="115000"/>
              </a:lnSpc>
              <a:spcBef>
                <a:spcPts val="0"/>
              </a:spcBef>
              <a:spcAft>
                <a:spcPts val="0"/>
              </a:spcAft>
              <a:buSzPts val="1800"/>
              <a:buChar char="●"/>
            </a:pPr>
            <a:r>
              <a:rPr lang="en"/>
              <a:t>He had a falcon head which is crowned with a sun disc. </a:t>
            </a:r>
            <a:endParaRPr/>
          </a:p>
          <a:p>
            <a:pPr indent="-342900" lvl="0" marL="457200" rtl="0" algn="l">
              <a:lnSpc>
                <a:spcPct val="115000"/>
              </a:lnSpc>
              <a:spcBef>
                <a:spcPts val="0"/>
              </a:spcBef>
              <a:spcAft>
                <a:spcPts val="0"/>
              </a:spcAft>
              <a:buSzPts val="1800"/>
              <a:buChar char="●"/>
            </a:pPr>
            <a:r>
              <a:rPr lang="en"/>
              <a:t>This sun disc was encircled by a sacred cobra named Uraeus.</a:t>
            </a:r>
            <a:endParaRPr/>
          </a:p>
          <a:p>
            <a:pPr indent="-342900" lvl="0" marL="457200" rtl="0" algn="l">
              <a:lnSpc>
                <a:spcPct val="115000"/>
              </a:lnSpc>
              <a:spcBef>
                <a:spcPts val="0"/>
              </a:spcBef>
              <a:spcAft>
                <a:spcPts val="0"/>
              </a:spcAft>
              <a:buSzPts val="1800"/>
              <a:buChar char="●"/>
            </a:pPr>
            <a:r>
              <a:rPr lang="en"/>
              <a:t>Ra has also been depicted as a man with the head of a beetle and also a human man with the head of a ram.    </a:t>
            </a:r>
            <a:endParaRPr/>
          </a:p>
        </p:txBody>
      </p:sp>
      <p:pic>
        <p:nvPicPr>
          <p:cNvPr descr="Image result for ra god  images" id="82" name="Google Shape;82;p16"/>
          <p:cNvPicPr preferRelativeResize="0"/>
          <p:nvPr/>
        </p:nvPicPr>
        <p:blipFill>
          <a:blip r:embed="rId3">
            <a:alphaModFix/>
          </a:blip>
          <a:stretch>
            <a:fillRect/>
          </a:stretch>
        </p:blipFill>
        <p:spPr>
          <a:xfrm>
            <a:off x="5131125" y="445025"/>
            <a:ext cx="2056817" cy="4521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2016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Importance of Ra to Egypt</a:t>
            </a:r>
            <a:endParaRPr/>
          </a:p>
        </p:txBody>
      </p:sp>
      <p:sp>
        <p:nvSpPr>
          <p:cNvPr id="88" name="Google Shape;88;p17"/>
          <p:cNvSpPr txBox="1"/>
          <p:nvPr>
            <p:ph idx="1" type="body"/>
          </p:nvPr>
        </p:nvSpPr>
        <p:spPr>
          <a:xfrm>
            <a:off x="311700" y="863550"/>
            <a:ext cx="39999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Became extremely important during the 5th dynasty</a:t>
            </a:r>
            <a:endParaRPr sz="1700"/>
          </a:p>
          <a:p>
            <a:pPr indent="-336550" lvl="0" marL="457200" rtl="0" algn="l">
              <a:spcBef>
                <a:spcPts val="0"/>
              </a:spcBef>
              <a:spcAft>
                <a:spcPts val="0"/>
              </a:spcAft>
              <a:buSzPts val="1700"/>
              <a:buChar char="●"/>
            </a:pPr>
            <a:r>
              <a:rPr lang="en" sz="1700"/>
              <a:t>Each pharaoh was believed to be a humanly manifestation of Ra himself</a:t>
            </a:r>
            <a:endParaRPr sz="1700"/>
          </a:p>
          <a:p>
            <a:pPr indent="-336550" lvl="0" marL="457200" rtl="0" algn="l">
              <a:spcBef>
                <a:spcPts val="0"/>
              </a:spcBef>
              <a:spcAft>
                <a:spcPts val="0"/>
              </a:spcAft>
              <a:buSzPts val="1700"/>
              <a:buChar char="●"/>
            </a:pPr>
            <a:r>
              <a:rPr lang="en" sz="1700"/>
              <a:t>During this period, pharaohs spent the majority of Egypts money on temples to worship Ra</a:t>
            </a:r>
            <a:endParaRPr sz="1700"/>
          </a:p>
          <a:p>
            <a:pPr indent="-336550" lvl="0" marL="457200" rtl="0" algn="l">
              <a:spcBef>
                <a:spcPts val="0"/>
              </a:spcBef>
              <a:spcAft>
                <a:spcPts val="0"/>
              </a:spcAft>
              <a:buSzPts val="1700"/>
              <a:buChar char="●"/>
            </a:pPr>
            <a:r>
              <a:rPr lang="en" sz="1700"/>
              <a:t>There were often no statues of the God himself, due to the fact that he was represented by the rays of sun beaming into the temples</a:t>
            </a:r>
            <a:endParaRPr sz="1700"/>
          </a:p>
          <a:p>
            <a:pPr indent="-336550" lvl="0" marL="457200" rtl="0" algn="l">
              <a:spcBef>
                <a:spcPts val="0"/>
              </a:spcBef>
              <a:spcAft>
                <a:spcPts val="0"/>
              </a:spcAft>
              <a:buSzPts val="1700"/>
              <a:buChar char="●"/>
            </a:pPr>
            <a:r>
              <a:rPr lang="en" sz="1700"/>
              <a:t>Many prayers and blessings for him to overcome Apep, his sworn enemy</a:t>
            </a:r>
            <a:endParaRPr sz="1700"/>
          </a:p>
        </p:txBody>
      </p:sp>
      <p:pic>
        <p:nvPicPr>
          <p:cNvPr id="89" name="Google Shape;89;p17"/>
          <p:cNvPicPr preferRelativeResize="0"/>
          <p:nvPr/>
        </p:nvPicPr>
        <p:blipFill>
          <a:blip r:embed="rId3">
            <a:alphaModFix/>
          </a:blip>
          <a:stretch>
            <a:fillRect/>
          </a:stretch>
        </p:blipFill>
        <p:spPr>
          <a:xfrm>
            <a:off x="4439275" y="3299650"/>
            <a:ext cx="4527601" cy="1843849"/>
          </a:xfrm>
          <a:prstGeom prst="rect">
            <a:avLst/>
          </a:prstGeom>
          <a:noFill/>
          <a:ln>
            <a:noFill/>
          </a:ln>
        </p:spPr>
      </p:pic>
      <p:pic>
        <p:nvPicPr>
          <p:cNvPr id="90" name="Google Shape;90;p17"/>
          <p:cNvPicPr preferRelativeResize="0"/>
          <p:nvPr/>
        </p:nvPicPr>
        <p:blipFill>
          <a:blip r:embed="rId4">
            <a:alphaModFix/>
          </a:blip>
          <a:stretch>
            <a:fillRect/>
          </a:stretch>
        </p:blipFill>
        <p:spPr>
          <a:xfrm>
            <a:off x="5312528" y="292000"/>
            <a:ext cx="2781100" cy="2781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99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a:t>
            </a:r>
            <a:r>
              <a:rPr lang="en"/>
              <a:t>ther interesting facts</a:t>
            </a:r>
            <a:endParaRPr/>
          </a:p>
        </p:txBody>
      </p:sp>
      <p:sp>
        <p:nvSpPr>
          <p:cNvPr id="96" name="Google Shape;96;p18"/>
          <p:cNvSpPr txBox="1"/>
          <p:nvPr>
            <p:ph idx="1" type="body"/>
          </p:nvPr>
        </p:nvSpPr>
        <p:spPr>
          <a:xfrm>
            <a:off x="66625" y="758425"/>
            <a:ext cx="5543100" cy="438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Many g</a:t>
            </a:r>
            <a:r>
              <a:rPr lang="en"/>
              <a:t>reat temples were built in honor of Ra. Many of these structures were built with no roof in order to let the sunlight in.                                                                      </a:t>
            </a:r>
            <a:endParaRPr/>
          </a:p>
          <a:p>
            <a:pPr indent="-342900" lvl="0" marL="457200" rtl="0" algn="l">
              <a:spcBef>
                <a:spcPts val="0"/>
              </a:spcBef>
              <a:spcAft>
                <a:spcPts val="0"/>
              </a:spcAft>
              <a:buSzPts val="1800"/>
              <a:buChar char="●"/>
            </a:pPr>
            <a:r>
              <a:rPr lang="en"/>
              <a:t>Fifth Dynasty and subsequent pharaohs were all known as “The son of Ra” and Ra became incorporated into every pharaoh’s name from then onward</a:t>
            </a:r>
            <a:endParaRPr/>
          </a:p>
          <a:p>
            <a:pPr indent="-342900" lvl="0" marL="457200" rtl="0" algn="l">
              <a:spcBef>
                <a:spcPts val="0"/>
              </a:spcBef>
              <a:spcAft>
                <a:spcPts val="0"/>
              </a:spcAft>
              <a:buSzPts val="1800"/>
              <a:buChar char="●"/>
            </a:pPr>
            <a:r>
              <a:rPr lang="en"/>
              <a:t>Many tombs in the Valley of the Kings portray depictions of Ra and his journey through the underworld. </a:t>
            </a:r>
            <a:endParaRPr/>
          </a:p>
          <a:p>
            <a:pPr indent="-342900" lvl="0" marL="457200" rtl="0" algn="l">
              <a:spcBef>
                <a:spcPts val="0"/>
              </a:spcBef>
              <a:spcAft>
                <a:spcPts val="0"/>
              </a:spcAft>
              <a:buSzPts val="1800"/>
              <a:buChar char="●"/>
            </a:pPr>
            <a:r>
              <a:rPr lang="en"/>
              <a:t>Nut, goddess of the sky and heavens, is sometimes referred to as Ra’s mother, because he emerges from her and is reborn every morning.</a:t>
            </a:r>
            <a:endParaRPr/>
          </a:p>
          <a:p>
            <a:pPr indent="0" lvl="0" marL="0" rtl="0" algn="l">
              <a:spcBef>
                <a:spcPts val="1600"/>
              </a:spcBef>
              <a:spcAft>
                <a:spcPts val="1600"/>
              </a:spcAft>
              <a:buNone/>
            </a:pPr>
            <a:r>
              <a:t/>
            </a:r>
            <a:endParaRPr sz="1400"/>
          </a:p>
        </p:txBody>
      </p:sp>
      <p:pic>
        <p:nvPicPr>
          <p:cNvPr descr="Image result for ra" id="97" name="Google Shape;97;p18"/>
          <p:cNvPicPr preferRelativeResize="0"/>
          <p:nvPr/>
        </p:nvPicPr>
        <p:blipFill>
          <a:blip r:embed="rId3">
            <a:alphaModFix/>
          </a:blip>
          <a:stretch>
            <a:fillRect/>
          </a:stretch>
        </p:blipFill>
        <p:spPr>
          <a:xfrm>
            <a:off x="5609725" y="409625"/>
            <a:ext cx="3442825" cy="4586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21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Relations to other Gods</a:t>
            </a:r>
            <a:endParaRPr/>
          </a:p>
        </p:txBody>
      </p:sp>
      <p:sp>
        <p:nvSpPr>
          <p:cNvPr id="103" name="Google Shape;103;p19"/>
          <p:cNvSpPr txBox="1"/>
          <p:nvPr>
            <p:ph idx="1" type="body"/>
          </p:nvPr>
        </p:nvSpPr>
        <p:spPr>
          <a:xfrm>
            <a:off x="311700" y="2391350"/>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t>Amun-Ra</a:t>
            </a:r>
            <a:endParaRPr sz="1800"/>
          </a:p>
          <a:p>
            <a:pPr indent="-342900" lvl="0" marL="457200" rtl="0" algn="l">
              <a:lnSpc>
                <a:spcPct val="100000"/>
              </a:lnSpc>
              <a:spcBef>
                <a:spcPts val="1600"/>
              </a:spcBef>
              <a:spcAft>
                <a:spcPts val="0"/>
              </a:spcAft>
              <a:buSzPts val="1800"/>
              <a:buChar char="●"/>
            </a:pPr>
            <a:r>
              <a:rPr lang="en" sz="1800"/>
              <a:t>By the 18th dynasty, Ra had merged with the God Amun, a patron of Thebes</a:t>
            </a:r>
            <a:endParaRPr sz="1800"/>
          </a:p>
          <a:p>
            <a:pPr indent="-342900" lvl="0" marL="457200" rtl="0" algn="l">
              <a:lnSpc>
                <a:spcPct val="100000"/>
              </a:lnSpc>
              <a:spcBef>
                <a:spcPts val="0"/>
              </a:spcBef>
              <a:spcAft>
                <a:spcPts val="0"/>
              </a:spcAft>
              <a:buSzPts val="1800"/>
              <a:buChar char="●"/>
            </a:pPr>
            <a:r>
              <a:rPr lang="en" sz="1800"/>
              <a:t>Considered to be the supreme God, as Ra once was</a:t>
            </a:r>
            <a:endParaRPr sz="1800"/>
          </a:p>
          <a:p>
            <a:pPr indent="-342900" lvl="0" marL="457200" rtl="0" algn="l">
              <a:lnSpc>
                <a:spcPct val="100000"/>
              </a:lnSpc>
              <a:spcBef>
                <a:spcPts val="0"/>
              </a:spcBef>
              <a:spcAft>
                <a:spcPts val="0"/>
              </a:spcAft>
              <a:buSzPts val="1800"/>
              <a:buChar char="●"/>
            </a:pPr>
            <a:r>
              <a:rPr lang="en" sz="1800"/>
              <a:t>Also was the “father” of the pharaohs, like Ra</a:t>
            </a:r>
            <a:endParaRPr sz="1800"/>
          </a:p>
        </p:txBody>
      </p:sp>
      <p:sp>
        <p:nvSpPr>
          <p:cNvPr id="104" name="Google Shape;104;p19"/>
          <p:cNvSpPr txBox="1"/>
          <p:nvPr>
            <p:ph idx="2" type="body"/>
          </p:nvPr>
        </p:nvSpPr>
        <p:spPr>
          <a:xfrm>
            <a:off x="4832400" y="0"/>
            <a:ext cx="3999900" cy="474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b="1" lang="en" sz="1800"/>
              <a:t>Apep</a:t>
            </a:r>
            <a:endParaRPr b="1" sz="1800"/>
          </a:p>
          <a:p>
            <a:pPr indent="-342900" lvl="0" marL="457200" rtl="0" algn="l">
              <a:spcBef>
                <a:spcPts val="1600"/>
              </a:spcBef>
              <a:spcAft>
                <a:spcPts val="0"/>
              </a:spcAft>
              <a:buSzPts val="1800"/>
              <a:buChar char="●"/>
            </a:pPr>
            <a:r>
              <a:rPr lang="en" sz="1800"/>
              <a:t>Battled with Apep every night as Ra travelled through the underworld (carried the prayers and the blessings of the living to the dead in his boat called the solar barque)</a:t>
            </a:r>
            <a:endParaRPr sz="1800"/>
          </a:p>
          <a:p>
            <a:pPr indent="-342900" lvl="0" marL="457200" rtl="0" algn="l">
              <a:spcBef>
                <a:spcPts val="0"/>
              </a:spcBef>
              <a:spcAft>
                <a:spcPts val="0"/>
              </a:spcAft>
              <a:buSzPts val="1800"/>
              <a:buChar char="●"/>
            </a:pPr>
            <a:r>
              <a:rPr lang="en" sz="1800"/>
              <a:t>One night, Apep used his gaze to overwhelm Ra and his entourage, however Set and the eye of Ra ( represented in the form of one of his daughters) to aid Ra and defeat Apep</a:t>
            </a:r>
            <a:endParaRPr sz="1800"/>
          </a:p>
          <a:p>
            <a:pPr indent="-342900" lvl="0" marL="457200" rtl="0" algn="l">
              <a:spcBef>
                <a:spcPts val="0"/>
              </a:spcBef>
              <a:spcAft>
                <a:spcPts val="0"/>
              </a:spcAft>
              <a:buSzPts val="1800"/>
              <a:buChar char="●"/>
            </a:pPr>
            <a:r>
              <a:rPr lang="en" sz="1800"/>
              <a:t>Worshipped in temples by priests for Ra’s victory</a:t>
            </a:r>
            <a:endParaRPr sz="1800"/>
          </a:p>
        </p:txBody>
      </p:sp>
      <p:pic>
        <p:nvPicPr>
          <p:cNvPr id="105" name="Google Shape;105;p19"/>
          <p:cNvPicPr preferRelativeResize="0"/>
          <p:nvPr/>
        </p:nvPicPr>
        <p:blipFill>
          <a:blip r:embed="rId3">
            <a:alphaModFix/>
          </a:blip>
          <a:stretch>
            <a:fillRect/>
          </a:stretch>
        </p:blipFill>
        <p:spPr>
          <a:xfrm>
            <a:off x="529900" y="937850"/>
            <a:ext cx="2567960" cy="1301100"/>
          </a:xfrm>
          <a:prstGeom prst="rect">
            <a:avLst/>
          </a:prstGeom>
          <a:noFill/>
          <a:ln>
            <a:noFill/>
          </a:ln>
        </p:spPr>
      </p:pic>
      <p:pic>
        <p:nvPicPr>
          <p:cNvPr id="106" name="Google Shape;106;p19"/>
          <p:cNvPicPr preferRelativeResize="0"/>
          <p:nvPr/>
        </p:nvPicPr>
        <p:blipFill>
          <a:blip r:embed="rId4">
            <a:alphaModFix/>
          </a:blip>
          <a:stretch>
            <a:fillRect/>
          </a:stretch>
        </p:blipFill>
        <p:spPr>
          <a:xfrm>
            <a:off x="3402575" y="937850"/>
            <a:ext cx="1301101" cy="13011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Thanks for listening!</a:t>
            </a:r>
            <a:endParaRPr/>
          </a:p>
        </p:txBody>
      </p:sp>
      <p:sp>
        <p:nvSpPr>
          <p:cNvPr id="112" name="Google Shape;112;p20"/>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ctrTitle"/>
          </p:nvPr>
        </p:nvSpPr>
        <p:spPr>
          <a:xfrm>
            <a:off x="671258" y="13045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5000">
                <a:latin typeface="Oswald"/>
                <a:ea typeface="Oswald"/>
                <a:cs typeface="Oswald"/>
                <a:sym typeface="Oswald"/>
              </a:rPr>
              <a:t>Horus</a:t>
            </a:r>
            <a:endParaRPr sz="15000">
              <a:latin typeface="Oswald"/>
              <a:ea typeface="Oswald"/>
              <a:cs typeface="Oswald"/>
              <a:sym typeface="Oswald"/>
            </a:endParaRPr>
          </a:p>
        </p:txBody>
      </p:sp>
      <p:pic>
        <p:nvPicPr>
          <p:cNvPr descr="Image result for horus cartoon" id="118" name="Google Shape;118;p21"/>
          <p:cNvPicPr preferRelativeResize="0"/>
          <p:nvPr/>
        </p:nvPicPr>
        <p:blipFill>
          <a:blip r:embed="rId3">
            <a:alphaModFix/>
          </a:blip>
          <a:stretch>
            <a:fillRect/>
          </a:stretch>
        </p:blipFill>
        <p:spPr>
          <a:xfrm>
            <a:off x="0" y="2784325"/>
            <a:ext cx="1779326" cy="2359175"/>
          </a:xfrm>
          <a:prstGeom prst="rect">
            <a:avLst/>
          </a:prstGeom>
          <a:noFill/>
          <a:ln>
            <a:noFill/>
          </a:ln>
        </p:spPr>
      </p:pic>
      <p:pic>
        <p:nvPicPr>
          <p:cNvPr descr="Image result for horus eye" id="119" name="Google Shape;119;p21"/>
          <p:cNvPicPr preferRelativeResize="0"/>
          <p:nvPr/>
        </p:nvPicPr>
        <p:blipFill>
          <a:blip r:embed="rId4">
            <a:alphaModFix/>
          </a:blip>
          <a:stretch>
            <a:fillRect/>
          </a:stretch>
        </p:blipFill>
        <p:spPr>
          <a:xfrm>
            <a:off x="6861425" y="2822625"/>
            <a:ext cx="2282575" cy="2359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