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Proxima Nova"/>
      <p:regular r:id="rId19"/>
      <p:bold r:id="rId20"/>
      <p:italic r:id="rId21"/>
      <p:boldItalic r:id="rId22"/>
    </p:embeddedFont>
    <p:embeddedFont>
      <p:font typeface="Old Standard TT"/>
      <p:regular r:id="rId23"/>
      <p:bold r:id="rId24"/>
      <p: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clrIdx="0" id="0" initials="" lastIdx="1" name="Hannah Robert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ProximaNova-bold.fntdata"/><Relationship Id="rId22" Type="http://schemas.openxmlformats.org/officeDocument/2006/relationships/font" Target="fonts/ProximaNova-boldItalic.fntdata"/><Relationship Id="rId21" Type="http://schemas.openxmlformats.org/officeDocument/2006/relationships/font" Target="fonts/ProximaNova-italic.fntdata"/><Relationship Id="rId24" Type="http://schemas.openxmlformats.org/officeDocument/2006/relationships/font" Target="fonts/OldStandardTT-bold.fntdata"/><Relationship Id="rId23" Type="http://schemas.openxmlformats.org/officeDocument/2006/relationships/font" Target="fonts/OldStandardT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OldStandardTT-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ProximaNova-regular.fntdata"/><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1" dt="2017-01-26T06:08:57.400">
    <p:pos x="6000" y="0"/>
    <p:text>Talk about how they sent their troops to another location to create a diversion.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100"/>
            <a:ext cx="9144000" cy="1711799"/>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cxnSp>
        <p:nvCxnSpPr>
          <p:cNvPr id="11" name="Shape 11"/>
          <p:cNvCxnSpPr/>
          <p:nvPr/>
        </p:nvCxnSpPr>
        <p:spPr>
          <a:xfrm>
            <a:off x="641934" y="3597500"/>
            <a:ext cx="390299" cy="0"/>
          </a:xfrm>
          <a:prstGeom prst="straightConnector1">
            <a:avLst/>
          </a:prstGeom>
          <a:noFill/>
          <a:ln cap="flat" cmpd="sng" w="28575">
            <a:solidFill>
              <a:schemeClr val="accent1"/>
            </a:solidFill>
            <a:prstDash val="solid"/>
            <a:round/>
            <a:headEnd len="med" w="med" type="none"/>
            <a:tailEnd len="med" w="med" type="none"/>
          </a:ln>
        </p:spPr>
      </p:cxnSp>
      <p:sp>
        <p:nvSpPr>
          <p:cNvPr id="12" name="Shape 12"/>
          <p:cNvSpPr txBox="1"/>
          <p:nvPr>
            <p:ph type="ctrTitle"/>
          </p:nvPr>
        </p:nvSpPr>
        <p:spPr>
          <a:xfrm>
            <a:off x="512700" y="1893300"/>
            <a:ext cx="8118599" cy="1522800"/>
          </a:xfrm>
          <a:prstGeom prst="rect">
            <a:avLst/>
          </a:prstGeom>
        </p:spPr>
        <p:txBody>
          <a:bodyPr anchorCtr="0" anchor="b" bIns="91425" lIns="91425" rIns="91425" tIns="91425"/>
          <a:lstStyle>
            <a:lvl1pPr lvl="0">
              <a:spcBef>
                <a:spcPts val="0"/>
              </a:spcBef>
              <a:buClr>
                <a:schemeClr val="accent1"/>
              </a:buClr>
              <a:buSzPct val="100000"/>
              <a:defRPr sz="4200">
                <a:solidFill>
                  <a:schemeClr val="accent1"/>
                </a:solidFill>
              </a:defRPr>
            </a:lvl1pPr>
            <a:lvl2pPr lvl="1">
              <a:spcBef>
                <a:spcPts val="0"/>
              </a:spcBef>
              <a:buClr>
                <a:schemeClr val="accent1"/>
              </a:buClr>
              <a:buSzPct val="100000"/>
              <a:defRPr sz="4200">
                <a:solidFill>
                  <a:schemeClr val="accent1"/>
                </a:solidFill>
              </a:defRPr>
            </a:lvl2pPr>
            <a:lvl3pPr lvl="2">
              <a:spcBef>
                <a:spcPts val="0"/>
              </a:spcBef>
              <a:buClr>
                <a:schemeClr val="accent1"/>
              </a:buClr>
              <a:buSzPct val="100000"/>
              <a:defRPr sz="4200">
                <a:solidFill>
                  <a:schemeClr val="accent1"/>
                </a:solidFill>
              </a:defRPr>
            </a:lvl3pPr>
            <a:lvl4pPr lvl="3">
              <a:spcBef>
                <a:spcPts val="0"/>
              </a:spcBef>
              <a:buClr>
                <a:schemeClr val="accent1"/>
              </a:buClr>
              <a:buSzPct val="100000"/>
              <a:defRPr sz="4200">
                <a:solidFill>
                  <a:schemeClr val="accent1"/>
                </a:solidFill>
              </a:defRPr>
            </a:lvl4pPr>
            <a:lvl5pPr lvl="4">
              <a:spcBef>
                <a:spcPts val="0"/>
              </a:spcBef>
              <a:buClr>
                <a:schemeClr val="accent1"/>
              </a:buClr>
              <a:buSzPct val="100000"/>
              <a:defRPr sz="4200">
                <a:solidFill>
                  <a:schemeClr val="accent1"/>
                </a:solidFill>
              </a:defRPr>
            </a:lvl5pPr>
            <a:lvl6pPr lvl="5">
              <a:spcBef>
                <a:spcPts val="0"/>
              </a:spcBef>
              <a:buClr>
                <a:schemeClr val="accent1"/>
              </a:buClr>
              <a:buSzPct val="100000"/>
              <a:defRPr sz="4200">
                <a:solidFill>
                  <a:schemeClr val="accent1"/>
                </a:solidFill>
              </a:defRPr>
            </a:lvl6pPr>
            <a:lvl7pPr lvl="6">
              <a:spcBef>
                <a:spcPts val="0"/>
              </a:spcBef>
              <a:buClr>
                <a:schemeClr val="accent1"/>
              </a:buClr>
              <a:buSzPct val="100000"/>
              <a:defRPr sz="4200">
                <a:solidFill>
                  <a:schemeClr val="accent1"/>
                </a:solidFill>
              </a:defRPr>
            </a:lvl7pPr>
            <a:lvl8pPr lvl="7">
              <a:spcBef>
                <a:spcPts val="0"/>
              </a:spcBef>
              <a:buClr>
                <a:schemeClr val="accent1"/>
              </a:buClr>
              <a:buSzPct val="100000"/>
              <a:defRPr sz="4200">
                <a:solidFill>
                  <a:schemeClr val="accent1"/>
                </a:solidFill>
              </a:defRPr>
            </a:lvl8pPr>
            <a:lvl9pPr lvl="8">
              <a:spcBef>
                <a:spcPts val="0"/>
              </a:spcBef>
              <a:buClr>
                <a:schemeClr val="accent1"/>
              </a:buClr>
              <a:buSzPct val="100000"/>
              <a:defRPr sz="4200">
                <a:solidFill>
                  <a:schemeClr val="accent1"/>
                </a:solidFill>
              </a:defRPr>
            </a:lvl9pPr>
          </a:lstStyle>
          <a:p/>
        </p:txBody>
      </p:sp>
      <p:sp>
        <p:nvSpPr>
          <p:cNvPr id="13" name="Shape 13"/>
          <p:cNvSpPr txBox="1"/>
          <p:nvPr>
            <p:ph idx="1" type="subTitle"/>
          </p:nvPr>
        </p:nvSpPr>
        <p:spPr>
          <a:xfrm>
            <a:off x="512700" y="3840639"/>
            <a:ext cx="8118599" cy="787499"/>
          </a:xfrm>
          <a:prstGeom prst="rect">
            <a:avLst/>
          </a:prstGeom>
        </p:spPr>
        <p:txBody>
          <a:bodyPr anchorCtr="0" anchor="t" bIns="91425" lIns="91425" rIns="91425" tIns="91425"/>
          <a:lstStyle>
            <a:lvl1pPr lvl="0">
              <a:lnSpc>
                <a:spcPct val="100000"/>
              </a:lnSpc>
              <a:spcBef>
                <a:spcPts val="0"/>
              </a:spcBef>
              <a:spcAft>
                <a:spcPts val="0"/>
              </a:spcAft>
              <a:buClr>
                <a:schemeClr val="accent2"/>
              </a:buClr>
              <a:buSzPct val="100000"/>
              <a:buNone/>
              <a:defRPr sz="2400">
                <a:solidFill>
                  <a:schemeClr val="accent2"/>
                </a:solidFill>
              </a:defRPr>
            </a:lvl1pPr>
            <a:lvl2pPr lvl="1">
              <a:lnSpc>
                <a:spcPct val="100000"/>
              </a:lnSpc>
              <a:spcBef>
                <a:spcPts val="0"/>
              </a:spcBef>
              <a:spcAft>
                <a:spcPts val="0"/>
              </a:spcAft>
              <a:buClr>
                <a:schemeClr val="accent2"/>
              </a:buClr>
              <a:buSzPct val="100000"/>
              <a:buNone/>
              <a:defRPr sz="2400">
                <a:solidFill>
                  <a:schemeClr val="accent2"/>
                </a:solidFill>
              </a:defRPr>
            </a:lvl2pPr>
            <a:lvl3pPr lvl="2">
              <a:lnSpc>
                <a:spcPct val="100000"/>
              </a:lnSpc>
              <a:spcBef>
                <a:spcPts val="0"/>
              </a:spcBef>
              <a:spcAft>
                <a:spcPts val="0"/>
              </a:spcAft>
              <a:buClr>
                <a:schemeClr val="accent2"/>
              </a:buClr>
              <a:buSzPct val="100000"/>
              <a:buNone/>
              <a:defRPr sz="2400">
                <a:solidFill>
                  <a:schemeClr val="accent2"/>
                </a:solidFill>
              </a:defRPr>
            </a:lvl3pPr>
            <a:lvl4pPr lvl="3">
              <a:lnSpc>
                <a:spcPct val="100000"/>
              </a:lnSpc>
              <a:spcBef>
                <a:spcPts val="0"/>
              </a:spcBef>
              <a:spcAft>
                <a:spcPts val="0"/>
              </a:spcAft>
              <a:buClr>
                <a:schemeClr val="accent2"/>
              </a:buClr>
              <a:buSzPct val="100000"/>
              <a:buNone/>
              <a:defRPr sz="2400">
                <a:solidFill>
                  <a:schemeClr val="accent2"/>
                </a:solidFill>
              </a:defRPr>
            </a:lvl4pPr>
            <a:lvl5pPr lvl="4">
              <a:lnSpc>
                <a:spcPct val="100000"/>
              </a:lnSpc>
              <a:spcBef>
                <a:spcPts val="0"/>
              </a:spcBef>
              <a:spcAft>
                <a:spcPts val="0"/>
              </a:spcAft>
              <a:buClr>
                <a:schemeClr val="accent2"/>
              </a:buClr>
              <a:buSzPct val="100000"/>
              <a:buNone/>
              <a:defRPr sz="2400">
                <a:solidFill>
                  <a:schemeClr val="accent2"/>
                </a:solidFill>
              </a:defRPr>
            </a:lvl5pPr>
            <a:lvl6pPr lvl="5">
              <a:lnSpc>
                <a:spcPct val="100000"/>
              </a:lnSpc>
              <a:spcBef>
                <a:spcPts val="0"/>
              </a:spcBef>
              <a:spcAft>
                <a:spcPts val="0"/>
              </a:spcAft>
              <a:buClr>
                <a:schemeClr val="accent2"/>
              </a:buClr>
              <a:buSzPct val="100000"/>
              <a:buNone/>
              <a:defRPr sz="2400">
                <a:solidFill>
                  <a:schemeClr val="accent2"/>
                </a:solidFill>
              </a:defRPr>
            </a:lvl6pPr>
            <a:lvl7pPr lvl="6">
              <a:lnSpc>
                <a:spcPct val="100000"/>
              </a:lnSpc>
              <a:spcBef>
                <a:spcPts val="0"/>
              </a:spcBef>
              <a:spcAft>
                <a:spcPts val="0"/>
              </a:spcAft>
              <a:buClr>
                <a:schemeClr val="accent2"/>
              </a:buClr>
              <a:buSzPct val="100000"/>
              <a:buNone/>
              <a:defRPr sz="2400">
                <a:solidFill>
                  <a:schemeClr val="accent2"/>
                </a:solidFill>
              </a:defRPr>
            </a:lvl7pPr>
            <a:lvl8pPr lvl="7">
              <a:lnSpc>
                <a:spcPct val="100000"/>
              </a:lnSpc>
              <a:spcBef>
                <a:spcPts val="0"/>
              </a:spcBef>
              <a:spcAft>
                <a:spcPts val="0"/>
              </a:spcAft>
              <a:buClr>
                <a:schemeClr val="accent2"/>
              </a:buClr>
              <a:buSzPct val="100000"/>
              <a:buNone/>
              <a:defRPr sz="2400">
                <a:solidFill>
                  <a:schemeClr val="accent2"/>
                </a:solidFill>
              </a:defRPr>
            </a:lvl8pPr>
            <a:lvl9pPr lvl="8">
              <a:lnSpc>
                <a:spcPct val="100000"/>
              </a:lnSpc>
              <a:spcBef>
                <a:spcPts val="0"/>
              </a:spcBef>
              <a:spcAft>
                <a:spcPts val="0"/>
              </a:spcAft>
              <a:buClr>
                <a:schemeClr val="accent2"/>
              </a:buClr>
              <a:buSzPct val="100000"/>
              <a:buNone/>
              <a:defRPr sz="2400">
                <a:solidFill>
                  <a:schemeClr val="accent2"/>
                </a:solidFill>
              </a:defRPr>
            </a:lvl9pPr>
          </a:lstStyle>
          <a:p/>
        </p:txBody>
      </p:sp>
      <p:sp>
        <p:nvSpPr>
          <p:cNvPr id="14" name="Shape 1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9" name="Shape 49"/>
        <p:cNvGrpSpPr/>
        <p:nvPr/>
      </p:nvGrpSpPr>
      <p:grpSpPr>
        <a:xfrm>
          <a:off x="0" y="0"/>
          <a:ext cx="0" cy="0"/>
          <a:chOff x="0" y="0"/>
          <a:chExt cx="0" cy="0"/>
        </a:xfrm>
      </p:grpSpPr>
      <p:sp>
        <p:nvSpPr>
          <p:cNvPr id="50" name="Shape 50"/>
          <p:cNvSpPr txBox="1"/>
          <p:nvPr>
            <p:ph type="title"/>
          </p:nvPr>
        </p:nvSpPr>
        <p:spPr>
          <a:xfrm>
            <a:off x="311700" y="1039650"/>
            <a:ext cx="8520599" cy="2106299"/>
          </a:xfrm>
          <a:prstGeom prst="rect">
            <a:avLst/>
          </a:prstGeom>
        </p:spPr>
        <p:txBody>
          <a:bodyPr anchorCtr="0" anchor="b" bIns="91425" lIns="91425" rIns="91425" tIns="91425"/>
          <a:lstStyle>
            <a:lvl1pPr lvl="0" algn="ctr">
              <a:spcBef>
                <a:spcPts val="0"/>
              </a:spcBef>
              <a:buSzPct val="100000"/>
              <a:defRPr b="1" sz="14000"/>
            </a:lvl1pPr>
            <a:lvl2pPr lvl="1" algn="ctr">
              <a:spcBef>
                <a:spcPts val="0"/>
              </a:spcBef>
              <a:buSzPct val="100000"/>
              <a:defRPr b="1" sz="14000"/>
            </a:lvl2pPr>
            <a:lvl3pPr lvl="2" algn="ctr">
              <a:spcBef>
                <a:spcPts val="0"/>
              </a:spcBef>
              <a:buSzPct val="100000"/>
              <a:defRPr b="1" sz="14000"/>
            </a:lvl3pPr>
            <a:lvl4pPr lvl="3" algn="ctr">
              <a:spcBef>
                <a:spcPts val="0"/>
              </a:spcBef>
              <a:buSzPct val="100000"/>
              <a:defRPr b="1" sz="14000"/>
            </a:lvl4pPr>
            <a:lvl5pPr lvl="4" algn="ctr">
              <a:spcBef>
                <a:spcPts val="0"/>
              </a:spcBef>
              <a:buSzPct val="100000"/>
              <a:defRPr b="1" sz="14000"/>
            </a:lvl5pPr>
            <a:lvl6pPr lvl="5" algn="ctr">
              <a:spcBef>
                <a:spcPts val="0"/>
              </a:spcBef>
              <a:buSzPct val="100000"/>
              <a:defRPr b="1" sz="14000"/>
            </a:lvl6pPr>
            <a:lvl7pPr lvl="6" algn="ctr">
              <a:spcBef>
                <a:spcPts val="0"/>
              </a:spcBef>
              <a:buSzPct val="100000"/>
              <a:defRPr b="1" sz="14000"/>
            </a:lvl7pPr>
            <a:lvl8pPr lvl="7" algn="ctr">
              <a:spcBef>
                <a:spcPts val="0"/>
              </a:spcBef>
              <a:buSzPct val="100000"/>
              <a:defRPr b="1" sz="14000"/>
            </a:lvl8pPr>
            <a:lvl9pPr lvl="8" algn="ctr">
              <a:spcBef>
                <a:spcPts val="0"/>
              </a:spcBef>
              <a:buSzPct val="100000"/>
              <a:defRPr b="1" sz="14000"/>
            </a:lvl9pPr>
          </a:lstStyle>
          <a:p/>
        </p:txBody>
      </p:sp>
      <p:sp>
        <p:nvSpPr>
          <p:cNvPr id="51" name="Shape 51"/>
          <p:cNvSpPr txBox="1"/>
          <p:nvPr>
            <p:ph idx="1" type="body"/>
          </p:nvPr>
        </p:nvSpPr>
        <p:spPr>
          <a:xfrm>
            <a:off x="311700" y="3228425"/>
            <a:ext cx="8520599"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5" name="Shape 15"/>
        <p:cNvGrpSpPr/>
        <p:nvPr/>
      </p:nvGrpSpPr>
      <p:grpSpPr>
        <a:xfrm>
          <a:off x="0" y="0"/>
          <a:ext cx="0" cy="0"/>
          <a:chOff x="0" y="0"/>
          <a:chExt cx="0" cy="0"/>
        </a:xfrm>
      </p:grpSpPr>
      <p:cxnSp>
        <p:nvCxnSpPr>
          <p:cNvPr id="16" name="Shape 16"/>
          <p:cNvCxnSpPr/>
          <p:nvPr/>
        </p:nvCxnSpPr>
        <p:spPr>
          <a:xfrm>
            <a:off x="641934" y="3597500"/>
            <a:ext cx="390299" cy="0"/>
          </a:xfrm>
          <a:prstGeom prst="straightConnector1">
            <a:avLst/>
          </a:prstGeom>
          <a:noFill/>
          <a:ln cap="flat" cmpd="sng" w="28575">
            <a:solidFill>
              <a:schemeClr val="lt2"/>
            </a:solidFill>
            <a:prstDash val="solid"/>
            <a:round/>
            <a:headEnd len="med" w="med" type="none"/>
            <a:tailEnd len="med" w="med" type="none"/>
          </a:ln>
        </p:spPr>
      </p:cxnSp>
      <p:sp>
        <p:nvSpPr>
          <p:cNvPr id="17" name="Shape 17"/>
          <p:cNvSpPr txBox="1"/>
          <p:nvPr>
            <p:ph type="title"/>
          </p:nvPr>
        </p:nvSpPr>
        <p:spPr>
          <a:xfrm>
            <a:off x="512700" y="1893300"/>
            <a:ext cx="8118599" cy="1522800"/>
          </a:xfrm>
          <a:prstGeom prst="rect">
            <a:avLst/>
          </a:prstGeom>
        </p:spPr>
        <p:txBody>
          <a:bodyPr anchorCtr="0" anchor="b" bIns="91425" lIns="91425" rIns="91425" tIns="91425"/>
          <a:lstStyle>
            <a:lvl1pPr lvl="0">
              <a:spcBef>
                <a:spcPts val="0"/>
              </a:spcBef>
              <a:buClr>
                <a:schemeClr val="accent1"/>
              </a:buClr>
              <a:buSzPct val="100000"/>
              <a:defRPr sz="6000">
                <a:solidFill>
                  <a:schemeClr val="accent1"/>
                </a:solidFill>
              </a:defRPr>
            </a:lvl1pPr>
            <a:lvl2pPr lvl="1">
              <a:spcBef>
                <a:spcPts val="0"/>
              </a:spcBef>
              <a:buClr>
                <a:schemeClr val="accent1"/>
              </a:buClr>
              <a:buSzPct val="100000"/>
              <a:defRPr sz="6000">
                <a:solidFill>
                  <a:schemeClr val="accent1"/>
                </a:solidFill>
              </a:defRPr>
            </a:lvl2pPr>
            <a:lvl3pPr lvl="2">
              <a:spcBef>
                <a:spcPts val="0"/>
              </a:spcBef>
              <a:buClr>
                <a:schemeClr val="accent1"/>
              </a:buClr>
              <a:buSzPct val="100000"/>
              <a:defRPr sz="6000">
                <a:solidFill>
                  <a:schemeClr val="accent1"/>
                </a:solidFill>
              </a:defRPr>
            </a:lvl3pPr>
            <a:lvl4pPr lvl="3">
              <a:spcBef>
                <a:spcPts val="0"/>
              </a:spcBef>
              <a:buClr>
                <a:schemeClr val="accent1"/>
              </a:buClr>
              <a:buSzPct val="100000"/>
              <a:defRPr sz="6000">
                <a:solidFill>
                  <a:schemeClr val="accent1"/>
                </a:solidFill>
              </a:defRPr>
            </a:lvl4pPr>
            <a:lvl5pPr lvl="4">
              <a:spcBef>
                <a:spcPts val="0"/>
              </a:spcBef>
              <a:buClr>
                <a:schemeClr val="accent1"/>
              </a:buClr>
              <a:buSzPct val="100000"/>
              <a:defRPr sz="6000">
                <a:solidFill>
                  <a:schemeClr val="accent1"/>
                </a:solidFill>
              </a:defRPr>
            </a:lvl5pPr>
            <a:lvl6pPr lvl="5">
              <a:spcBef>
                <a:spcPts val="0"/>
              </a:spcBef>
              <a:buClr>
                <a:schemeClr val="accent1"/>
              </a:buClr>
              <a:buSzPct val="100000"/>
              <a:defRPr sz="6000">
                <a:solidFill>
                  <a:schemeClr val="accent1"/>
                </a:solidFill>
              </a:defRPr>
            </a:lvl6pPr>
            <a:lvl7pPr lvl="6">
              <a:spcBef>
                <a:spcPts val="0"/>
              </a:spcBef>
              <a:buClr>
                <a:schemeClr val="accent1"/>
              </a:buClr>
              <a:buSzPct val="100000"/>
              <a:defRPr sz="6000">
                <a:solidFill>
                  <a:schemeClr val="accent1"/>
                </a:solidFill>
              </a:defRPr>
            </a:lvl7pPr>
            <a:lvl8pPr lvl="7">
              <a:spcBef>
                <a:spcPts val="0"/>
              </a:spcBef>
              <a:buClr>
                <a:schemeClr val="accent1"/>
              </a:buClr>
              <a:buSzPct val="100000"/>
              <a:defRPr sz="6000">
                <a:solidFill>
                  <a:schemeClr val="accent1"/>
                </a:solidFill>
              </a:defRPr>
            </a:lvl8pPr>
            <a:lvl9pPr lvl="8">
              <a:spcBef>
                <a:spcPts val="0"/>
              </a:spcBef>
              <a:buClr>
                <a:schemeClr val="accent1"/>
              </a:buClr>
              <a:buSzPct val="100000"/>
              <a:defRPr sz="6000">
                <a:solidFill>
                  <a:schemeClr val="accent1"/>
                </a:solidFill>
              </a:defRPr>
            </a:lvl9pPr>
          </a:lstStyle>
          <a:p/>
        </p:txBody>
      </p:sp>
      <p:sp>
        <p:nvSpPr>
          <p:cNvPr id="18" name="Shape 1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9" name="Shape 19"/>
        <p:cNvGrpSpPr/>
        <p:nvPr/>
      </p:nvGrpSpPr>
      <p:grpSpPr>
        <a:xfrm>
          <a:off x="0" y="0"/>
          <a:ext cx="0" cy="0"/>
          <a:chOff x="0" y="0"/>
          <a:chExt cx="0" cy="0"/>
        </a:xfrm>
      </p:grpSpPr>
      <p:sp>
        <p:nvSpPr>
          <p:cNvPr id="20" name="Shape 20"/>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21" name="Shape 21"/>
          <p:cNvSpPr txBox="1"/>
          <p:nvPr>
            <p:ph type="title"/>
          </p:nvPr>
        </p:nvSpPr>
        <p:spPr>
          <a:xfrm>
            <a:off x="311700" y="445025"/>
            <a:ext cx="8520599" cy="613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71600"/>
            <a:ext cx="8520599" cy="3397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599" cy="613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 type="body"/>
          </p:nvPr>
        </p:nvSpPr>
        <p:spPr>
          <a:xfrm>
            <a:off x="311700" y="1171675"/>
            <a:ext cx="3999899" cy="3397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2" type="body"/>
          </p:nvPr>
        </p:nvSpPr>
        <p:spPr>
          <a:xfrm>
            <a:off x="4832400" y="1171675"/>
            <a:ext cx="3999899" cy="3397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599" cy="613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4" name="Shape 34"/>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5" name="Shape 3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5604000" cy="4090800"/>
          </a:xfrm>
          <a:prstGeom prst="rect">
            <a:avLst/>
          </a:prstGeom>
        </p:spPr>
        <p:txBody>
          <a:bodyPr anchorCtr="0" anchor="ctr" bIns="91425" lIns="91425" rIns="91425" tIns="91425"/>
          <a:lstStyle>
            <a:lvl1pPr lvl="0">
              <a:spcBef>
                <a:spcPts val="0"/>
              </a:spcBef>
              <a:buClr>
                <a:schemeClr val="accent1"/>
              </a:buClr>
              <a:buSzPct val="100000"/>
              <a:defRPr sz="5400">
                <a:solidFill>
                  <a:schemeClr val="accent1"/>
                </a:solidFill>
              </a:defRPr>
            </a:lvl1pPr>
            <a:lvl2pPr lvl="1">
              <a:spcBef>
                <a:spcPts val="0"/>
              </a:spcBef>
              <a:buClr>
                <a:schemeClr val="accent1"/>
              </a:buClr>
              <a:buSzPct val="100000"/>
              <a:defRPr sz="5400">
                <a:solidFill>
                  <a:schemeClr val="accent1"/>
                </a:solidFill>
              </a:defRPr>
            </a:lvl2pPr>
            <a:lvl3pPr lvl="2">
              <a:spcBef>
                <a:spcPts val="0"/>
              </a:spcBef>
              <a:buClr>
                <a:schemeClr val="accent1"/>
              </a:buClr>
              <a:buSzPct val="100000"/>
              <a:defRPr sz="5400">
                <a:solidFill>
                  <a:schemeClr val="accent1"/>
                </a:solidFill>
              </a:defRPr>
            </a:lvl3pPr>
            <a:lvl4pPr lvl="3">
              <a:spcBef>
                <a:spcPts val="0"/>
              </a:spcBef>
              <a:buClr>
                <a:schemeClr val="accent1"/>
              </a:buClr>
              <a:buSzPct val="100000"/>
              <a:defRPr sz="5400">
                <a:solidFill>
                  <a:schemeClr val="accent1"/>
                </a:solidFill>
              </a:defRPr>
            </a:lvl4pPr>
            <a:lvl5pPr lvl="4">
              <a:spcBef>
                <a:spcPts val="0"/>
              </a:spcBef>
              <a:buClr>
                <a:schemeClr val="accent1"/>
              </a:buClr>
              <a:buSzPct val="100000"/>
              <a:defRPr sz="5400">
                <a:solidFill>
                  <a:schemeClr val="accent1"/>
                </a:solidFill>
              </a:defRPr>
            </a:lvl5pPr>
            <a:lvl6pPr lvl="5">
              <a:spcBef>
                <a:spcPts val="0"/>
              </a:spcBef>
              <a:buClr>
                <a:schemeClr val="accent1"/>
              </a:buClr>
              <a:buSzPct val="100000"/>
              <a:defRPr sz="5400">
                <a:solidFill>
                  <a:schemeClr val="accent1"/>
                </a:solidFill>
              </a:defRPr>
            </a:lvl6pPr>
            <a:lvl7pPr lvl="6">
              <a:spcBef>
                <a:spcPts val="0"/>
              </a:spcBef>
              <a:buClr>
                <a:schemeClr val="accent1"/>
              </a:buClr>
              <a:buSzPct val="100000"/>
              <a:defRPr sz="5400">
                <a:solidFill>
                  <a:schemeClr val="accent1"/>
                </a:solidFill>
              </a:defRPr>
            </a:lvl7pPr>
            <a:lvl8pPr lvl="7">
              <a:spcBef>
                <a:spcPts val="0"/>
              </a:spcBef>
              <a:buClr>
                <a:schemeClr val="accent1"/>
              </a:buClr>
              <a:buSzPct val="100000"/>
              <a:defRPr sz="5400">
                <a:solidFill>
                  <a:schemeClr val="accent1"/>
                </a:solidFill>
              </a:defRPr>
            </a:lvl8pPr>
            <a:lvl9pPr lvl="8">
              <a:spcBef>
                <a:spcPts val="0"/>
              </a:spcBef>
              <a:buClr>
                <a:schemeClr val="accent1"/>
              </a:buClr>
              <a:buSzPct val="100000"/>
              <a:defRPr sz="5400">
                <a:solidFill>
                  <a:schemeClr val="accent1"/>
                </a:solidFill>
              </a:defRPr>
            </a:lvl9pPr>
          </a:lstStyle>
          <a:p/>
        </p:txBody>
      </p:sp>
      <p:sp>
        <p:nvSpPr>
          <p:cNvPr id="38" name="Shape 3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25"/>
            <a:ext cx="4572000" cy="5143499"/>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1" name="Shape 41"/>
          <p:cNvCxnSpPr/>
          <p:nvPr/>
        </p:nvCxnSpPr>
        <p:spPr>
          <a:xfrm>
            <a:off x="5029675" y="4495500"/>
            <a:ext cx="686399" cy="0"/>
          </a:xfrm>
          <a:prstGeom prst="straightConnector1">
            <a:avLst/>
          </a:prstGeom>
          <a:noFill/>
          <a:ln cap="flat" cmpd="sng" w="19050">
            <a:solidFill>
              <a:schemeClr val="lt2"/>
            </a:solidFill>
            <a:prstDash val="solid"/>
            <a:round/>
            <a:headEnd len="med" w="med" type="none"/>
            <a:tailEnd len="med" w="med" type="none"/>
          </a:ln>
        </p:spPr>
      </p:cxnSp>
      <p:sp>
        <p:nvSpPr>
          <p:cNvPr id="42" name="Shape 42"/>
          <p:cNvSpPr txBox="1"/>
          <p:nvPr>
            <p:ph type="title"/>
          </p:nvPr>
        </p:nvSpPr>
        <p:spPr>
          <a:xfrm>
            <a:off x="265500" y="1382350"/>
            <a:ext cx="4045199" cy="1333200"/>
          </a:xfrm>
          <a:prstGeom prst="rect">
            <a:avLst/>
          </a:prstGeom>
        </p:spPr>
        <p:txBody>
          <a:bodyPr anchorCtr="0" anchor="b" bIns="91425" lIns="91425" rIns="91425" tIns="91425"/>
          <a:lstStyle>
            <a:lvl1pPr lvl="0" algn="ctr">
              <a:spcBef>
                <a:spcPts val="0"/>
              </a:spcBef>
              <a:buClr>
                <a:schemeClr val="lt2"/>
              </a:buClr>
              <a:buSzPct val="100000"/>
              <a:defRPr sz="4200">
                <a:solidFill>
                  <a:schemeClr val="lt2"/>
                </a:solidFill>
              </a:defRPr>
            </a:lvl1pPr>
            <a:lvl2pPr lvl="1" algn="ctr">
              <a:spcBef>
                <a:spcPts val="0"/>
              </a:spcBef>
              <a:buClr>
                <a:schemeClr val="lt2"/>
              </a:buClr>
              <a:buSzPct val="100000"/>
              <a:defRPr sz="4200">
                <a:solidFill>
                  <a:schemeClr val="lt2"/>
                </a:solidFill>
              </a:defRPr>
            </a:lvl2pPr>
            <a:lvl3pPr lvl="2" algn="ctr">
              <a:spcBef>
                <a:spcPts val="0"/>
              </a:spcBef>
              <a:buClr>
                <a:schemeClr val="lt2"/>
              </a:buClr>
              <a:buSzPct val="100000"/>
              <a:defRPr sz="4200">
                <a:solidFill>
                  <a:schemeClr val="lt2"/>
                </a:solidFill>
              </a:defRPr>
            </a:lvl3pPr>
            <a:lvl4pPr lvl="3" algn="ctr">
              <a:spcBef>
                <a:spcPts val="0"/>
              </a:spcBef>
              <a:buClr>
                <a:schemeClr val="lt2"/>
              </a:buClr>
              <a:buSzPct val="100000"/>
              <a:defRPr sz="4200">
                <a:solidFill>
                  <a:schemeClr val="lt2"/>
                </a:solidFill>
              </a:defRPr>
            </a:lvl4pPr>
            <a:lvl5pPr lvl="4" algn="ctr">
              <a:spcBef>
                <a:spcPts val="0"/>
              </a:spcBef>
              <a:buClr>
                <a:schemeClr val="lt2"/>
              </a:buClr>
              <a:buSzPct val="100000"/>
              <a:defRPr sz="4200">
                <a:solidFill>
                  <a:schemeClr val="lt2"/>
                </a:solidFill>
              </a:defRPr>
            </a:lvl5pPr>
            <a:lvl6pPr lvl="5" algn="ctr">
              <a:spcBef>
                <a:spcPts val="0"/>
              </a:spcBef>
              <a:buClr>
                <a:schemeClr val="lt2"/>
              </a:buClr>
              <a:buSzPct val="100000"/>
              <a:defRPr sz="4200">
                <a:solidFill>
                  <a:schemeClr val="lt2"/>
                </a:solidFill>
              </a:defRPr>
            </a:lvl6pPr>
            <a:lvl7pPr lvl="6" algn="ctr">
              <a:spcBef>
                <a:spcPts val="0"/>
              </a:spcBef>
              <a:buClr>
                <a:schemeClr val="lt2"/>
              </a:buClr>
              <a:buSzPct val="100000"/>
              <a:defRPr sz="4200">
                <a:solidFill>
                  <a:schemeClr val="lt2"/>
                </a:solidFill>
              </a:defRPr>
            </a:lvl7pPr>
            <a:lvl8pPr lvl="7" algn="ctr">
              <a:spcBef>
                <a:spcPts val="0"/>
              </a:spcBef>
              <a:buClr>
                <a:schemeClr val="lt2"/>
              </a:buClr>
              <a:buSzPct val="100000"/>
              <a:defRPr sz="4200">
                <a:solidFill>
                  <a:schemeClr val="lt2"/>
                </a:solidFill>
              </a:defRPr>
            </a:lvl8pPr>
            <a:lvl9pPr lvl="8" algn="ctr">
              <a:spcBef>
                <a:spcPts val="0"/>
              </a:spcBef>
              <a:buClr>
                <a:schemeClr val="lt2"/>
              </a:buClr>
              <a:buSzPct val="100000"/>
              <a:defRPr sz="4200">
                <a:solidFill>
                  <a:schemeClr val="lt2"/>
                </a:solidFill>
              </a:defRPr>
            </a:lvl9pPr>
          </a:lstStyle>
          <a:p/>
        </p:txBody>
      </p:sp>
      <p:sp>
        <p:nvSpPr>
          <p:cNvPr id="43" name="Shape 43"/>
          <p:cNvSpPr txBox="1"/>
          <p:nvPr>
            <p:ph idx="1" type="subTitle"/>
          </p:nvPr>
        </p:nvSpPr>
        <p:spPr>
          <a:xfrm>
            <a:off x="265500" y="2769000"/>
            <a:ext cx="4045199"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4" name="Shape 44"/>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p:txBody>
      </p:sp>
      <p:sp>
        <p:nvSpPr>
          <p:cNvPr id="45" name="Shape 4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8" name="Shape 4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613200"/>
          </a:xfrm>
          <a:prstGeom prst="rect">
            <a:avLst/>
          </a:prstGeom>
          <a:noFill/>
          <a:ln>
            <a:noFill/>
          </a:ln>
        </p:spPr>
        <p:txBody>
          <a:bodyPr anchorCtr="0" anchor="t" bIns="91425" lIns="91425" rIns="91425" tIns="91425"/>
          <a:lstStyle>
            <a:lvl1pPr lv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lvl="1">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lvl="2">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lvl="3">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lvl="4">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lvl="5">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lvl="6">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lvl="7">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lvl="8">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Shape 7"/>
          <p:cNvSpPr txBox="1"/>
          <p:nvPr>
            <p:ph idx="1" type="body"/>
          </p:nvPr>
        </p:nvSpPr>
        <p:spPr>
          <a:xfrm>
            <a:off x="311700" y="1171600"/>
            <a:ext cx="8520599" cy="3397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lvl="1">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lvl="2">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lvl="3">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lvl="4">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lvl="5">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lvl="6">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lvl="7">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lvl="8">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Old Standard TT"/>
                <a:ea typeface="Old Standard TT"/>
                <a:cs typeface="Old Standard TT"/>
                <a:sym typeface="Old Standard TT"/>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play.kahoot.it/#/k/8c95ae83-a501-495a-b66a-7b7186d1d66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www.warmuseum.ca/firstworldwar/history/life-at-the-front/military-structure/the-canadian-expeditionary-force/" TargetMode="External"/><Relationship Id="rId4" Type="http://schemas.openxmlformats.org/officeDocument/2006/relationships/hyperlink" Target="http://www.veterans.gc.ca/eng/remembrance/history/first-world-war/canada/canada15" TargetMode="External"/><Relationship Id="rId5" Type="http://schemas.openxmlformats.org/officeDocument/2006/relationships/hyperlink" Target="http://www.veterans.gc.ca/eng/remembrance/history/first-world-war/fact_sheets/hundred-days" TargetMode="External"/><Relationship Id="rId6" Type="http://schemas.openxmlformats.org/officeDocument/2006/relationships/hyperlink" Target="https://en.wikipedia.org/wiki/Canada's_Hundred_Days" TargetMode="External"/><Relationship Id="rId7" Type="http://schemas.openxmlformats.org/officeDocument/2006/relationships/hyperlink" Target="http://www.thecanadianencyclopedia.ca/en/collection/canadas-hundred-days/" TargetMode="External"/><Relationship Id="rId8" Type="http://schemas.openxmlformats.org/officeDocument/2006/relationships/hyperlink" Target="http://www.canadaatwar.ca/forums/showthread.php?t=269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0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0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0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0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ctrTitle"/>
          </p:nvPr>
        </p:nvSpPr>
        <p:spPr>
          <a:xfrm>
            <a:off x="512700" y="1893300"/>
            <a:ext cx="8118599" cy="1522800"/>
          </a:xfrm>
          <a:prstGeom prst="rect">
            <a:avLst/>
          </a:prstGeom>
        </p:spPr>
        <p:txBody>
          <a:bodyPr anchorCtr="0" anchor="b" bIns="91425" lIns="91425" rIns="91425" tIns="91425">
            <a:noAutofit/>
          </a:bodyPr>
          <a:lstStyle/>
          <a:p>
            <a:pPr lvl="0">
              <a:spcBef>
                <a:spcPts val="0"/>
              </a:spcBef>
              <a:buNone/>
            </a:pPr>
            <a:r>
              <a:rPr lang="en">
                <a:latin typeface="Proxima Nova"/>
                <a:ea typeface="Proxima Nova"/>
                <a:cs typeface="Proxima Nova"/>
                <a:sym typeface="Proxima Nova"/>
              </a:rPr>
              <a:t>Canada’s 100 Days</a:t>
            </a:r>
          </a:p>
        </p:txBody>
      </p:sp>
      <p:sp>
        <p:nvSpPr>
          <p:cNvPr id="60" name="Shape 60"/>
          <p:cNvSpPr txBox="1"/>
          <p:nvPr>
            <p:ph idx="1" type="subTitle"/>
          </p:nvPr>
        </p:nvSpPr>
        <p:spPr>
          <a:xfrm>
            <a:off x="512700" y="3840639"/>
            <a:ext cx="8118599" cy="787499"/>
          </a:xfrm>
          <a:prstGeom prst="rect">
            <a:avLst/>
          </a:prstGeom>
        </p:spPr>
        <p:txBody>
          <a:bodyPr anchorCtr="0" anchor="t" bIns="91425" lIns="91425" rIns="91425" tIns="91425">
            <a:noAutofit/>
          </a:bodyPr>
          <a:lstStyle/>
          <a:p>
            <a:pPr lvl="0">
              <a:spcBef>
                <a:spcPts val="0"/>
              </a:spcBef>
              <a:buNone/>
            </a:pPr>
            <a:r>
              <a:rPr lang="en">
                <a:latin typeface="Calibri"/>
                <a:ea typeface="Calibri"/>
                <a:cs typeface="Calibri"/>
                <a:sym typeface="Calibri"/>
              </a:rPr>
              <a:t>Hannah</a:t>
            </a:r>
            <a:r>
              <a:rPr baseline="30000" lang="en">
                <a:latin typeface="Calibri"/>
                <a:ea typeface="Calibri"/>
                <a:cs typeface="Calibri"/>
                <a:sym typeface="Calibri"/>
              </a:rPr>
              <a:t>2</a:t>
            </a:r>
            <a:r>
              <a:rPr lang="en">
                <a:latin typeface="Calibri"/>
                <a:ea typeface="Calibri"/>
                <a:cs typeface="Calibri"/>
                <a:sym typeface="Calibri"/>
              </a:rPr>
              <a:t> and Gavin Termuende</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type="title"/>
          </p:nvPr>
        </p:nvSpPr>
        <p:spPr>
          <a:xfrm>
            <a:off x="311700" y="445025"/>
            <a:ext cx="8520599" cy="613200"/>
          </a:xfrm>
          <a:prstGeom prst="rect">
            <a:avLst/>
          </a:prstGeom>
        </p:spPr>
        <p:txBody>
          <a:bodyPr anchorCtr="0" anchor="t" bIns="91425" lIns="91425" rIns="91425" tIns="91425">
            <a:noAutofit/>
          </a:bodyPr>
          <a:lstStyle/>
          <a:p>
            <a:pPr lvl="0">
              <a:spcBef>
                <a:spcPts val="0"/>
              </a:spcBef>
              <a:buNone/>
            </a:pPr>
            <a:r>
              <a:rPr lang="en" u="sng">
                <a:latin typeface="Proxima Nova"/>
                <a:ea typeface="Proxima Nova"/>
                <a:cs typeface="Proxima Nova"/>
                <a:sym typeface="Proxima Nova"/>
              </a:rPr>
              <a:t>Canadian Importance:</a:t>
            </a:r>
          </a:p>
        </p:txBody>
      </p:sp>
      <p:sp>
        <p:nvSpPr>
          <p:cNvPr id="119" name="Shape 119"/>
          <p:cNvSpPr txBox="1"/>
          <p:nvPr>
            <p:ph idx="1" type="body"/>
          </p:nvPr>
        </p:nvSpPr>
        <p:spPr>
          <a:xfrm>
            <a:off x="233450" y="1058225"/>
            <a:ext cx="7932600" cy="3397200"/>
          </a:xfrm>
          <a:prstGeom prst="rect">
            <a:avLst/>
          </a:prstGeom>
        </p:spPr>
        <p:txBody>
          <a:bodyPr anchorCtr="0" anchor="t" bIns="91425" lIns="91425" rIns="91425" tIns="91425">
            <a:noAutofit/>
          </a:bodyPr>
          <a:lstStyle/>
          <a:p>
            <a:pPr indent="-317500" lvl="0" marL="457200">
              <a:spcBef>
                <a:spcPts val="0"/>
              </a:spcBef>
              <a:buClr>
                <a:srgbClr val="000000"/>
              </a:buClr>
              <a:buSzPct val="77777"/>
              <a:buFont typeface="Proxima Nova"/>
            </a:pPr>
            <a:r>
              <a:rPr lang="en">
                <a:solidFill>
                  <a:srgbClr val="000000"/>
                </a:solidFill>
                <a:latin typeface="Proxima Nova"/>
                <a:ea typeface="Proxima Nova"/>
                <a:cs typeface="Proxima Nova"/>
                <a:sym typeface="Proxima Nova"/>
              </a:rPr>
              <a:t>At the end of WW1 Canadians are known as the “Best Attacking Allied Troops” </a:t>
            </a:r>
          </a:p>
          <a:p>
            <a:pPr indent="-317500" lvl="0" marL="457200">
              <a:spcBef>
                <a:spcPts val="0"/>
              </a:spcBef>
              <a:buClr>
                <a:srgbClr val="000000"/>
              </a:buClr>
              <a:buSzPct val="77777"/>
              <a:buFont typeface="Proxima Nova"/>
            </a:pPr>
            <a:r>
              <a:rPr lang="en">
                <a:solidFill>
                  <a:srgbClr val="000000"/>
                </a:solidFill>
                <a:latin typeface="Proxima Nova"/>
                <a:ea typeface="Proxima Nova"/>
                <a:cs typeface="Proxima Nova"/>
                <a:sym typeface="Proxima Nova"/>
              </a:rPr>
              <a:t>Hundred Days was important to the success of WW1 and could not have been completed without the effort from Canada</a:t>
            </a:r>
          </a:p>
          <a:p>
            <a:pPr lvl="0">
              <a:spcBef>
                <a:spcPts val="0"/>
              </a:spcBef>
              <a:buNone/>
            </a:pPr>
            <a:r>
              <a:t/>
            </a:r>
            <a:endParaRPr sz="2000">
              <a:latin typeface="Proxima Nova"/>
              <a:ea typeface="Proxima Nova"/>
              <a:cs typeface="Proxima Nova"/>
              <a:sym typeface="Proxima Nova"/>
            </a:endParaRPr>
          </a:p>
        </p:txBody>
      </p:sp>
      <p:pic>
        <p:nvPicPr>
          <p:cNvPr descr="wwi troops yaying.jpg" id="120" name="Shape 120"/>
          <p:cNvPicPr preferRelativeResize="0"/>
          <p:nvPr/>
        </p:nvPicPr>
        <p:blipFill>
          <a:blip r:embed="rId3">
            <a:alphaModFix/>
          </a:blip>
          <a:stretch>
            <a:fillRect/>
          </a:stretch>
        </p:blipFill>
        <p:spPr>
          <a:xfrm>
            <a:off x="2361175" y="2410550"/>
            <a:ext cx="4343400" cy="2571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265500" y="1382350"/>
            <a:ext cx="4045199" cy="1333200"/>
          </a:xfrm>
          <a:prstGeom prst="rect">
            <a:avLst/>
          </a:prstGeom>
        </p:spPr>
        <p:txBody>
          <a:bodyPr anchorCtr="0" anchor="b" bIns="91425" lIns="91425" rIns="91425" tIns="91425">
            <a:noAutofit/>
          </a:bodyPr>
          <a:lstStyle/>
          <a:p>
            <a:pPr lvl="0">
              <a:spcBef>
                <a:spcPts val="0"/>
              </a:spcBef>
              <a:buNone/>
            </a:pPr>
            <a:r>
              <a:rPr lang="en" sz="3000" u="sng">
                <a:latin typeface="Proxima Nova"/>
                <a:ea typeface="Proxima Nova"/>
                <a:cs typeface="Proxima Nova"/>
                <a:sym typeface="Proxima Nova"/>
              </a:rPr>
              <a:t>Brief Recap:</a:t>
            </a:r>
            <a:r>
              <a:rPr lang="en" sz="3000">
                <a:latin typeface="Proxima Nova"/>
                <a:ea typeface="Proxima Nova"/>
                <a:cs typeface="Proxima Nova"/>
                <a:sym typeface="Proxima Nova"/>
              </a:rPr>
              <a:t> </a:t>
            </a:r>
          </a:p>
        </p:txBody>
      </p:sp>
      <p:sp>
        <p:nvSpPr>
          <p:cNvPr id="126" name="Shape 126"/>
          <p:cNvSpPr txBox="1"/>
          <p:nvPr>
            <p:ph idx="2" type="body"/>
          </p:nvPr>
        </p:nvSpPr>
        <p:spPr>
          <a:xfrm>
            <a:off x="4939500" y="724200"/>
            <a:ext cx="3837000" cy="3695099"/>
          </a:xfrm>
          <a:prstGeom prst="rect">
            <a:avLst/>
          </a:prstGeom>
        </p:spPr>
        <p:txBody>
          <a:bodyPr anchorCtr="0" anchor="ctr" bIns="91425" lIns="91425" rIns="91425" tIns="91425">
            <a:noAutofit/>
          </a:bodyPr>
          <a:lstStyle/>
          <a:p>
            <a:pPr lvl="0" rtl="0">
              <a:spcBef>
                <a:spcPts val="0"/>
              </a:spcBef>
              <a:buClr>
                <a:srgbClr val="4BA173"/>
              </a:buClr>
              <a:buSzPct val="61111"/>
              <a:buFont typeface="Arial"/>
              <a:buNone/>
            </a:pPr>
            <a:r>
              <a:rPr lang="en">
                <a:solidFill>
                  <a:schemeClr val="lt1"/>
                </a:solidFill>
                <a:latin typeface="Proxima Nova"/>
                <a:ea typeface="Proxima Nova"/>
                <a:cs typeface="Proxima Nova"/>
                <a:sym typeface="Proxima Nova"/>
              </a:rPr>
              <a:t>When?</a:t>
            </a:r>
            <a:br>
              <a:rPr lang="en">
                <a:solidFill>
                  <a:schemeClr val="lt1"/>
                </a:solidFill>
                <a:latin typeface="Proxima Nova"/>
                <a:ea typeface="Proxima Nova"/>
                <a:cs typeface="Proxima Nova"/>
                <a:sym typeface="Proxima Nova"/>
              </a:rPr>
            </a:br>
            <a:r>
              <a:rPr lang="en">
                <a:solidFill>
                  <a:schemeClr val="lt1"/>
                </a:solidFill>
                <a:latin typeface="Proxima Nova"/>
                <a:ea typeface="Proxima Nova"/>
                <a:cs typeface="Proxima Nova"/>
                <a:sym typeface="Proxima Nova"/>
              </a:rPr>
              <a:t>   -    August 8th to November 11th 1918</a:t>
            </a:r>
          </a:p>
          <a:p>
            <a:pPr lvl="0" rtl="0">
              <a:spcBef>
                <a:spcPts val="0"/>
              </a:spcBef>
              <a:buClr>
                <a:srgbClr val="4BA173"/>
              </a:buClr>
              <a:buSzPct val="61111"/>
              <a:buFont typeface="Arial"/>
              <a:buNone/>
            </a:pPr>
            <a:r>
              <a:rPr lang="en">
                <a:solidFill>
                  <a:schemeClr val="lt1"/>
                </a:solidFill>
                <a:latin typeface="Proxima Nova"/>
                <a:ea typeface="Proxima Nova"/>
                <a:cs typeface="Proxima Nova"/>
                <a:sym typeface="Proxima Nova"/>
              </a:rPr>
              <a:t>Where?</a:t>
            </a:r>
            <a:br>
              <a:rPr lang="en">
                <a:solidFill>
                  <a:schemeClr val="lt1"/>
                </a:solidFill>
                <a:latin typeface="Proxima Nova"/>
                <a:ea typeface="Proxima Nova"/>
                <a:cs typeface="Proxima Nova"/>
                <a:sym typeface="Proxima Nova"/>
              </a:rPr>
            </a:br>
            <a:r>
              <a:rPr lang="en">
                <a:solidFill>
                  <a:schemeClr val="lt1"/>
                </a:solidFill>
                <a:latin typeface="Proxima Nova"/>
                <a:ea typeface="Proxima Nova"/>
                <a:cs typeface="Proxima Nova"/>
                <a:sym typeface="Proxima Nova"/>
              </a:rPr>
              <a:t>  -    Northern France to Southern       Belgium </a:t>
            </a:r>
          </a:p>
          <a:p>
            <a:pPr lvl="0" rtl="0">
              <a:spcBef>
                <a:spcPts val="0"/>
              </a:spcBef>
              <a:buClr>
                <a:srgbClr val="4BA173"/>
              </a:buClr>
              <a:buSzPct val="61111"/>
              <a:buFont typeface="Arial"/>
              <a:buNone/>
            </a:pPr>
            <a:r>
              <a:rPr lang="en">
                <a:solidFill>
                  <a:schemeClr val="lt1"/>
                </a:solidFill>
                <a:latin typeface="Proxima Nova"/>
                <a:ea typeface="Proxima Nova"/>
                <a:cs typeface="Proxima Nova"/>
                <a:sym typeface="Proxima Nova"/>
              </a:rPr>
              <a:t>Who?</a:t>
            </a:r>
          </a:p>
          <a:p>
            <a:pPr indent="-228600" lvl="0" marL="457200" rtl="0">
              <a:spcBef>
                <a:spcPts val="0"/>
              </a:spcBef>
              <a:buClr>
                <a:schemeClr val="lt1"/>
              </a:buClr>
              <a:buFont typeface="Proxima Nova"/>
              <a:buChar char="-"/>
            </a:pPr>
            <a:r>
              <a:rPr lang="en">
                <a:solidFill>
                  <a:schemeClr val="lt1"/>
                </a:solidFill>
                <a:latin typeface="Proxima Nova"/>
                <a:ea typeface="Proxima Nova"/>
                <a:cs typeface="Proxima Nova"/>
                <a:sym typeface="Proxima Nova"/>
              </a:rPr>
              <a:t>Offensive: Canadian Corps</a:t>
            </a:r>
          </a:p>
          <a:p>
            <a:pPr indent="-228600" lvl="0" marL="457200" rtl="0">
              <a:spcBef>
                <a:spcPts val="0"/>
              </a:spcBef>
              <a:buClr>
                <a:schemeClr val="lt1"/>
              </a:buClr>
              <a:buFont typeface="Proxima Nova"/>
              <a:buChar char="-"/>
            </a:pPr>
            <a:r>
              <a:rPr lang="en">
                <a:solidFill>
                  <a:schemeClr val="lt1"/>
                </a:solidFill>
                <a:latin typeface="Proxima Nova"/>
                <a:ea typeface="Proxima Nova"/>
                <a:cs typeface="Proxima Nova"/>
                <a:sym typeface="Proxima Nova"/>
              </a:rPr>
              <a:t>Defensive: German Army</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ctrTitle"/>
          </p:nvPr>
        </p:nvSpPr>
        <p:spPr>
          <a:xfrm>
            <a:off x="512700" y="1893300"/>
            <a:ext cx="8118600" cy="1522800"/>
          </a:xfrm>
          <a:prstGeom prst="rect">
            <a:avLst/>
          </a:prstGeom>
        </p:spPr>
        <p:txBody>
          <a:bodyPr anchorCtr="0" anchor="b" bIns="91425" lIns="91425" rIns="91425" tIns="91425">
            <a:noAutofit/>
          </a:bodyPr>
          <a:lstStyle/>
          <a:p>
            <a:pPr lvl="0">
              <a:spcBef>
                <a:spcPts val="0"/>
              </a:spcBef>
              <a:buNone/>
            </a:pPr>
            <a:r>
              <a:rPr lang="en">
                <a:latin typeface="Proxima Nova"/>
                <a:ea typeface="Proxima Nova"/>
                <a:cs typeface="Proxima Nova"/>
                <a:sym typeface="Proxima Nova"/>
              </a:rPr>
              <a:t>Kahoot!</a:t>
            </a:r>
          </a:p>
        </p:txBody>
      </p:sp>
      <p:sp>
        <p:nvSpPr>
          <p:cNvPr id="132" name="Shape 132"/>
          <p:cNvSpPr txBox="1"/>
          <p:nvPr>
            <p:ph idx="1" type="subTitle"/>
          </p:nvPr>
        </p:nvSpPr>
        <p:spPr>
          <a:xfrm>
            <a:off x="512700" y="3840639"/>
            <a:ext cx="8118600" cy="787500"/>
          </a:xfrm>
          <a:prstGeom prst="rect">
            <a:avLst/>
          </a:prstGeom>
        </p:spPr>
        <p:txBody>
          <a:bodyPr anchorCtr="0" anchor="t" bIns="91425" lIns="91425" rIns="91425" tIns="91425">
            <a:noAutofit/>
          </a:bodyPr>
          <a:lstStyle/>
          <a:p>
            <a:pPr lvl="0">
              <a:spcBef>
                <a:spcPts val="0"/>
              </a:spcBef>
              <a:buNone/>
            </a:pPr>
            <a:r>
              <a:rPr lang="en" u="sng">
                <a:solidFill>
                  <a:schemeClr val="hlink"/>
                </a:solidFill>
                <a:hlinkClick r:id="rId3"/>
              </a:rPr>
              <a:t>https://play.kahoot.it/#/k/8c95ae83-a501-495a-b66a-7b7186d1d66d</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lang="en" u="sng">
                <a:latin typeface="Proxima Nova"/>
                <a:ea typeface="Proxima Nova"/>
                <a:cs typeface="Proxima Nova"/>
                <a:sym typeface="Proxima Nova"/>
              </a:rPr>
              <a:t>Sources:</a:t>
            </a:r>
          </a:p>
        </p:txBody>
      </p:sp>
      <p:sp>
        <p:nvSpPr>
          <p:cNvPr id="138" name="Shape 138"/>
          <p:cNvSpPr txBox="1"/>
          <p:nvPr>
            <p:ph idx="1" type="body"/>
          </p:nvPr>
        </p:nvSpPr>
        <p:spPr>
          <a:xfrm>
            <a:off x="311700" y="1171675"/>
            <a:ext cx="8431200" cy="3397200"/>
          </a:xfrm>
          <a:prstGeom prst="rect">
            <a:avLst/>
          </a:prstGeom>
        </p:spPr>
        <p:txBody>
          <a:bodyPr anchorCtr="0" anchor="t" bIns="91425" lIns="91425" rIns="91425" tIns="91425">
            <a:noAutofit/>
          </a:bodyPr>
          <a:lstStyle/>
          <a:p>
            <a:pPr indent="-228600" lvl="0" marL="457200" rtl="0">
              <a:spcBef>
                <a:spcPts val="0"/>
              </a:spcBef>
              <a:buFont typeface="Proxima Nova"/>
              <a:buChar char="-"/>
            </a:pPr>
            <a:r>
              <a:rPr lang="en" u="sng">
                <a:solidFill>
                  <a:schemeClr val="hlink"/>
                </a:solidFill>
                <a:latin typeface="Proxima Nova"/>
                <a:ea typeface="Proxima Nova"/>
                <a:cs typeface="Proxima Nova"/>
                <a:sym typeface="Proxima Nova"/>
                <a:hlinkClick r:id="rId3"/>
              </a:rPr>
              <a:t>http://www.warmuseum.ca/firstworldwar/history/life-at-the-front/military-structure/the-canadian-expeditionary-force/</a:t>
            </a:r>
          </a:p>
          <a:p>
            <a:pPr indent="-228600" lvl="0" marL="457200" rtl="0">
              <a:spcBef>
                <a:spcPts val="0"/>
              </a:spcBef>
              <a:buFont typeface="Proxima Nova"/>
              <a:buChar char="-"/>
            </a:pPr>
            <a:r>
              <a:rPr lang="en" u="sng">
                <a:solidFill>
                  <a:schemeClr val="hlink"/>
                </a:solidFill>
                <a:latin typeface="Proxima Nova"/>
                <a:ea typeface="Proxima Nova"/>
                <a:cs typeface="Proxima Nova"/>
                <a:sym typeface="Proxima Nova"/>
                <a:hlinkClick r:id="rId4"/>
              </a:rPr>
              <a:t>http://www.veterans.gc.ca/eng/remembrance/history/first-world-war/canada/canada15</a:t>
            </a:r>
          </a:p>
          <a:p>
            <a:pPr indent="-228600" lvl="0" marL="457200" rtl="0">
              <a:spcBef>
                <a:spcPts val="0"/>
              </a:spcBef>
              <a:buFont typeface="Proxima Nova"/>
              <a:buChar char="-"/>
            </a:pPr>
            <a:r>
              <a:rPr lang="en" u="sng">
                <a:solidFill>
                  <a:schemeClr val="hlink"/>
                </a:solidFill>
                <a:latin typeface="Proxima Nova"/>
                <a:ea typeface="Proxima Nova"/>
                <a:cs typeface="Proxima Nova"/>
                <a:sym typeface="Proxima Nova"/>
                <a:hlinkClick r:id="rId5"/>
              </a:rPr>
              <a:t>http://www.veterans.gc.ca/eng/remembrance/history/first-world-war/fact_sheets/hundred-days</a:t>
            </a:r>
          </a:p>
          <a:p>
            <a:pPr indent="-228600" lvl="0" marL="457200" rtl="0">
              <a:spcBef>
                <a:spcPts val="0"/>
              </a:spcBef>
              <a:buFont typeface="Proxima Nova"/>
              <a:buChar char="-"/>
            </a:pPr>
            <a:r>
              <a:rPr lang="en" u="sng">
                <a:solidFill>
                  <a:schemeClr val="hlink"/>
                </a:solidFill>
                <a:latin typeface="Proxima Nova"/>
                <a:ea typeface="Proxima Nova"/>
                <a:cs typeface="Proxima Nova"/>
                <a:sym typeface="Proxima Nova"/>
                <a:hlinkClick r:id="rId6"/>
              </a:rPr>
              <a:t>https://en.wikipedia.org/wiki/Canada's_Hundred_Days</a:t>
            </a:r>
          </a:p>
          <a:p>
            <a:pPr indent="-228600" lvl="0" marL="457200" rtl="0">
              <a:spcBef>
                <a:spcPts val="0"/>
              </a:spcBef>
              <a:buFont typeface="Proxima Nova"/>
              <a:buChar char="-"/>
            </a:pPr>
            <a:r>
              <a:rPr lang="en" u="sng">
                <a:solidFill>
                  <a:schemeClr val="hlink"/>
                </a:solidFill>
                <a:latin typeface="Proxima Nova"/>
                <a:ea typeface="Proxima Nova"/>
                <a:cs typeface="Proxima Nova"/>
                <a:sym typeface="Proxima Nova"/>
                <a:hlinkClick r:id="rId7"/>
              </a:rPr>
              <a:t>http://www.thecanadianencyclopedia.ca/en/collection/canadas-hundred-days/</a:t>
            </a:r>
          </a:p>
          <a:p>
            <a:pPr indent="-228600" lvl="0" marL="457200" rtl="0">
              <a:spcBef>
                <a:spcPts val="0"/>
              </a:spcBef>
              <a:buFont typeface="Proxima Nova"/>
              <a:buChar char="-"/>
            </a:pPr>
            <a:r>
              <a:rPr lang="en" u="sng">
                <a:solidFill>
                  <a:schemeClr val="hlink"/>
                </a:solidFill>
                <a:latin typeface="Proxima Nova"/>
                <a:ea typeface="Proxima Nova"/>
                <a:cs typeface="Proxima Nova"/>
                <a:sym typeface="Proxima Nova"/>
                <a:hlinkClick r:id="rId8"/>
              </a:rPr>
              <a:t>http://www.canadaatwar.ca/forums/showthread.php?t=2695</a:t>
            </a:r>
          </a:p>
          <a:p>
            <a:pPr lvl="0" rtl="0">
              <a:spcBef>
                <a:spcPts val="0"/>
              </a:spcBef>
              <a:buNone/>
            </a:pPr>
            <a:r>
              <a:t/>
            </a:r>
            <a:endParaRPr>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ph type="title"/>
          </p:nvPr>
        </p:nvSpPr>
        <p:spPr>
          <a:xfrm>
            <a:off x="490250" y="526350"/>
            <a:ext cx="5604000" cy="4090800"/>
          </a:xfrm>
          <a:prstGeom prst="rect">
            <a:avLst/>
          </a:prstGeom>
        </p:spPr>
        <p:txBody>
          <a:bodyPr anchorCtr="0" anchor="t" bIns="91425" lIns="91425" rIns="91425" tIns="91425">
            <a:noAutofit/>
          </a:bodyPr>
          <a:lstStyle/>
          <a:p>
            <a:pPr lvl="0">
              <a:spcBef>
                <a:spcPts val="0"/>
              </a:spcBef>
              <a:buNone/>
            </a:pPr>
            <a:r>
              <a:rPr lang="en" sz="3000" u="sng">
                <a:solidFill>
                  <a:srgbClr val="000000"/>
                </a:solidFill>
                <a:latin typeface="Proxima Nova"/>
                <a:ea typeface="Proxima Nova"/>
                <a:cs typeface="Proxima Nova"/>
                <a:sym typeface="Proxima Nova"/>
              </a:rPr>
              <a:t>A Brief Summary:</a:t>
            </a:r>
          </a:p>
          <a:p>
            <a:pPr lvl="0">
              <a:spcBef>
                <a:spcPts val="0"/>
              </a:spcBef>
              <a:buNone/>
            </a:pPr>
            <a:r>
              <a:t/>
            </a:r>
            <a:endParaRPr sz="800">
              <a:solidFill>
                <a:srgbClr val="F3F3F3"/>
              </a:solidFill>
              <a:latin typeface="Proxima Nova"/>
              <a:ea typeface="Proxima Nova"/>
              <a:cs typeface="Proxima Nova"/>
              <a:sym typeface="Proxima Nova"/>
            </a:endParaRPr>
          </a:p>
          <a:p>
            <a:pPr lvl="0" rtl="0">
              <a:spcBef>
                <a:spcPts val="0"/>
              </a:spcBef>
              <a:buClr>
                <a:schemeClr val="dk1"/>
              </a:buClr>
              <a:buSzPct val="55000"/>
              <a:buFont typeface="Arial"/>
              <a:buNone/>
            </a:pPr>
            <a:r>
              <a:rPr lang="en" sz="2000">
                <a:solidFill>
                  <a:srgbClr val="000000"/>
                </a:solidFill>
                <a:latin typeface="Proxima Nova"/>
                <a:ea typeface="Proxima Nova"/>
                <a:cs typeface="Proxima Nova"/>
                <a:sym typeface="Proxima Nova"/>
              </a:rPr>
              <a:t>Canada’s 100 days was a series of attacks lead by the Canadian Corps against the German army that took place in Northern France during the last 100 days of World War 1. </a:t>
            </a:r>
          </a:p>
        </p:txBody>
      </p:sp>
      <p:pic>
        <p:nvPicPr>
          <p:cNvPr descr="100DaysOffensive.jpg" id="66" name="Shape 66"/>
          <p:cNvPicPr preferRelativeResize="0"/>
          <p:nvPr/>
        </p:nvPicPr>
        <p:blipFill>
          <a:blip r:embed="rId3">
            <a:alphaModFix/>
          </a:blip>
          <a:stretch>
            <a:fillRect/>
          </a:stretch>
        </p:blipFill>
        <p:spPr>
          <a:xfrm>
            <a:off x="5193000" y="2246278"/>
            <a:ext cx="3739925" cy="2642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sp>
        <p:nvSpPr>
          <p:cNvPr id="71" name="Shape 71"/>
          <p:cNvSpPr txBox="1"/>
          <p:nvPr>
            <p:ph type="title"/>
          </p:nvPr>
        </p:nvSpPr>
        <p:spPr>
          <a:xfrm>
            <a:off x="463825" y="596275"/>
            <a:ext cx="6988200" cy="2259300"/>
          </a:xfrm>
          <a:prstGeom prst="rect">
            <a:avLst/>
          </a:prstGeom>
        </p:spPr>
        <p:txBody>
          <a:bodyPr anchorCtr="0" anchor="t" bIns="91425" lIns="91425" rIns="91425" tIns="91425">
            <a:noAutofit/>
          </a:bodyPr>
          <a:lstStyle/>
          <a:p>
            <a:pPr lvl="0">
              <a:spcBef>
                <a:spcPts val="0"/>
              </a:spcBef>
              <a:buNone/>
            </a:pPr>
            <a:r>
              <a:rPr lang="en" sz="3000" u="sng">
                <a:latin typeface="Proxima Nova"/>
                <a:ea typeface="Proxima Nova"/>
                <a:cs typeface="Proxima Nova"/>
                <a:sym typeface="Proxima Nova"/>
              </a:rPr>
              <a:t>Outcome: </a:t>
            </a:r>
          </a:p>
          <a:p>
            <a:pPr lvl="0">
              <a:spcBef>
                <a:spcPts val="0"/>
              </a:spcBef>
              <a:buNone/>
            </a:pPr>
            <a:r>
              <a:t/>
            </a:r>
            <a:endParaRPr sz="800" u="sng">
              <a:solidFill>
                <a:srgbClr val="FFFFFF"/>
              </a:solidFill>
              <a:latin typeface="Proxima Nova"/>
              <a:ea typeface="Proxima Nova"/>
              <a:cs typeface="Proxima Nova"/>
              <a:sym typeface="Proxima Nova"/>
            </a:endParaRPr>
          </a:p>
          <a:p>
            <a:pPr lvl="0" rtl="0">
              <a:lnSpc>
                <a:spcPct val="115000"/>
              </a:lnSpc>
              <a:spcBef>
                <a:spcPts val="0"/>
              </a:spcBef>
              <a:spcAft>
                <a:spcPts val="1600"/>
              </a:spcAft>
              <a:buClr>
                <a:schemeClr val="dk1"/>
              </a:buClr>
              <a:buSzPct val="55000"/>
              <a:buFont typeface="Arial"/>
              <a:buNone/>
            </a:pPr>
            <a:r>
              <a:rPr lang="en" sz="2000">
                <a:solidFill>
                  <a:srgbClr val="FFFFFF"/>
                </a:solidFill>
                <a:latin typeface="Proxima Nova"/>
                <a:ea typeface="Proxima Nova"/>
                <a:cs typeface="Proxima Nova"/>
                <a:sym typeface="Proxima Nova"/>
              </a:rPr>
              <a:t>The Canadian Corps forced the German army to retreat away from Amiens to Mons which led to the Germans surrendering and eventually the signing of the Armistice of Compiegne and the Treaty of Versaille.</a:t>
            </a:r>
          </a:p>
          <a:p>
            <a:pPr lvl="0">
              <a:spcBef>
                <a:spcPts val="0"/>
              </a:spcBef>
              <a:buNone/>
            </a:pPr>
            <a:r>
              <a:t/>
            </a:r>
            <a:endParaRPr sz="3000" u="sng">
              <a:solidFill>
                <a:srgbClr val="FFFFFF"/>
              </a:solidFill>
              <a:latin typeface="Proxima Nova"/>
              <a:ea typeface="Proxima Nova"/>
              <a:cs typeface="Proxima Nova"/>
              <a:sym typeface="Proxima Nova"/>
            </a:endParaRPr>
          </a:p>
          <a:p>
            <a:pPr lvl="0">
              <a:spcBef>
                <a:spcPts val="0"/>
              </a:spcBef>
              <a:buNone/>
            </a:pPr>
            <a:r>
              <a:t/>
            </a:r>
            <a:endParaRPr sz="2400">
              <a:latin typeface="Proxima Nova"/>
              <a:ea typeface="Proxima Nova"/>
              <a:cs typeface="Proxima Nova"/>
              <a:sym typeface="Proxima Nova"/>
            </a:endParaRPr>
          </a:p>
        </p:txBody>
      </p:sp>
      <p:sp>
        <p:nvSpPr>
          <p:cNvPr id="72" name="Shape 72"/>
          <p:cNvSpPr/>
          <p:nvPr/>
        </p:nvSpPr>
        <p:spPr>
          <a:xfrm>
            <a:off x="4283475" y="3060925"/>
            <a:ext cx="3452100" cy="1828500"/>
          </a:xfrm>
          <a:prstGeom prst="wedgeRectCallout">
            <a:avLst>
              <a:gd fmla="val -1272" name="adj1"/>
              <a:gd fmla="val -75131" name="adj2"/>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3" name="Shape 73"/>
          <p:cNvSpPr txBox="1"/>
          <p:nvPr/>
        </p:nvSpPr>
        <p:spPr>
          <a:xfrm>
            <a:off x="4349325" y="3060925"/>
            <a:ext cx="3320400" cy="1378500"/>
          </a:xfrm>
          <a:prstGeom prst="rect">
            <a:avLst/>
          </a:prstGeom>
          <a:noFill/>
          <a:ln>
            <a:noFill/>
          </a:ln>
        </p:spPr>
        <p:txBody>
          <a:bodyPr anchorCtr="0" anchor="t" bIns="91425" lIns="91425" rIns="91425" tIns="91425">
            <a:noAutofit/>
          </a:bodyPr>
          <a:lstStyle/>
          <a:p>
            <a:pPr lvl="0">
              <a:spcBef>
                <a:spcPts val="0"/>
              </a:spcBef>
              <a:buNone/>
            </a:pPr>
            <a:r>
              <a:t/>
            </a:r>
            <a:endParaRPr sz="600">
              <a:solidFill>
                <a:schemeClr val="lt2"/>
              </a:solidFill>
            </a:endParaRPr>
          </a:p>
          <a:p>
            <a:pPr lvl="0">
              <a:spcBef>
                <a:spcPts val="0"/>
              </a:spcBef>
              <a:buNone/>
            </a:pPr>
            <a:r>
              <a:rPr lang="en">
                <a:solidFill>
                  <a:schemeClr val="lt2"/>
                </a:solidFill>
                <a:latin typeface="Proxima Nova"/>
                <a:ea typeface="Proxima Nova"/>
                <a:cs typeface="Proxima Nova"/>
                <a:sym typeface="Proxima Nova"/>
              </a:rPr>
              <a:t>An Armistice is an agreement to stop fighting. In this case it was signed by </a:t>
            </a:r>
            <a:r>
              <a:rPr b="1" lang="en">
                <a:solidFill>
                  <a:schemeClr val="lt2"/>
                </a:solidFill>
                <a:latin typeface="Proxima Nova"/>
                <a:ea typeface="Proxima Nova"/>
                <a:cs typeface="Proxima Nova"/>
                <a:sym typeface="Proxima Nova"/>
              </a:rPr>
              <a:t>Britain</a:t>
            </a:r>
            <a:r>
              <a:rPr lang="en">
                <a:solidFill>
                  <a:schemeClr val="lt2"/>
                </a:solidFill>
                <a:latin typeface="Proxima Nova"/>
                <a:ea typeface="Proxima Nova"/>
                <a:cs typeface="Proxima Nova"/>
                <a:sym typeface="Proxima Nova"/>
              </a:rPr>
              <a:t>, </a:t>
            </a:r>
            <a:r>
              <a:rPr b="1" lang="en">
                <a:solidFill>
                  <a:schemeClr val="lt2"/>
                </a:solidFill>
                <a:latin typeface="Proxima Nova"/>
                <a:ea typeface="Proxima Nova"/>
                <a:cs typeface="Proxima Nova"/>
                <a:sym typeface="Proxima Nova"/>
              </a:rPr>
              <a:t>France</a:t>
            </a:r>
            <a:r>
              <a:rPr lang="en">
                <a:solidFill>
                  <a:schemeClr val="lt2"/>
                </a:solidFill>
                <a:latin typeface="Proxima Nova"/>
                <a:ea typeface="Proxima Nova"/>
                <a:cs typeface="Proxima Nova"/>
                <a:sym typeface="Proxima Nova"/>
              </a:rPr>
              <a:t> and </a:t>
            </a:r>
            <a:r>
              <a:rPr b="1" lang="en">
                <a:solidFill>
                  <a:schemeClr val="lt2"/>
                </a:solidFill>
                <a:latin typeface="Proxima Nova"/>
                <a:ea typeface="Proxima Nova"/>
                <a:cs typeface="Proxima Nova"/>
                <a:sym typeface="Proxima Nova"/>
              </a:rPr>
              <a:t>Germany</a:t>
            </a:r>
            <a:r>
              <a:rPr lang="en">
                <a:solidFill>
                  <a:schemeClr val="lt2"/>
                </a:solidFill>
                <a:latin typeface="Proxima Nova"/>
                <a:ea typeface="Proxima Nova"/>
                <a:cs typeface="Proxima Nova"/>
                <a:sym typeface="Proxima Nova"/>
              </a:rPr>
              <a:t> on </a:t>
            </a:r>
            <a:r>
              <a:rPr b="1" lang="en">
                <a:solidFill>
                  <a:schemeClr val="lt2"/>
                </a:solidFill>
                <a:latin typeface="Proxima Nova"/>
                <a:ea typeface="Proxima Nova"/>
                <a:cs typeface="Proxima Nova"/>
                <a:sym typeface="Proxima Nova"/>
              </a:rPr>
              <a:t>November 11th 1918.</a:t>
            </a:r>
          </a:p>
          <a:p>
            <a:pPr lvl="0">
              <a:spcBef>
                <a:spcPts val="0"/>
              </a:spcBef>
              <a:buNone/>
            </a:pPr>
            <a:r>
              <a:t/>
            </a:r>
            <a:endParaRPr>
              <a:solidFill>
                <a:schemeClr val="lt2"/>
              </a:solidFill>
              <a:latin typeface="Proxima Nova"/>
              <a:ea typeface="Proxima Nova"/>
              <a:cs typeface="Proxima Nova"/>
              <a:sym typeface="Proxima Nova"/>
            </a:endParaRPr>
          </a:p>
          <a:p>
            <a:pPr lvl="0">
              <a:spcBef>
                <a:spcPts val="0"/>
              </a:spcBef>
              <a:buNone/>
            </a:pPr>
            <a:r>
              <a:rPr lang="en">
                <a:solidFill>
                  <a:schemeClr val="lt2"/>
                </a:solidFill>
                <a:latin typeface="Proxima Nova"/>
                <a:ea typeface="Proxima Nova"/>
                <a:cs typeface="Proxima Nova"/>
                <a:sym typeface="Proxima Nova"/>
              </a:rPr>
              <a:t>Six months later the Treaty of Versaille was signed.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2"/>
                                        </p:tgtEl>
                                        <p:attrNameLst>
                                          <p:attrName>style.visibility</p:attrName>
                                        </p:attrNameLst>
                                      </p:cBhvr>
                                      <p:to>
                                        <p:strVal val="visible"/>
                                      </p:to>
                                    </p:set>
                                    <p:anim calcmode="lin" valueType="num">
                                      <p:cBhvr additive="base">
                                        <p:cTn dur="1000"/>
                                        <p:tgtEl>
                                          <p:spTgt spid="7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1000"/>
                                        <p:tgtEl>
                                          <p:spTgt spid="7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type="title"/>
          </p:nvPr>
        </p:nvSpPr>
        <p:spPr>
          <a:xfrm>
            <a:off x="311700" y="562375"/>
            <a:ext cx="8520600" cy="613200"/>
          </a:xfrm>
          <a:prstGeom prst="rect">
            <a:avLst/>
          </a:prstGeom>
        </p:spPr>
        <p:txBody>
          <a:bodyPr anchorCtr="0" anchor="t" bIns="91425" lIns="91425" rIns="91425" tIns="91425">
            <a:noAutofit/>
          </a:bodyPr>
          <a:lstStyle/>
          <a:p>
            <a:pPr lvl="0">
              <a:spcBef>
                <a:spcPts val="0"/>
              </a:spcBef>
              <a:buNone/>
            </a:pPr>
            <a:r>
              <a:rPr lang="en" u="sng">
                <a:latin typeface="Proxima Nova"/>
                <a:ea typeface="Proxima Nova"/>
                <a:cs typeface="Proxima Nova"/>
                <a:sym typeface="Proxima Nova"/>
              </a:rPr>
              <a:t>Location:</a:t>
            </a:r>
          </a:p>
        </p:txBody>
      </p:sp>
      <p:sp>
        <p:nvSpPr>
          <p:cNvPr id="79" name="Shape 79"/>
          <p:cNvSpPr txBox="1"/>
          <p:nvPr>
            <p:ph idx="1" type="body"/>
          </p:nvPr>
        </p:nvSpPr>
        <p:spPr>
          <a:xfrm>
            <a:off x="311700" y="1048425"/>
            <a:ext cx="3952200" cy="1596000"/>
          </a:xfrm>
          <a:prstGeom prst="rect">
            <a:avLst/>
          </a:prstGeom>
        </p:spPr>
        <p:txBody>
          <a:bodyPr anchorCtr="0" anchor="t" bIns="91425" lIns="91425" rIns="91425" tIns="91425">
            <a:noAutofit/>
          </a:bodyPr>
          <a:lstStyle/>
          <a:p>
            <a:pPr lvl="0">
              <a:spcBef>
                <a:spcPts val="0"/>
              </a:spcBef>
              <a:buNone/>
            </a:pPr>
            <a:r>
              <a:rPr lang="en" sz="2000">
                <a:latin typeface="Proxima Nova"/>
                <a:ea typeface="Proxima Nova"/>
                <a:cs typeface="Proxima Nova"/>
                <a:sym typeface="Proxima Nova"/>
              </a:rPr>
              <a:t>Canada’s 100 days took place throughout northern France (Amiens) and southern Belgium (Mons).</a:t>
            </a:r>
            <a:r>
              <a:rPr lang="en" sz="1800">
                <a:latin typeface="Proxima Nova"/>
                <a:ea typeface="Proxima Nova"/>
                <a:cs typeface="Proxima Nova"/>
                <a:sym typeface="Proxima Nova"/>
              </a:rPr>
              <a:t> </a:t>
            </a:r>
          </a:p>
        </p:txBody>
      </p:sp>
      <p:pic>
        <p:nvPicPr>
          <p:cNvPr id="80" name="Shape 80"/>
          <p:cNvPicPr preferRelativeResize="0"/>
          <p:nvPr/>
        </p:nvPicPr>
        <p:blipFill>
          <a:blip r:embed="rId3">
            <a:alphaModFix/>
          </a:blip>
          <a:stretch>
            <a:fillRect/>
          </a:stretch>
        </p:blipFill>
        <p:spPr>
          <a:xfrm>
            <a:off x="4146575" y="1801300"/>
            <a:ext cx="4889850" cy="32440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pic>
        <p:nvPicPr>
          <p:cNvPr id="85" name="Shape 85"/>
          <p:cNvPicPr preferRelativeResize="0"/>
          <p:nvPr/>
        </p:nvPicPr>
        <p:blipFill>
          <a:blip r:embed="rId3">
            <a:alphaModFix/>
          </a:blip>
          <a:stretch>
            <a:fillRect/>
          </a:stretch>
        </p:blipFill>
        <p:spPr>
          <a:xfrm>
            <a:off x="-53800" y="0"/>
            <a:ext cx="9251575" cy="5651100"/>
          </a:xfrm>
          <a:prstGeom prst="rect">
            <a:avLst/>
          </a:prstGeom>
          <a:noFill/>
          <a:ln>
            <a:noFill/>
          </a:ln>
        </p:spPr>
      </p:pic>
      <p:sp>
        <p:nvSpPr>
          <p:cNvPr id="86" name="Shape 86"/>
          <p:cNvSpPr/>
          <p:nvPr/>
        </p:nvSpPr>
        <p:spPr>
          <a:xfrm>
            <a:off x="2806775" y="4283500"/>
            <a:ext cx="273900" cy="244500"/>
          </a:xfrm>
          <a:prstGeom prst="ellipse">
            <a:avLst/>
          </a:prstGeom>
          <a:noFill/>
          <a:ln cap="flat" cmpd="sng" w="3810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7" name="Shape 87"/>
          <p:cNvSpPr/>
          <p:nvPr/>
        </p:nvSpPr>
        <p:spPr>
          <a:xfrm>
            <a:off x="3080675" y="3325100"/>
            <a:ext cx="1916825" cy="958400"/>
          </a:xfrm>
          <a:custGeom>
            <a:pathLst>
              <a:path extrusionOk="0" h="38336" w="76673">
                <a:moveTo>
                  <a:pt x="0" y="38336"/>
                </a:moveTo>
                <a:cubicBezTo>
                  <a:pt x="3444" y="36268"/>
                  <a:pt x="8599" y="38107"/>
                  <a:pt x="11736" y="35598"/>
                </a:cubicBezTo>
                <a:cubicBezTo>
                  <a:pt x="14486" y="33396"/>
                  <a:pt x="15568" y="29497"/>
                  <a:pt x="18386" y="27383"/>
                </a:cubicBezTo>
                <a:cubicBezTo>
                  <a:pt x="21234" y="25244"/>
                  <a:pt x="26028" y="25929"/>
                  <a:pt x="28166" y="23080"/>
                </a:cubicBezTo>
                <a:cubicBezTo>
                  <a:pt x="30967" y="19345"/>
                  <a:pt x="32645" y="14536"/>
                  <a:pt x="36380" y="11735"/>
                </a:cubicBezTo>
                <a:cubicBezTo>
                  <a:pt x="38987" y="9778"/>
                  <a:pt x="42963" y="12374"/>
                  <a:pt x="46160" y="11735"/>
                </a:cubicBezTo>
                <a:cubicBezTo>
                  <a:pt x="49696" y="11028"/>
                  <a:pt x="51604" y="7002"/>
                  <a:pt x="54375" y="4694"/>
                </a:cubicBezTo>
                <a:cubicBezTo>
                  <a:pt x="59035" y="809"/>
                  <a:pt x="66483" y="3425"/>
                  <a:pt x="72370" y="1955"/>
                </a:cubicBezTo>
                <a:cubicBezTo>
                  <a:pt x="73898" y="1573"/>
                  <a:pt x="75097" y="0"/>
                  <a:pt x="76673" y="0"/>
                </a:cubicBezTo>
              </a:path>
            </a:pathLst>
          </a:custGeom>
          <a:noFill/>
          <a:ln cap="flat" cmpd="sng" w="38100">
            <a:solidFill>
              <a:srgbClr val="FF0000"/>
            </a:solidFill>
            <a:prstDash val="solid"/>
            <a:round/>
            <a:headEnd len="lg" w="lg" type="none"/>
            <a:tailEnd len="lg" w="lg" type="none"/>
          </a:ln>
        </p:spPr>
      </p:sp>
      <p:sp>
        <p:nvSpPr>
          <p:cNvPr id="88" name="Shape 88"/>
          <p:cNvSpPr/>
          <p:nvPr/>
        </p:nvSpPr>
        <p:spPr>
          <a:xfrm>
            <a:off x="4987625" y="3129500"/>
            <a:ext cx="273900" cy="244500"/>
          </a:xfrm>
          <a:prstGeom prst="ellipse">
            <a:avLst/>
          </a:prstGeom>
          <a:noFill/>
          <a:ln cap="flat" cmpd="sng" w="3810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454050" y="309000"/>
            <a:ext cx="7721700" cy="4688400"/>
          </a:xfrm>
          <a:prstGeom prst="rect">
            <a:avLst/>
          </a:prstGeom>
          <a:noFill/>
        </p:spPr>
        <p:txBody>
          <a:bodyPr anchorCtr="0" anchor="t" bIns="91425" lIns="91425" rIns="91425" tIns="91425">
            <a:noAutofit/>
          </a:bodyPr>
          <a:lstStyle/>
          <a:p>
            <a:pPr lvl="0">
              <a:spcBef>
                <a:spcPts val="0"/>
              </a:spcBef>
              <a:buNone/>
            </a:pPr>
            <a:r>
              <a:rPr lang="en" sz="3000" u="sng">
                <a:solidFill>
                  <a:srgbClr val="FFFFFF"/>
                </a:solidFill>
                <a:latin typeface="Proxima Nova"/>
                <a:ea typeface="Proxima Nova"/>
                <a:cs typeface="Proxima Nova"/>
                <a:sym typeface="Proxima Nova"/>
              </a:rPr>
              <a:t>Significant Events:</a:t>
            </a:r>
          </a:p>
          <a:p>
            <a:pPr lvl="0" rtl="0">
              <a:spcBef>
                <a:spcPts val="0"/>
              </a:spcBef>
              <a:buNone/>
            </a:pPr>
            <a:r>
              <a:t/>
            </a:r>
            <a:endParaRPr sz="2000" u="sng">
              <a:solidFill>
                <a:srgbClr val="FFFFFF"/>
              </a:solidFill>
              <a:latin typeface="Proxima Nova"/>
              <a:ea typeface="Proxima Nova"/>
              <a:cs typeface="Proxima Nova"/>
              <a:sym typeface="Proxima Nova"/>
            </a:endParaRPr>
          </a:p>
          <a:p>
            <a:pPr lvl="0" rtl="0">
              <a:lnSpc>
                <a:spcPct val="115000"/>
              </a:lnSpc>
              <a:spcBef>
                <a:spcPts val="0"/>
              </a:spcBef>
              <a:spcAft>
                <a:spcPts val="1600"/>
              </a:spcAft>
              <a:buClr>
                <a:schemeClr val="dk1"/>
              </a:buClr>
              <a:buSzPct val="55000"/>
              <a:buFont typeface="Arial"/>
              <a:buNone/>
            </a:pPr>
            <a:r>
              <a:rPr lang="en" sz="2000">
                <a:solidFill>
                  <a:srgbClr val="FFFFFF"/>
                </a:solidFill>
                <a:latin typeface="Proxima Nova"/>
                <a:ea typeface="Proxima Nova"/>
                <a:cs typeface="Proxima Nova"/>
                <a:sym typeface="Proxima Nova"/>
              </a:rPr>
              <a:t>The </a:t>
            </a:r>
            <a:r>
              <a:rPr lang="en" sz="2000" u="sng">
                <a:solidFill>
                  <a:srgbClr val="FFFFFF"/>
                </a:solidFill>
                <a:latin typeface="Proxima Nova"/>
                <a:ea typeface="Proxima Nova"/>
                <a:cs typeface="Proxima Nova"/>
                <a:sym typeface="Proxima Nova"/>
              </a:rPr>
              <a:t>crossing of the Canal du Nord</a:t>
            </a:r>
            <a:r>
              <a:rPr lang="en" sz="2000">
                <a:solidFill>
                  <a:srgbClr val="FFFFFF"/>
                </a:solidFill>
                <a:latin typeface="Proxima Nova"/>
                <a:ea typeface="Proxima Nova"/>
                <a:cs typeface="Proxima Nova"/>
                <a:sym typeface="Proxima Nova"/>
              </a:rPr>
              <a:t> was a highlight of this battle. It meant they had </a:t>
            </a:r>
            <a:r>
              <a:rPr lang="en" sz="2000" u="sng">
                <a:solidFill>
                  <a:srgbClr val="FFFFFF"/>
                </a:solidFill>
                <a:latin typeface="Proxima Nova"/>
                <a:ea typeface="Proxima Nova"/>
                <a:cs typeface="Proxima Nova"/>
                <a:sym typeface="Proxima Nova"/>
              </a:rPr>
              <a:t>broken through the Hindenburg line</a:t>
            </a:r>
            <a:r>
              <a:rPr lang="en" sz="2000">
                <a:solidFill>
                  <a:srgbClr val="FFFFFF"/>
                </a:solidFill>
                <a:latin typeface="Proxima Nova"/>
                <a:ea typeface="Proxima Nova"/>
                <a:cs typeface="Proxima Nova"/>
                <a:sym typeface="Proxima Nova"/>
              </a:rPr>
              <a:t> and and led to </a:t>
            </a:r>
            <a:r>
              <a:rPr lang="en" sz="2000" u="sng">
                <a:solidFill>
                  <a:srgbClr val="FFFFFF"/>
                </a:solidFill>
                <a:latin typeface="Proxima Nova"/>
                <a:ea typeface="Proxima Nova"/>
                <a:cs typeface="Proxima Nova"/>
                <a:sym typeface="Proxima Nova"/>
              </a:rPr>
              <a:t>capturing the Burlon woods</a:t>
            </a:r>
            <a:r>
              <a:rPr lang="en" sz="2000">
                <a:solidFill>
                  <a:srgbClr val="FFFFFF"/>
                </a:solidFill>
                <a:latin typeface="Proxima Nova"/>
                <a:ea typeface="Proxima Nova"/>
                <a:cs typeface="Proxima Nova"/>
                <a:sym typeface="Proxima Nova"/>
              </a:rPr>
              <a:t>, which would allow the first army to create a defensive line northeast of Cambria to cover the first army as it advanced.</a:t>
            </a:r>
          </a:p>
          <a:p>
            <a:pPr lvl="0" rtl="0">
              <a:spcBef>
                <a:spcPts val="0"/>
              </a:spcBef>
              <a:buNone/>
            </a:pPr>
            <a:r>
              <a:t/>
            </a:r>
            <a:endParaRPr sz="800">
              <a:solidFill>
                <a:srgbClr val="FFFFFF"/>
              </a:solidFill>
              <a:latin typeface="Proxima Nova"/>
              <a:ea typeface="Proxima Nova"/>
              <a:cs typeface="Proxima Nova"/>
              <a:sym typeface="Proxima Nova"/>
            </a:endParaRPr>
          </a:p>
          <a:p>
            <a:pPr lvl="0" rtl="0">
              <a:spcBef>
                <a:spcPts val="0"/>
              </a:spcBef>
              <a:buNone/>
            </a:pPr>
            <a:r>
              <a:rPr lang="en" sz="2000">
                <a:solidFill>
                  <a:srgbClr val="FFFFFF"/>
                </a:solidFill>
              </a:rPr>
              <a:t>  </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lang="en" u="sng">
                <a:latin typeface="Proxima Nova"/>
                <a:ea typeface="Proxima Nova"/>
                <a:cs typeface="Proxima Nova"/>
                <a:sym typeface="Proxima Nova"/>
              </a:rPr>
              <a:t>Cost: </a:t>
            </a:r>
          </a:p>
        </p:txBody>
      </p:sp>
      <p:sp>
        <p:nvSpPr>
          <p:cNvPr id="99" name="Shape 99"/>
          <p:cNvSpPr txBox="1"/>
          <p:nvPr>
            <p:ph idx="1" type="body"/>
          </p:nvPr>
        </p:nvSpPr>
        <p:spPr>
          <a:xfrm>
            <a:off x="311700" y="966250"/>
            <a:ext cx="8520600" cy="33972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lang="en" sz="2000">
                <a:latin typeface="Arial"/>
                <a:ea typeface="Arial"/>
                <a:cs typeface="Arial"/>
                <a:sym typeface="Arial"/>
              </a:rPr>
              <a:t>At the end of the 96 days of battle, </a:t>
            </a:r>
          </a:p>
          <a:p>
            <a:pPr lvl="0" rtl="0">
              <a:lnSpc>
                <a:spcPct val="100000"/>
              </a:lnSpc>
              <a:spcBef>
                <a:spcPts val="0"/>
              </a:spcBef>
              <a:spcAft>
                <a:spcPts val="0"/>
              </a:spcAft>
              <a:buNone/>
            </a:pPr>
            <a:r>
              <a:rPr lang="en" sz="2000">
                <a:latin typeface="Arial"/>
                <a:ea typeface="Arial"/>
                <a:cs typeface="Arial"/>
                <a:sym typeface="Arial"/>
              </a:rPr>
              <a:t>Canadians lost upwards of 6,800 troops</a:t>
            </a:r>
          </a:p>
          <a:p>
            <a:pPr lvl="0" rtl="0">
              <a:lnSpc>
                <a:spcPct val="100000"/>
              </a:lnSpc>
              <a:spcBef>
                <a:spcPts val="0"/>
              </a:spcBef>
              <a:spcAft>
                <a:spcPts val="0"/>
              </a:spcAft>
              <a:buNone/>
            </a:pPr>
            <a:r>
              <a:rPr lang="en" sz="2000">
                <a:latin typeface="Arial"/>
                <a:ea typeface="Arial"/>
                <a:cs typeface="Arial"/>
                <a:sym typeface="Arial"/>
              </a:rPr>
              <a:t>and left almost 40,000 wounded</a:t>
            </a:r>
          </a:p>
        </p:txBody>
      </p:sp>
      <p:pic>
        <p:nvPicPr>
          <p:cNvPr descr="CDN troops WWI.jpg" id="100" name="Shape 100"/>
          <p:cNvPicPr preferRelativeResize="0"/>
          <p:nvPr/>
        </p:nvPicPr>
        <p:blipFill>
          <a:blip r:embed="rId3">
            <a:alphaModFix/>
          </a:blip>
          <a:stretch>
            <a:fillRect/>
          </a:stretch>
        </p:blipFill>
        <p:spPr>
          <a:xfrm>
            <a:off x="356350" y="2024375"/>
            <a:ext cx="5065750" cy="2859700"/>
          </a:xfrm>
          <a:prstGeom prst="rect">
            <a:avLst/>
          </a:prstGeom>
          <a:noFill/>
          <a:ln>
            <a:noFill/>
          </a:ln>
        </p:spPr>
      </p:pic>
      <p:sp>
        <p:nvSpPr>
          <p:cNvPr id="101" name="Shape 101"/>
          <p:cNvSpPr txBox="1"/>
          <p:nvPr/>
        </p:nvSpPr>
        <p:spPr>
          <a:xfrm>
            <a:off x="5486400" y="2102625"/>
            <a:ext cx="2366700" cy="2523300"/>
          </a:xfrm>
          <a:prstGeom prst="rect">
            <a:avLst/>
          </a:prstGeom>
          <a:noFill/>
          <a:ln>
            <a:noFill/>
          </a:ln>
        </p:spPr>
        <p:txBody>
          <a:bodyPr anchorCtr="0" anchor="t" bIns="91425" lIns="91425" rIns="91425" tIns="91425">
            <a:noAutofit/>
          </a:bodyPr>
          <a:lstStyle/>
          <a:p>
            <a:pPr lvl="0">
              <a:spcBef>
                <a:spcPts val="0"/>
              </a:spcBef>
              <a:buNone/>
            </a:pPr>
            <a:r>
              <a:rPr lang="en"/>
              <a:t>Canadian soldiers marching past General Sir Arthur Currie, Commander of the Canadian Forces in Europe and Prime Minister Borden</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title"/>
          </p:nvPr>
        </p:nvSpPr>
        <p:spPr>
          <a:xfrm>
            <a:off x="490250" y="526350"/>
            <a:ext cx="7372200" cy="4090800"/>
          </a:xfrm>
          <a:prstGeom prst="rect">
            <a:avLst/>
          </a:prstGeom>
        </p:spPr>
        <p:txBody>
          <a:bodyPr anchorCtr="0" anchor="t" bIns="91425" lIns="91425" rIns="91425" tIns="91425">
            <a:noAutofit/>
          </a:bodyPr>
          <a:lstStyle/>
          <a:p>
            <a:pPr lvl="0">
              <a:spcBef>
                <a:spcPts val="0"/>
              </a:spcBef>
              <a:buNone/>
            </a:pPr>
            <a:r>
              <a:rPr lang="en" sz="3000" u="sng">
                <a:latin typeface="Proxima Nova"/>
                <a:ea typeface="Proxima Nova"/>
                <a:cs typeface="Proxima Nova"/>
                <a:sym typeface="Proxima Nova"/>
              </a:rPr>
              <a:t>Reasons for Success:</a:t>
            </a:r>
          </a:p>
          <a:p>
            <a:pPr lvl="0">
              <a:spcBef>
                <a:spcPts val="0"/>
              </a:spcBef>
              <a:buNone/>
            </a:pPr>
            <a:r>
              <a:t/>
            </a:r>
            <a:endParaRPr sz="800">
              <a:latin typeface="Proxima Nova"/>
              <a:ea typeface="Proxima Nova"/>
              <a:cs typeface="Proxima Nova"/>
              <a:sym typeface="Proxima Nova"/>
            </a:endParaRPr>
          </a:p>
          <a:p>
            <a:pPr indent="-342900" lvl="0" marL="457200" rtl="0">
              <a:spcBef>
                <a:spcPts val="0"/>
              </a:spcBef>
              <a:buSzPct val="90000"/>
              <a:buFont typeface="Proxima Nova"/>
              <a:buChar char="●"/>
            </a:pPr>
            <a:r>
              <a:rPr lang="en" sz="2000">
                <a:latin typeface="Proxima Nova"/>
                <a:ea typeface="Proxima Nova"/>
                <a:cs typeface="Proxima Nova"/>
                <a:sym typeface="Proxima Nova"/>
              </a:rPr>
              <a:t>During the first battle in Amiens the Canadian Corps used the element of surprise. </a:t>
            </a:r>
          </a:p>
          <a:p>
            <a:pPr indent="-342900" lvl="0" marL="457200" rtl="0">
              <a:spcBef>
                <a:spcPts val="0"/>
              </a:spcBef>
              <a:buSzPct val="90000"/>
              <a:buFont typeface="Proxima Nova"/>
              <a:buChar char="●"/>
            </a:pPr>
            <a:r>
              <a:rPr lang="en" sz="2000">
                <a:latin typeface="Proxima Nova"/>
                <a:ea typeface="Proxima Nova"/>
                <a:cs typeface="Proxima Nova"/>
                <a:sym typeface="Proxima Nova"/>
              </a:rPr>
              <a:t>The crossing of the Canal de Norde was great defensive move. </a:t>
            </a:r>
          </a:p>
          <a:p>
            <a:pPr indent="-342900" lvl="0" marL="457200">
              <a:spcBef>
                <a:spcPts val="0"/>
              </a:spcBef>
              <a:buSzPct val="90000"/>
              <a:buFont typeface="Proxima Nova"/>
              <a:buChar char="●"/>
            </a:pPr>
            <a:r>
              <a:rPr lang="en" sz="2000">
                <a:latin typeface="Proxima Nova"/>
                <a:ea typeface="Proxima Nova"/>
                <a:cs typeface="Proxima Nova"/>
                <a:sym typeface="Proxima Nova"/>
              </a:rPr>
              <a:t>The whole Canadian Corps marched in the canal towards the German army. This allowed them to all attack at once and capture the Burlon Woods and breach three German lines. </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idx="1" type="body"/>
          </p:nvPr>
        </p:nvSpPr>
        <p:spPr>
          <a:xfrm>
            <a:off x="311700" y="1171675"/>
            <a:ext cx="6925200" cy="3397200"/>
          </a:xfrm>
          <a:prstGeom prst="rect">
            <a:avLst/>
          </a:prstGeom>
        </p:spPr>
        <p:txBody>
          <a:bodyPr anchorCtr="0" anchor="t" bIns="91425" lIns="91425" rIns="91425" tIns="91425">
            <a:noAutofit/>
          </a:bodyPr>
          <a:lstStyle/>
          <a:p>
            <a:pPr lvl="0">
              <a:spcBef>
                <a:spcPts val="0"/>
              </a:spcBef>
              <a:buNone/>
            </a:pPr>
            <a:r>
              <a:rPr lang="en" sz="2000">
                <a:latin typeface="Proxima Nova"/>
                <a:ea typeface="Proxima Nova"/>
                <a:cs typeface="Proxima Nova"/>
                <a:sym typeface="Proxima Nova"/>
              </a:rPr>
              <a:t>The series of battles that took place during Canada’s 100 days led to the retreat of the German army out of France. This then led to their surrender and the end of the First world war. </a:t>
            </a:r>
          </a:p>
        </p:txBody>
      </p:sp>
      <p:sp>
        <p:nvSpPr>
          <p:cNvPr id="112" name="Shape 112"/>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lang="en" u="sng">
                <a:latin typeface="Proxima Nova"/>
                <a:ea typeface="Proxima Nova"/>
                <a:cs typeface="Proxima Nova"/>
                <a:sym typeface="Proxima Nova"/>
              </a:rPr>
              <a:t>Overall Significance: </a:t>
            </a:r>
          </a:p>
        </p:txBody>
      </p:sp>
      <p:pic>
        <p:nvPicPr>
          <p:cNvPr id="113" name="Shape 113"/>
          <p:cNvPicPr preferRelativeResize="0"/>
          <p:nvPr/>
        </p:nvPicPr>
        <p:blipFill>
          <a:blip r:embed="rId3">
            <a:alphaModFix/>
          </a:blip>
          <a:stretch>
            <a:fillRect/>
          </a:stretch>
        </p:blipFill>
        <p:spPr>
          <a:xfrm>
            <a:off x="2352200" y="2843749"/>
            <a:ext cx="4439601" cy="1568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