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2" r:id="rId5"/>
    <p:sldId id="264" r:id="rId6"/>
    <p:sldId id="265" r:id="rId7"/>
    <p:sldId id="266" r:id="rId8"/>
    <p:sldId id="263" r:id="rId9"/>
    <p:sldId id="268" r:id="rId10"/>
    <p:sldId id="269" r:id="rId11"/>
    <p:sldId id="270" r:id="rId12"/>
    <p:sldId id="271" r:id="rId13"/>
    <p:sldId id="273" r:id="rId14"/>
    <p:sldId id="267" r:id="rId15"/>
    <p:sldId id="272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6/12/2017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cli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404664"/>
            <a:ext cx="8953500" cy="4191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2187" y="5085184"/>
            <a:ext cx="63244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7200" dirty="0" err="1" smtClean="0"/>
              <a:t>Climographs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Elevation</a:t>
            </a:r>
            <a:endParaRPr lang="en-CA" sz="4000" b="1" dirty="0"/>
          </a:p>
        </p:txBody>
      </p:sp>
      <p:pic>
        <p:nvPicPr>
          <p:cNvPr id="3080" name="Picture 8" descr="http://www.jyi.org/wp-content/uploads/img5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060848"/>
            <a:ext cx="509778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5820" y="2084486"/>
            <a:ext cx="5544616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en-CA" sz="2800" i="1" dirty="0" smtClean="0"/>
              <a:t>Elevation affects climate:</a:t>
            </a:r>
          </a:p>
          <a:p>
            <a:pPr marL="457200" indent="-4572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Climates become </a:t>
            </a:r>
            <a:r>
              <a:rPr lang="en-CA" sz="2800" b="1" dirty="0" smtClean="0"/>
              <a:t>cooler</a:t>
            </a:r>
            <a:r>
              <a:rPr lang="en-CA" sz="2800" dirty="0" smtClean="0"/>
              <a:t> and the</a:t>
            </a:r>
            <a:r>
              <a:rPr lang="en-CA" sz="2800" b="1" dirty="0"/>
              <a:t> </a:t>
            </a:r>
            <a:r>
              <a:rPr lang="en-CA" sz="2800" b="1" dirty="0" smtClean="0"/>
              <a:t>cold</a:t>
            </a:r>
            <a:r>
              <a:rPr lang="en-CA" sz="2800" dirty="0" smtClean="0"/>
              <a:t> season lasts longer as elevation above sea level rises.</a:t>
            </a:r>
          </a:p>
          <a:p>
            <a:pPr marL="457200" indent="-4572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This would be the case for mountains and high elevation plateaus.</a:t>
            </a:r>
            <a:r>
              <a:rPr lang="en-CA" sz="2800" dirty="0"/>
              <a:t> </a:t>
            </a:r>
            <a:r>
              <a:rPr lang="en-CA" sz="2800" dirty="0" smtClean="0"/>
              <a:t>(</a:t>
            </a:r>
            <a:r>
              <a:rPr lang="en-CA" sz="2800" dirty="0" err="1" smtClean="0"/>
              <a:t>eg</a:t>
            </a:r>
            <a:r>
              <a:rPr lang="en-CA" sz="2800" dirty="0" smtClean="0"/>
              <a:t>. Tibet)</a:t>
            </a:r>
          </a:p>
        </p:txBody>
      </p:sp>
    </p:spTree>
    <p:extLst>
      <p:ext uri="{BB962C8B-B14F-4D97-AF65-F5344CB8AC3E}">
        <p14:creationId xmlns:p14="http://schemas.microsoft.com/office/powerpoint/2010/main" val="1991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Bodies of Water</a:t>
            </a:r>
            <a:endParaRPr lang="en-CA" sz="4000" b="1" dirty="0"/>
          </a:p>
        </p:txBody>
      </p:sp>
      <p:pic>
        <p:nvPicPr>
          <p:cNvPr id="2058" name="Picture 10" descr="Image result for coast li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28206"/>
          <a:stretch/>
        </p:blipFill>
        <p:spPr bwMode="auto">
          <a:xfrm>
            <a:off x="6454452" y="2060848"/>
            <a:ext cx="532859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804" y="1772816"/>
            <a:ext cx="5832648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i="1" dirty="0" smtClean="0"/>
              <a:t>Proximity to bodies of water affects climate:</a:t>
            </a:r>
          </a:p>
          <a:p>
            <a:pPr>
              <a:lnSpc>
                <a:spcPct val="90000"/>
              </a:lnSpc>
            </a:pPr>
            <a:endParaRPr lang="en-CA" sz="2400" i="1" dirty="0"/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Water is one of the least reflective surfaces on the Earth.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Water absorbs extra heat during warm periods and releases it during cooler periods.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Water contributes moist, cool air through evaporation.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This means that coastal areas are generally </a:t>
            </a:r>
            <a:r>
              <a:rPr lang="en-CA" sz="2400" b="1" dirty="0" smtClean="0"/>
              <a:t>wet</a:t>
            </a:r>
            <a:r>
              <a:rPr lang="en-CA" sz="2400" dirty="0" smtClean="0"/>
              <a:t> and have </a:t>
            </a:r>
            <a:r>
              <a:rPr lang="en-CA" sz="2400" b="1" dirty="0" smtClean="0"/>
              <a:t>milder</a:t>
            </a:r>
            <a:r>
              <a:rPr lang="en-CA" sz="2400" dirty="0" smtClean="0"/>
              <a:t> temperature differences between seasons.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965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956" y="3078135"/>
            <a:ext cx="82089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4800" dirty="0" smtClean="0"/>
              <a:t>Examples of extreme climates…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2799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laysia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188640"/>
            <a:ext cx="71437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734637"/>
            <a:ext cx="6480720" cy="393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764" y="252077"/>
            <a:ext cx="460851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b="1" dirty="0" smtClean="0"/>
              <a:t>Rainforest Climate (Malaysia):</a:t>
            </a:r>
          </a:p>
          <a:p>
            <a:pPr>
              <a:lnSpc>
                <a:spcPct val="90000"/>
              </a:lnSpc>
            </a:pPr>
            <a:endParaRPr lang="en-CA" sz="2400" b="1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Found near the equator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Consistent warm temperature</a:t>
            </a:r>
          </a:p>
          <a:p>
            <a:pPr>
              <a:lnSpc>
                <a:spcPct val="90000"/>
              </a:lnSpc>
            </a:pPr>
            <a:endParaRPr lang="en-CA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Lots of precipitation (2500 mm)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809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Image result for egypt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215375"/>
            <a:ext cx="71437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ahara desert climate 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 bwMode="auto">
          <a:xfrm>
            <a:off x="117748" y="2585255"/>
            <a:ext cx="7719784" cy="41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764" y="215375"/>
            <a:ext cx="42484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b="1" dirty="0" smtClean="0"/>
              <a:t>North Africa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Sahara Desert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Very little precipitation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 smtClean="0"/>
              <a:t>Annual average temperature in the 20 s (°C 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55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n-lt"/>
                <a:ea typeface="+mn-ea"/>
                <a:cs typeface="+mn-cs"/>
              </a:rPr>
              <a:t>What is a </a:t>
            </a:r>
            <a:r>
              <a:rPr lang="en-US" sz="4400" dirty="0" err="1">
                <a:latin typeface="+mn-lt"/>
                <a:ea typeface="+mn-ea"/>
                <a:cs typeface="+mn-cs"/>
              </a:rPr>
              <a:t>Climograph</a:t>
            </a:r>
            <a:r>
              <a:rPr lang="en-US" sz="4400" dirty="0">
                <a:latin typeface="+mn-lt"/>
                <a:ea typeface="+mn-ea"/>
                <a:cs typeface="+mn-cs"/>
              </a:rPr>
              <a:t>?</a:t>
            </a:r>
            <a:endParaRPr lang="en-US" sz="44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884" y="1844824"/>
            <a:ext cx="5112568" cy="4536504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A graph showing basic information about the climate of a specific region.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Contains a line graph depicting average monthly </a:t>
            </a:r>
            <a:r>
              <a:rPr lang="en-US" sz="3000" b="1" u="sng" dirty="0"/>
              <a:t>temperature</a:t>
            </a:r>
            <a:r>
              <a:rPr lang="en-US" sz="3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Contains </a:t>
            </a:r>
            <a:r>
              <a:rPr lang="en-US" sz="3000" dirty="0" smtClean="0"/>
              <a:t>a bar graph depicting average monthly </a:t>
            </a:r>
            <a:r>
              <a:rPr lang="en-US" sz="3000" b="1" u="sng" dirty="0" smtClean="0"/>
              <a:t>precipitation</a:t>
            </a:r>
            <a:r>
              <a:rPr lang="en-US" sz="3000" b="1" dirty="0" smtClean="0"/>
              <a:t> 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Also </a:t>
            </a:r>
            <a:r>
              <a:rPr lang="en-US" sz="3000" dirty="0" smtClean="0"/>
              <a:t>shows the growing season – the part of the year when average monthly temperature remains above 5°C.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AutoShape 2" descr="https://65374819-a-62cb3a1a-s-sites.googlegroups.com/site/shdbtt1o/charts/cht-5---climograph/sscht5-Climograph.png?attachauth=ANoY7cqh4100xTnZHI8wlzuXbvPk0DXYNv46iQ19jximFjp630T_K8-3mJHN-zbETAS6gZ49jQuHLDfEBVPOQl3G2evPISwWnTloeLsE3kOYoTWXnWczFhLJRQWOD1-2TZ9ORBDaXiOTeCnlX54V9E6zaQbrmD1zJReMiqHjGPhtIaZkgTgbVE3kpX-tx6RMMla5ReIxrDEaHhVWY2tqu0FQAM2B8sSCQNu63L7Iou9mwcDq7s8sCDEIhayK744uliWV4ZONYu2N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https://65374819-a-62cb3a1a-s-sites.googlegroups.com/site/shdbtt1o/charts/cht-5---climograph/sscht5-Climograph.png?attachauth=ANoY7cqh4100xTnZHI8wlzuXbvPk0DXYNv46iQ19jximFjp630T_K8-3mJHN-zbETAS6gZ49jQuHLDfEBVPOQl3G2evPISwWnTloeLsE3kOYoTWXnWczFhLJRQWOD1-2TZ9ORBDaXiOTeCnlX54V9E6zaQbrmD1zJReMiqHjGPhtIaZkgTgbVE3kpX-tx6RMMla5ReIxrDEaHhVWY2tqu0FQAM2B8sSCQNu63L7Iou9mwcDq7s8sCDEIhayK744uliWV4ZONYu2N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2420888"/>
            <a:ext cx="5087863" cy="32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836712"/>
            <a:ext cx="8197802" cy="5162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764" y="298912"/>
            <a:ext cx="2520280" cy="208672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2400" dirty="0" smtClean="0">
                <a:solidFill>
                  <a:schemeClr val="bg1"/>
                </a:solidFill>
              </a:rPr>
              <a:t>The red line graphs monthly averages of 24-hour temperature and is read on the </a:t>
            </a:r>
            <a:r>
              <a:rPr lang="en-CA" sz="2400" i="1" dirty="0" smtClean="0">
                <a:solidFill>
                  <a:schemeClr val="bg1"/>
                </a:solidFill>
              </a:rPr>
              <a:t>right axis</a:t>
            </a:r>
            <a:endParaRPr lang="en-CA" sz="24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2782044" y="1342275"/>
            <a:ext cx="4104456" cy="140340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1764" y="4521011"/>
            <a:ext cx="2520280" cy="208672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2400" dirty="0" smtClean="0">
                <a:solidFill>
                  <a:schemeClr val="bg1"/>
                </a:solidFill>
              </a:rPr>
              <a:t>The blue bars chart monthly precipitation totals and are read on the </a:t>
            </a:r>
          </a:p>
          <a:p>
            <a:pPr algn="ctr">
              <a:lnSpc>
                <a:spcPct val="90000"/>
              </a:lnSpc>
            </a:pPr>
            <a:r>
              <a:rPr lang="en-CA" sz="2400" i="1" dirty="0" smtClean="0">
                <a:solidFill>
                  <a:schemeClr val="bg1"/>
                </a:solidFill>
              </a:rPr>
              <a:t>left axis</a:t>
            </a:r>
            <a:endParaRPr lang="en-CA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782044" y="4688386"/>
            <a:ext cx="2160240" cy="8759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42284" y="5048427"/>
            <a:ext cx="5328592" cy="4247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     F     M   A     M    J     </a:t>
            </a:r>
            <a:r>
              <a:rPr lang="en-CA" sz="24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</a:t>
            </a:r>
            <a:r>
              <a:rPr lang="en-C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A     S    O    N    D</a:t>
            </a:r>
            <a:endParaRPr lang="en-CA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64" y="3112279"/>
            <a:ext cx="2520280" cy="757130"/>
          </a:xfrm>
          <a:prstGeom prst="rect">
            <a:avLst/>
          </a:prstGeom>
          <a:solidFill>
            <a:schemeClr val="tx1"/>
          </a:solidFill>
          <a:ln w="38100">
            <a:solidFill>
              <a:srgbClr val="30FA2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CA" sz="2400" dirty="0" smtClean="0">
                <a:solidFill>
                  <a:sysClr val="windowText" lastClr="000000"/>
                </a:solidFill>
              </a:rPr>
              <a:t>Growing Line at 5°C</a:t>
            </a:r>
            <a:endParaRPr lang="en-CA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2782044" y="3112279"/>
            <a:ext cx="2304256" cy="378565"/>
          </a:xfrm>
          <a:prstGeom prst="straightConnector1">
            <a:avLst/>
          </a:prstGeom>
          <a:ln w="38100">
            <a:solidFill>
              <a:srgbClr val="30FA2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Interpreting </a:t>
            </a:r>
            <a:r>
              <a:rPr lang="en-CA" b="1" dirty="0" err="1" smtClean="0"/>
              <a:t>Climographs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700808"/>
            <a:ext cx="9972598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800" dirty="0" smtClean="0"/>
              <a:t>What can we tell by looking at a </a:t>
            </a:r>
            <a:r>
              <a:rPr lang="en-CA" sz="2800" dirty="0" err="1" smtClean="0"/>
              <a:t>climograph</a:t>
            </a:r>
            <a:r>
              <a:rPr lang="en-CA" sz="2800" dirty="0" smtClean="0"/>
              <a:t>?</a:t>
            </a:r>
          </a:p>
          <a:p>
            <a:pPr marL="0" indent="0">
              <a:spcBef>
                <a:spcPts val="600"/>
              </a:spcBef>
              <a:buNone/>
            </a:pPr>
            <a:endParaRPr lang="en-CA" sz="2800" dirty="0" smtClean="0"/>
          </a:p>
          <a:p>
            <a:pPr lvl="1"/>
            <a:r>
              <a:rPr lang="en-CA" sz="2800" b="1" u="sng" dirty="0" smtClean="0"/>
              <a:t>Temperature range</a:t>
            </a:r>
            <a:r>
              <a:rPr lang="en-CA" sz="2800" b="1" dirty="0" smtClean="0"/>
              <a:t>: </a:t>
            </a:r>
          </a:p>
          <a:p>
            <a:pPr lvl="2"/>
            <a:r>
              <a:rPr lang="en-CA" sz="2400" dirty="0" smtClean="0"/>
              <a:t>The coldest and warmest average temperatures experienced in a location.</a:t>
            </a:r>
          </a:p>
          <a:p>
            <a:pPr lvl="2"/>
            <a:r>
              <a:rPr lang="en-CA" sz="2400" dirty="0" err="1" smtClean="0"/>
              <a:t>Eg</a:t>
            </a:r>
            <a:r>
              <a:rPr lang="en-CA" sz="2400" dirty="0" smtClean="0"/>
              <a:t>, Winnipeg: -17°C to 26°C</a:t>
            </a:r>
            <a:endParaRPr lang="en-CA" sz="2400" dirty="0"/>
          </a:p>
          <a:p>
            <a:pPr marL="274320" lvl="1" indent="0">
              <a:buNone/>
            </a:pPr>
            <a:endParaRPr lang="en-CA" sz="2400" dirty="0" smtClean="0"/>
          </a:p>
          <a:p>
            <a:pPr lvl="1"/>
            <a:r>
              <a:rPr lang="en-CA" sz="2800" b="1" u="sng" dirty="0" smtClean="0"/>
              <a:t>Total annual precipitation</a:t>
            </a:r>
            <a:r>
              <a:rPr lang="en-CA" sz="2800" b="1" dirty="0" smtClean="0"/>
              <a:t>: </a:t>
            </a:r>
          </a:p>
          <a:p>
            <a:pPr lvl="2"/>
            <a:r>
              <a:rPr lang="en-CA" sz="2600" dirty="0" smtClean="0"/>
              <a:t>The total amount of precipitation for all twelve months.</a:t>
            </a:r>
          </a:p>
          <a:p>
            <a:pPr lvl="2"/>
            <a:r>
              <a:rPr lang="en-CA" sz="2600" dirty="0" err="1" smtClean="0"/>
              <a:t>Eg</a:t>
            </a:r>
            <a:r>
              <a:rPr lang="en-CA" sz="2600" dirty="0" smtClean="0"/>
              <a:t>, Abbotsford: 1538mm</a:t>
            </a:r>
            <a:endParaRPr lang="en-CA" sz="2600" dirty="0"/>
          </a:p>
          <a:p>
            <a:pPr marL="274320" lvl="1" indent="0">
              <a:buNone/>
            </a:pPr>
            <a:endParaRPr lang="en-CA" sz="2400" dirty="0" smtClean="0"/>
          </a:p>
          <a:p>
            <a:pPr lvl="1"/>
            <a:r>
              <a:rPr lang="en-CA" sz="2800" b="1" u="sng" dirty="0" smtClean="0"/>
              <a:t>Growing season</a:t>
            </a:r>
            <a:r>
              <a:rPr lang="en-CA" sz="2800" b="1" dirty="0" smtClean="0"/>
              <a:t>: </a:t>
            </a:r>
          </a:p>
          <a:p>
            <a:pPr lvl="2"/>
            <a:r>
              <a:rPr lang="en-CA" sz="2600" dirty="0" smtClean="0"/>
              <a:t>The number of months which have an average temperature of 5°C or warmer</a:t>
            </a:r>
          </a:p>
          <a:p>
            <a:pPr lvl="2"/>
            <a:r>
              <a:rPr lang="en-CA" sz="2600" dirty="0" err="1" smtClean="0"/>
              <a:t>Eg</a:t>
            </a:r>
            <a:r>
              <a:rPr lang="en-CA" sz="2600" dirty="0" smtClean="0"/>
              <a:t>, Iqaluit: 1 month, July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41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548680"/>
            <a:ext cx="10081120" cy="648072"/>
          </a:xfrm>
        </p:spPr>
        <p:txBody>
          <a:bodyPr>
            <a:normAutofit/>
          </a:bodyPr>
          <a:lstStyle/>
          <a:p>
            <a:r>
              <a:rPr lang="en-CA" dirty="0" smtClean="0"/>
              <a:t>What is the </a:t>
            </a:r>
            <a:r>
              <a:rPr lang="en-CA" u="sng" dirty="0" smtClean="0"/>
              <a:t>temperature range</a:t>
            </a:r>
            <a:r>
              <a:rPr lang="en-CA" dirty="0" smtClean="0"/>
              <a:t> in London, ON?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257" y="1700808"/>
            <a:ext cx="7776864" cy="489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2164" y="5661248"/>
            <a:ext cx="5112568" cy="4247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     F    M    A   M    J     </a:t>
            </a:r>
            <a:r>
              <a:rPr lang="en-CA" sz="24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</a:t>
            </a:r>
            <a:r>
              <a:rPr lang="en-C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A    S    O    N   D</a:t>
            </a:r>
            <a:endParaRPr lang="en-CA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48680"/>
            <a:ext cx="9540550" cy="648072"/>
          </a:xfrm>
        </p:spPr>
        <p:txBody>
          <a:bodyPr/>
          <a:lstStyle/>
          <a:p>
            <a:r>
              <a:rPr lang="en-CA" dirty="0" smtClean="0"/>
              <a:t>What is the </a:t>
            </a:r>
            <a:r>
              <a:rPr lang="en-CA" u="sng" dirty="0" smtClean="0"/>
              <a:t>growing season</a:t>
            </a:r>
            <a:r>
              <a:rPr lang="en-CA" dirty="0" smtClean="0"/>
              <a:t> in London, ON?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257" y="1700808"/>
            <a:ext cx="7776864" cy="4897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2164" y="5661248"/>
            <a:ext cx="5112568" cy="4247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     F    M    A   M    J     </a:t>
            </a:r>
            <a:r>
              <a:rPr lang="en-CA" sz="24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J</a:t>
            </a:r>
            <a:r>
              <a:rPr lang="en-CA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A    S    O    N   D</a:t>
            </a:r>
            <a:endParaRPr lang="en-CA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imple climate graphs of Canadian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52" y="2859327"/>
            <a:ext cx="5473031" cy="34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imple climate graphs of Canadian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1" y="2852936"/>
            <a:ext cx="6224474" cy="35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93812" y="5157192"/>
            <a:ext cx="5112568" cy="0"/>
          </a:xfrm>
          <a:prstGeom prst="line">
            <a:avLst/>
          </a:prstGeom>
          <a:ln w="25400">
            <a:solidFill>
              <a:srgbClr val="00B05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02524" y="4221088"/>
            <a:ext cx="4392488" cy="0"/>
          </a:xfrm>
          <a:prstGeom prst="line">
            <a:avLst/>
          </a:prstGeom>
          <a:ln w="25400">
            <a:solidFill>
              <a:srgbClr val="00B05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812" y="692696"/>
            <a:ext cx="1080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 smtClean="0"/>
              <a:t>Which location would you rather live in if you…</a:t>
            </a:r>
          </a:p>
          <a:p>
            <a:pPr>
              <a:lnSpc>
                <a:spcPct val="90000"/>
              </a:lnSpc>
            </a:pPr>
            <a:endParaRPr lang="en-CA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Hate rain during the summer?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Love snow?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Love extreme temperatures (cold winters and hot summers)?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Are a farmer?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733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How does geography affect climate?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28800"/>
            <a:ext cx="9144000" cy="4543400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r>
              <a:rPr lang="en-CA" sz="3200" i="1" dirty="0" smtClean="0"/>
              <a:t>Factors: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CA" sz="3200" b="1" u="sng" dirty="0" smtClean="0"/>
              <a:t>Latitude:</a:t>
            </a:r>
          </a:p>
          <a:p>
            <a:pPr>
              <a:spcBef>
                <a:spcPts val="800"/>
              </a:spcBef>
            </a:pPr>
            <a:r>
              <a:rPr lang="en-CA" sz="3200" dirty="0" smtClean="0"/>
              <a:t>Location in terms of north and south</a:t>
            </a:r>
          </a:p>
          <a:p>
            <a:pPr>
              <a:spcBef>
                <a:spcPts val="800"/>
              </a:spcBef>
            </a:pPr>
            <a:endParaRPr lang="en-CA" sz="32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CA" sz="3200" b="1" u="sng" dirty="0" smtClean="0"/>
              <a:t>Elevation:</a:t>
            </a:r>
          </a:p>
          <a:p>
            <a:pPr>
              <a:spcBef>
                <a:spcPts val="800"/>
              </a:spcBef>
            </a:pPr>
            <a:r>
              <a:rPr lang="en-CA" sz="3200" dirty="0" smtClean="0"/>
              <a:t>Height above sea level</a:t>
            </a:r>
          </a:p>
          <a:p>
            <a:pPr>
              <a:spcBef>
                <a:spcPts val="800"/>
              </a:spcBef>
            </a:pPr>
            <a:endParaRPr lang="en-CA" sz="32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CA" sz="3200" b="1" u="sng" dirty="0" smtClean="0"/>
              <a:t>Bodies of Water:</a:t>
            </a:r>
          </a:p>
          <a:p>
            <a:pPr>
              <a:spcBef>
                <a:spcPts val="800"/>
              </a:spcBef>
            </a:pPr>
            <a:r>
              <a:rPr lang="en-CA" sz="3200" dirty="0" smtClean="0"/>
              <a:t>Proximity to large bodies of water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793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Latitude</a:t>
            </a:r>
            <a:endParaRPr lang="en-CA" sz="4000" b="1" dirty="0"/>
          </a:p>
        </p:txBody>
      </p:sp>
      <p:pic>
        <p:nvPicPr>
          <p:cNvPr id="4" name="Picture 2" descr="Image result for latitu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988840"/>
            <a:ext cx="452993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820" y="1700808"/>
            <a:ext cx="626469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CA" sz="2600" i="1" dirty="0" smtClean="0"/>
              <a:t>Temperature is directly affected by latitude: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600" dirty="0"/>
              <a:t>T</a:t>
            </a:r>
            <a:r>
              <a:rPr lang="en-CA" sz="2600" dirty="0" smtClean="0"/>
              <a:t>he intensity of the Sun’s light that an area receives changes with latitude.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600" dirty="0"/>
              <a:t>At the North Pole and South Pole, the sun is always low in the sky, making it cooler.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600" dirty="0" smtClean="0"/>
              <a:t>At the </a:t>
            </a:r>
            <a:r>
              <a:rPr lang="en-CA" sz="2600" b="1" dirty="0"/>
              <a:t>E</a:t>
            </a:r>
            <a:r>
              <a:rPr lang="en-CA" sz="2600" b="1" dirty="0" smtClean="0"/>
              <a:t>quator</a:t>
            </a:r>
            <a:r>
              <a:rPr lang="en-CA" sz="2600" dirty="0" smtClean="0"/>
              <a:t>, the Sun is always high in the sky, making it hotter.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600" dirty="0" smtClean="0"/>
              <a:t>Areas around the </a:t>
            </a:r>
            <a:r>
              <a:rPr lang="en-CA" sz="2600" b="1" dirty="0" smtClean="0"/>
              <a:t>Equator </a:t>
            </a:r>
            <a:r>
              <a:rPr lang="en-CA" sz="2600" dirty="0" smtClean="0"/>
              <a:t>don’t have seasons that vary the weather because the Sun’s height in the sky remains fairly consistent throughout the year.</a:t>
            </a:r>
            <a:endParaRPr lang="en-CA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800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514</Words>
  <Application>Microsoft Office PowerPoint</Application>
  <PresentationFormat>Custom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Chalkboard 16x9</vt:lpstr>
      <vt:lpstr>PowerPoint Presentation</vt:lpstr>
      <vt:lpstr>What is a Climograph?</vt:lpstr>
      <vt:lpstr>PowerPoint Presentation</vt:lpstr>
      <vt:lpstr>Interpreting Climographs</vt:lpstr>
      <vt:lpstr>What is the temperature range in London, ON?</vt:lpstr>
      <vt:lpstr>What is the growing season in London, ON?</vt:lpstr>
      <vt:lpstr>PowerPoint Presentation</vt:lpstr>
      <vt:lpstr>How does geography affect climate?</vt:lpstr>
      <vt:lpstr>Latitude</vt:lpstr>
      <vt:lpstr>Elevation</vt:lpstr>
      <vt:lpstr>Bodies of Water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2017-06-09T02:41:10Z</dcterms:created>
  <dcterms:modified xsi:type="dcterms:W3CDTF">2017-06-14T06:55:40Z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