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69" r:id="rId5"/>
    <p:sldId id="258" r:id="rId6"/>
    <p:sldId id="266" r:id="rId7"/>
    <p:sldId id="275" r:id="rId8"/>
    <p:sldId id="267" r:id="rId9"/>
    <p:sldId id="265" r:id="rId10"/>
    <p:sldId id="259" r:id="rId11"/>
    <p:sldId id="260" r:id="rId12"/>
    <p:sldId id="262" r:id="rId13"/>
    <p:sldId id="276" r:id="rId14"/>
    <p:sldId id="263"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3" d="100"/>
          <a:sy n="103" d="100"/>
        </p:scale>
        <p:origin x="-104"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19-05-04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19-05-04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19-05-04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19-05-04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19-05-04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19-05-04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19-05-04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19-05-04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19-05-04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19-05-04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19-05-04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19-05-04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19-05-04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19-05-04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19-05-04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19-05-04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19-05-04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19-05-04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5CEnglish%20135%20Research%20Proposal.od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eg"/><Relationship Id="rId1" Type="http://schemas.openxmlformats.org/officeDocument/2006/relationships/video" Target="NULL" TargetMode="External"/><Relationship Id="rId2" Type="http://schemas.microsoft.com/office/2007/relationships/media" Target="https://www.youtube.com/embed/1Fs536umh8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94EB6-5929-4569-9FA1-02F3CB36B5C6}"/>
              </a:ext>
            </a:extLst>
          </p:cNvPr>
          <p:cNvSpPr>
            <a:spLocks noGrp="1"/>
          </p:cNvSpPr>
          <p:nvPr>
            <p:ph type="ctrTitle"/>
          </p:nvPr>
        </p:nvSpPr>
        <p:spPr/>
        <p:txBody>
          <a:bodyPr/>
          <a:lstStyle/>
          <a:p>
            <a:r>
              <a:rPr lang="en-CA" dirty="0"/>
              <a:t>Integrating quotations (APA)</a:t>
            </a:r>
          </a:p>
        </p:txBody>
      </p:sp>
      <p:sp>
        <p:nvSpPr>
          <p:cNvPr id="3" name="Subtitle 2">
            <a:extLst>
              <a:ext uri="{FF2B5EF4-FFF2-40B4-BE49-F238E27FC236}">
                <a16:creationId xmlns:a16="http://schemas.microsoft.com/office/drawing/2014/main" xmlns="" id="{963467C7-B49C-4A3C-B3E8-837EB9325615}"/>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45833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3C19A-5835-4B55-AACE-2A65D324E40A}"/>
              </a:ext>
            </a:extLst>
          </p:cNvPr>
          <p:cNvSpPr>
            <a:spLocks noGrp="1"/>
          </p:cNvSpPr>
          <p:nvPr>
            <p:ph type="title"/>
          </p:nvPr>
        </p:nvSpPr>
        <p:spPr/>
        <p:txBody>
          <a:bodyPr/>
          <a:lstStyle/>
          <a:p>
            <a:r>
              <a:rPr lang="en-CA" dirty="0"/>
              <a:t>Quality of quotes, not quantity of quotes</a:t>
            </a:r>
          </a:p>
        </p:txBody>
      </p:sp>
      <p:sp>
        <p:nvSpPr>
          <p:cNvPr id="3" name="Content Placeholder 2">
            <a:extLst>
              <a:ext uri="{FF2B5EF4-FFF2-40B4-BE49-F238E27FC236}">
                <a16:creationId xmlns:a16="http://schemas.microsoft.com/office/drawing/2014/main" xmlns="" id="{CC5EEA1B-C94F-4BD4-B00E-3A7FE7F0C1F8}"/>
              </a:ext>
            </a:extLst>
          </p:cNvPr>
          <p:cNvSpPr>
            <a:spLocks noGrp="1"/>
          </p:cNvSpPr>
          <p:nvPr>
            <p:ph idx="1"/>
          </p:nvPr>
        </p:nvSpPr>
        <p:spPr/>
        <p:txBody>
          <a:bodyPr>
            <a:normAutofit fontScale="92500" lnSpcReduction="10000"/>
          </a:bodyPr>
          <a:lstStyle/>
          <a:p>
            <a:r>
              <a:rPr lang="en-CA" sz="3200" dirty="0"/>
              <a:t>“Never quote for the sake of quoting,” because your teacher isn’t looking for “4 quotes per paragraph” (Tran, 2016).</a:t>
            </a:r>
          </a:p>
          <a:p>
            <a:pPr marL="0" indent="0">
              <a:buNone/>
            </a:pPr>
            <a:endParaRPr lang="en-CA" sz="3200" dirty="0"/>
          </a:p>
          <a:p>
            <a:r>
              <a:rPr lang="en-CA" sz="3200" dirty="0"/>
              <a:t>Use a quote only when…</a:t>
            </a:r>
          </a:p>
          <a:p>
            <a:pPr marL="971550" lvl="1" indent="-514350">
              <a:buFont typeface="+mj-lt"/>
              <a:buAutoNum type="arabicPeriod"/>
            </a:pPr>
            <a:r>
              <a:rPr lang="en-CA" sz="3000" dirty="0"/>
              <a:t>The writer’s words are more memorable and interesting</a:t>
            </a:r>
          </a:p>
          <a:p>
            <a:pPr marL="971550" lvl="1" indent="-514350">
              <a:buFont typeface="+mj-lt"/>
              <a:buAutoNum type="arabicPeriod"/>
            </a:pPr>
            <a:r>
              <a:rPr lang="en-CA" sz="3000" dirty="0"/>
              <a:t>The writer’s language can better convey an idea than you can</a:t>
            </a:r>
          </a:p>
          <a:p>
            <a:pPr marL="971550" lvl="1" indent="-514350">
              <a:buFont typeface="+mj-lt"/>
              <a:buAutoNum type="arabicPeriod"/>
            </a:pPr>
            <a:r>
              <a:rPr lang="en-CA" sz="3000" dirty="0"/>
              <a:t>You want to add authority to your paper</a:t>
            </a:r>
          </a:p>
        </p:txBody>
      </p:sp>
    </p:spTree>
    <p:extLst>
      <p:ext uri="{BB962C8B-B14F-4D97-AF65-F5344CB8AC3E}">
        <p14:creationId xmlns:p14="http://schemas.microsoft.com/office/powerpoint/2010/main" val="1784375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0B04A-8996-4401-A2D6-653AC2DB53B1}"/>
              </a:ext>
            </a:extLst>
          </p:cNvPr>
          <p:cNvSpPr>
            <a:spLocks noGrp="1"/>
          </p:cNvSpPr>
          <p:nvPr>
            <p:ph type="title"/>
          </p:nvPr>
        </p:nvSpPr>
        <p:spPr/>
        <p:txBody>
          <a:bodyPr/>
          <a:lstStyle/>
          <a:p>
            <a:r>
              <a:rPr lang="en-CA" dirty="0"/>
              <a:t>Paraphrasing = no direct quotation</a:t>
            </a:r>
          </a:p>
        </p:txBody>
      </p:sp>
      <p:sp>
        <p:nvSpPr>
          <p:cNvPr id="3" name="Content Placeholder 2">
            <a:extLst>
              <a:ext uri="{FF2B5EF4-FFF2-40B4-BE49-F238E27FC236}">
                <a16:creationId xmlns:a16="http://schemas.microsoft.com/office/drawing/2014/main" xmlns="" id="{4F07992D-DE2B-40AA-99D0-5373B919D3BD}"/>
              </a:ext>
            </a:extLst>
          </p:cNvPr>
          <p:cNvSpPr>
            <a:spLocks noGrp="1"/>
          </p:cNvSpPr>
          <p:nvPr>
            <p:ph idx="1"/>
          </p:nvPr>
        </p:nvSpPr>
        <p:spPr/>
        <p:txBody>
          <a:bodyPr>
            <a:normAutofit fontScale="92500" lnSpcReduction="10000"/>
          </a:bodyPr>
          <a:lstStyle/>
          <a:p>
            <a:r>
              <a:rPr lang="en-CA" sz="3200" dirty="0"/>
              <a:t>“The rate of second hand smoke in public gathering places like bars and restaurants is three times the rate of private residences” (Smith, 1995, p.73). </a:t>
            </a:r>
          </a:p>
          <a:p>
            <a:endParaRPr lang="en-CA" sz="3200" dirty="0"/>
          </a:p>
          <a:p>
            <a:pPr marL="0" indent="0">
              <a:buNone/>
            </a:pPr>
            <a:r>
              <a:rPr lang="en-CA" sz="3200" dirty="0"/>
              <a:t>Can become…</a:t>
            </a:r>
          </a:p>
          <a:p>
            <a:pPr marL="0" indent="0">
              <a:buNone/>
            </a:pPr>
            <a:endParaRPr lang="en-CA" sz="3200" dirty="0"/>
          </a:p>
          <a:p>
            <a:pPr marL="0" indent="0">
              <a:buNone/>
            </a:pPr>
            <a:r>
              <a:rPr lang="en-CA" sz="3200" dirty="0"/>
              <a:t>According to Smith (1995), second hand smoke is three times stronger in public gathering places than in private residences. </a:t>
            </a:r>
          </a:p>
        </p:txBody>
      </p:sp>
    </p:spTree>
    <p:extLst>
      <p:ext uri="{BB962C8B-B14F-4D97-AF65-F5344CB8AC3E}">
        <p14:creationId xmlns:p14="http://schemas.microsoft.com/office/powerpoint/2010/main" val="2504673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DD3C-2A24-40E1-A195-0352C89E43C7}"/>
              </a:ext>
            </a:extLst>
          </p:cNvPr>
          <p:cNvSpPr>
            <a:spLocks noGrp="1"/>
          </p:cNvSpPr>
          <p:nvPr>
            <p:ph type="title"/>
          </p:nvPr>
        </p:nvSpPr>
        <p:spPr>
          <a:xfrm>
            <a:off x="2895600" y="152399"/>
            <a:ext cx="8610600" cy="1485901"/>
          </a:xfrm>
        </p:spPr>
        <p:txBody>
          <a:bodyPr/>
          <a:lstStyle/>
          <a:p>
            <a:r>
              <a:rPr lang="en-CA" dirty="0"/>
              <a:t>Three types of quote integration</a:t>
            </a:r>
          </a:p>
        </p:txBody>
      </p:sp>
      <p:sp>
        <p:nvSpPr>
          <p:cNvPr id="3" name="Content Placeholder 2">
            <a:extLst>
              <a:ext uri="{FF2B5EF4-FFF2-40B4-BE49-F238E27FC236}">
                <a16:creationId xmlns:a16="http://schemas.microsoft.com/office/drawing/2014/main" xmlns="" id="{6FD6894B-6BE0-4498-9ACE-169DAC766F9D}"/>
              </a:ext>
            </a:extLst>
          </p:cNvPr>
          <p:cNvSpPr>
            <a:spLocks noGrp="1"/>
          </p:cNvSpPr>
          <p:nvPr>
            <p:ph idx="1"/>
          </p:nvPr>
        </p:nvSpPr>
        <p:spPr>
          <a:xfrm>
            <a:off x="685800" y="1409700"/>
            <a:ext cx="10820400" cy="5295900"/>
          </a:xfrm>
        </p:spPr>
        <p:txBody>
          <a:bodyPr>
            <a:normAutofit/>
          </a:bodyPr>
          <a:lstStyle/>
          <a:p>
            <a:pPr marL="514350" indent="-514350">
              <a:buFont typeface="+mj-lt"/>
              <a:buAutoNum type="arabicPeriod"/>
            </a:pPr>
            <a:r>
              <a:rPr lang="en-CA" sz="3200" dirty="0"/>
              <a:t>Begin with quote (not strong)</a:t>
            </a:r>
          </a:p>
          <a:p>
            <a:pPr lvl="1"/>
            <a:r>
              <a:rPr lang="en-CA" sz="2400" dirty="0"/>
              <a:t>“She always felt the center of her heart go hard” demonstrates how Mrs. Wilmot appears a loving mother to the rest of the world, while inwardly feeling little for her children (120).</a:t>
            </a:r>
          </a:p>
          <a:p>
            <a:pPr marL="514350" indent="-514350">
              <a:buFont typeface="+mj-lt"/>
              <a:buAutoNum type="arabicPeriod"/>
            </a:pPr>
            <a:r>
              <a:rPr lang="en-CA" sz="3200" dirty="0"/>
              <a:t>Begin with explanation (stronger)</a:t>
            </a:r>
          </a:p>
          <a:p>
            <a:pPr lvl="1"/>
            <a:r>
              <a:rPr lang="en-CA" sz="2400" dirty="0"/>
              <a:t>Even though Mrs. Wilmot appears to love her children to the rest of the world, “when her children were present, she always felt the center of her heart go hard” (120).</a:t>
            </a:r>
            <a:endParaRPr lang="en-CA" dirty="0"/>
          </a:p>
          <a:p>
            <a:pPr marL="514350" indent="-514350">
              <a:buFont typeface="+mj-lt"/>
              <a:buAutoNum type="arabicPeriod"/>
            </a:pPr>
            <a:r>
              <a:rPr lang="en-CA" sz="3200" dirty="0"/>
              <a:t>Quote inserted in the middle (strongest)</a:t>
            </a:r>
          </a:p>
          <a:p>
            <a:pPr lvl="1"/>
            <a:r>
              <a:rPr lang="en-CA" sz="2400" dirty="0"/>
              <a:t>Mrs. Wilmot “always felt the center of heart go hard” when her children were present, but to the rest of the world, she appears to be a loving mother.</a:t>
            </a:r>
          </a:p>
        </p:txBody>
      </p:sp>
    </p:spTree>
    <p:extLst>
      <p:ext uri="{BB962C8B-B14F-4D97-AF65-F5344CB8AC3E}">
        <p14:creationId xmlns:p14="http://schemas.microsoft.com/office/powerpoint/2010/main" val="774711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59716-61F6-4AA2-BAFD-25C2FF5E2A78}"/>
              </a:ext>
            </a:extLst>
          </p:cNvPr>
          <p:cNvSpPr>
            <a:spLocks noGrp="1"/>
          </p:cNvSpPr>
          <p:nvPr>
            <p:ph type="title"/>
          </p:nvPr>
        </p:nvSpPr>
        <p:spPr/>
        <p:txBody>
          <a:bodyPr/>
          <a:lstStyle/>
          <a:p>
            <a:r>
              <a:rPr lang="en-CA" dirty="0"/>
              <a:t>2 minute stretch</a:t>
            </a:r>
          </a:p>
        </p:txBody>
      </p:sp>
      <p:sp>
        <p:nvSpPr>
          <p:cNvPr id="3" name="Content Placeholder 2">
            <a:extLst>
              <a:ext uri="{FF2B5EF4-FFF2-40B4-BE49-F238E27FC236}">
                <a16:creationId xmlns:a16="http://schemas.microsoft.com/office/drawing/2014/main" xmlns="" id="{7851740A-DED0-440B-8238-C238A9791AC5}"/>
              </a:ext>
            </a:extLst>
          </p:cNvPr>
          <p:cNvSpPr>
            <a:spLocks noGrp="1"/>
          </p:cNvSpPr>
          <p:nvPr>
            <p:ph idx="1"/>
          </p:nvPr>
        </p:nvSpPr>
        <p:spPr/>
        <p:txBody>
          <a:bodyPr>
            <a:normAutofit/>
          </a:bodyPr>
          <a:lstStyle/>
          <a:p>
            <a:r>
              <a:rPr lang="en-CA" sz="3200" dirty="0"/>
              <a:t>On one condition: </a:t>
            </a:r>
          </a:p>
          <a:p>
            <a:pPr lvl="1"/>
            <a:r>
              <a:rPr lang="en-CA" sz="3000" dirty="0"/>
              <a:t>Come back, phones away, notes out</a:t>
            </a:r>
          </a:p>
        </p:txBody>
      </p:sp>
    </p:spTree>
    <p:extLst>
      <p:ext uri="{BB962C8B-B14F-4D97-AF65-F5344CB8AC3E}">
        <p14:creationId xmlns:p14="http://schemas.microsoft.com/office/powerpoint/2010/main" val="261110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F87AB-D7EE-4A75-AA8D-67496972A2AD}"/>
              </a:ext>
            </a:extLst>
          </p:cNvPr>
          <p:cNvSpPr>
            <a:spLocks noGrp="1"/>
          </p:cNvSpPr>
          <p:nvPr>
            <p:ph type="title"/>
          </p:nvPr>
        </p:nvSpPr>
        <p:spPr>
          <a:xfrm>
            <a:off x="2895600" y="419099"/>
            <a:ext cx="8610600" cy="1066801"/>
          </a:xfrm>
        </p:spPr>
        <p:txBody>
          <a:bodyPr>
            <a:normAutofit/>
          </a:bodyPr>
          <a:lstStyle/>
          <a:p>
            <a:r>
              <a:rPr lang="en-CA" dirty="0"/>
              <a:t>Essay Proposal Assignment </a:t>
            </a:r>
            <a:br>
              <a:rPr lang="en-CA" dirty="0"/>
            </a:br>
            <a:r>
              <a:rPr lang="en-CA" sz="2800" dirty="0"/>
              <a:t>due Date: __________</a:t>
            </a:r>
            <a:endParaRPr lang="en-CA" dirty="0"/>
          </a:p>
        </p:txBody>
      </p:sp>
      <p:sp>
        <p:nvSpPr>
          <p:cNvPr id="3" name="Content Placeholder 2">
            <a:extLst>
              <a:ext uri="{FF2B5EF4-FFF2-40B4-BE49-F238E27FC236}">
                <a16:creationId xmlns:a16="http://schemas.microsoft.com/office/drawing/2014/main" xmlns="" id="{54377BE4-0998-40DF-A179-FCD822831F5B}"/>
              </a:ext>
            </a:extLst>
          </p:cNvPr>
          <p:cNvSpPr>
            <a:spLocks noGrp="1"/>
          </p:cNvSpPr>
          <p:nvPr>
            <p:ph idx="1"/>
          </p:nvPr>
        </p:nvSpPr>
        <p:spPr>
          <a:xfrm>
            <a:off x="685800" y="1485900"/>
            <a:ext cx="10820400" cy="5181600"/>
          </a:xfrm>
        </p:spPr>
        <p:txBody>
          <a:bodyPr>
            <a:normAutofit fontScale="92500" lnSpcReduction="20000"/>
          </a:bodyPr>
          <a:lstStyle/>
          <a:p>
            <a:r>
              <a:rPr lang="en-CA" sz="2800" dirty="0"/>
              <a:t>In 50-100 words, tell me what your essay is going to be about</a:t>
            </a:r>
          </a:p>
          <a:p>
            <a:endParaRPr lang="en-CA" sz="2800" dirty="0"/>
          </a:p>
          <a:p>
            <a:r>
              <a:rPr lang="en-CA" sz="2800" dirty="0"/>
              <a:t>4 sources</a:t>
            </a:r>
          </a:p>
          <a:p>
            <a:pPr lvl="1"/>
            <a:r>
              <a:rPr lang="en-CA" sz="2600" dirty="0"/>
              <a:t>3 academic sources </a:t>
            </a:r>
            <a:r>
              <a:rPr lang="en-CA" sz="2600" u="sng" dirty="0"/>
              <a:t>for</a:t>
            </a:r>
            <a:r>
              <a:rPr lang="en-CA" sz="2600" dirty="0"/>
              <a:t> your argument</a:t>
            </a:r>
          </a:p>
          <a:p>
            <a:pPr lvl="1"/>
            <a:r>
              <a:rPr lang="en-CA" sz="2600" dirty="0"/>
              <a:t>1 source </a:t>
            </a:r>
            <a:r>
              <a:rPr lang="en-CA" sz="2600" u="sng" dirty="0"/>
              <a:t>against</a:t>
            </a:r>
            <a:r>
              <a:rPr lang="en-CA" sz="2600" dirty="0"/>
              <a:t> your argument</a:t>
            </a:r>
          </a:p>
          <a:p>
            <a:pPr lvl="1"/>
            <a:endParaRPr lang="en-CA" sz="2800" dirty="0"/>
          </a:p>
          <a:p>
            <a:r>
              <a:rPr lang="en-CA" sz="2800" dirty="0"/>
              <a:t>You will write minimum 2 sentences for each article (no more than 75 words)</a:t>
            </a:r>
          </a:p>
          <a:p>
            <a:pPr lvl="1"/>
            <a:r>
              <a:rPr lang="en-CA" sz="2600" dirty="0"/>
              <a:t>Sentence 1: briefly summarize the article</a:t>
            </a:r>
          </a:p>
          <a:p>
            <a:pPr lvl="1"/>
            <a:r>
              <a:rPr lang="en-CA" sz="2600" dirty="0"/>
              <a:t>Sentence 2: how you will use the article in your essay</a:t>
            </a:r>
          </a:p>
          <a:p>
            <a:pPr lvl="1"/>
            <a:endParaRPr lang="en-CA" sz="2600" dirty="0"/>
          </a:p>
          <a:p>
            <a:r>
              <a:rPr lang="en-CA" sz="2600" dirty="0"/>
              <a:t>You will be marked on (out of 6):</a:t>
            </a:r>
          </a:p>
          <a:p>
            <a:pPr lvl="1"/>
            <a:r>
              <a:rPr lang="en-CA" sz="2600" dirty="0"/>
              <a:t>1) Your ability to properly cite information (APA format) – 75%</a:t>
            </a:r>
          </a:p>
          <a:p>
            <a:pPr lvl="1"/>
            <a:r>
              <a:rPr lang="en-CA" sz="2600" dirty="0"/>
              <a:t>2) Your ability to summarize your essay and your sources – 25%</a:t>
            </a:r>
          </a:p>
          <a:p>
            <a:endParaRPr lang="en-CA" sz="2800" dirty="0"/>
          </a:p>
        </p:txBody>
      </p:sp>
    </p:spTree>
    <p:extLst>
      <p:ext uri="{BB962C8B-B14F-4D97-AF65-F5344CB8AC3E}">
        <p14:creationId xmlns:p14="http://schemas.microsoft.com/office/powerpoint/2010/main" val="135526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5D402-A448-4002-8ADC-590D48D9069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xmlns="" id="{835331E0-DC61-4C7B-BB86-B2351629A2E5}"/>
              </a:ext>
            </a:extLst>
          </p:cNvPr>
          <p:cNvSpPr>
            <a:spLocks noGrp="1"/>
          </p:cNvSpPr>
          <p:nvPr>
            <p:ph idx="1"/>
          </p:nvPr>
        </p:nvSpPr>
        <p:spPr/>
        <p:txBody>
          <a:bodyPr/>
          <a:lstStyle/>
          <a:p>
            <a:r>
              <a:rPr lang="en-CA" sz="2400" dirty="0">
                <a:hlinkClick r:id="rId2" action="ppaction://hlinkfile"/>
              </a:rPr>
              <a:t>My first essay proposal, English 135 @ </a:t>
            </a:r>
            <a:r>
              <a:rPr lang="en-CA" sz="2400" dirty="0" err="1">
                <a:hlinkClick r:id="rId2" action="ppaction://hlinkfile"/>
              </a:rPr>
              <a:t>UVic</a:t>
            </a:r>
            <a:endParaRPr lang="en-CA" sz="2400" dirty="0"/>
          </a:p>
          <a:p>
            <a:endParaRPr lang="en-CA" dirty="0"/>
          </a:p>
        </p:txBody>
      </p:sp>
    </p:spTree>
    <p:extLst>
      <p:ext uri="{BB962C8B-B14F-4D97-AF65-F5344CB8AC3E}">
        <p14:creationId xmlns:p14="http://schemas.microsoft.com/office/powerpoint/2010/main" val="173961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DD3C-2A24-40E1-A195-0352C89E43C7}"/>
              </a:ext>
            </a:extLst>
          </p:cNvPr>
          <p:cNvSpPr>
            <a:spLocks noGrp="1"/>
          </p:cNvSpPr>
          <p:nvPr>
            <p:ph type="title"/>
          </p:nvPr>
        </p:nvSpPr>
        <p:spPr/>
        <p:txBody>
          <a:bodyPr/>
          <a:lstStyle/>
          <a:p>
            <a:r>
              <a:rPr lang="en-CA" dirty="0"/>
              <a:t>In-text Citations</a:t>
            </a:r>
          </a:p>
        </p:txBody>
      </p:sp>
      <p:sp>
        <p:nvSpPr>
          <p:cNvPr id="3" name="Content Placeholder 2">
            <a:extLst>
              <a:ext uri="{FF2B5EF4-FFF2-40B4-BE49-F238E27FC236}">
                <a16:creationId xmlns:a16="http://schemas.microsoft.com/office/drawing/2014/main" xmlns="" id="{6FD6894B-6BE0-4498-9ACE-169DAC766F9D}"/>
              </a:ext>
            </a:extLst>
          </p:cNvPr>
          <p:cNvSpPr>
            <a:spLocks noGrp="1"/>
          </p:cNvSpPr>
          <p:nvPr>
            <p:ph idx="1"/>
          </p:nvPr>
        </p:nvSpPr>
        <p:spPr/>
        <p:txBody>
          <a:bodyPr>
            <a:normAutofit/>
          </a:bodyPr>
          <a:lstStyle/>
          <a:p>
            <a:r>
              <a:rPr lang="en-CA" sz="3200" dirty="0"/>
              <a:t>The info you </a:t>
            </a:r>
            <a:r>
              <a:rPr lang="en-CA" sz="3200" u="sng" dirty="0"/>
              <a:t>MUST</a:t>
            </a:r>
            <a:r>
              <a:rPr lang="en-CA" sz="3200" dirty="0"/>
              <a:t> have for in-text citation</a:t>
            </a:r>
          </a:p>
          <a:p>
            <a:pPr lvl="1"/>
            <a:r>
              <a:rPr lang="en-CA" sz="3000" dirty="0"/>
              <a:t>Author, year, page number(s)</a:t>
            </a:r>
          </a:p>
          <a:p>
            <a:pPr lvl="1"/>
            <a:r>
              <a:rPr lang="en-CA" sz="3000" dirty="0"/>
              <a:t>(Smith, 1995, p. 73-4)</a:t>
            </a:r>
          </a:p>
          <a:p>
            <a:pPr lvl="1"/>
            <a:endParaRPr lang="en-CA" sz="3000" dirty="0"/>
          </a:p>
          <a:p>
            <a:r>
              <a:rPr lang="en-CA" sz="3200" u="sng" dirty="0"/>
              <a:t>BUT</a:t>
            </a:r>
            <a:r>
              <a:rPr lang="en-CA" sz="3200" dirty="0"/>
              <a:t> Paraphrasing (not using a </a:t>
            </a:r>
            <a:r>
              <a:rPr lang="en-CA" sz="3200" u="sng" dirty="0"/>
              <a:t>direct</a:t>
            </a:r>
            <a:r>
              <a:rPr lang="en-CA" sz="3200" dirty="0"/>
              <a:t> quote)</a:t>
            </a:r>
          </a:p>
          <a:p>
            <a:pPr lvl="1"/>
            <a:r>
              <a:rPr lang="en-CA" sz="3000" dirty="0"/>
              <a:t>Author, year… don’t need page number.</a:t>
            </a:r>
          </a:p>
        </p:txBody>
      </p:sp>
    </p:spTree>
    <p:extLst>
      <p:ext uri="{BB962C8B-B14F-4D97-AF65-F5344CB8AC3E}">
        <p14:creationId xmlns:p14="http://schemas.microsoft.com/office/powerpoint/2010/main" val="357144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DD3C-2A24-40E1-A195-0352C89E43C7}"/>
              </a:ext>
            </a:extLst>
          </p:cNvPr>
          <p:cNvSpPr>
            <a:spLocks noGrp="1"/>
          </p:cNvSpPr>
          <p:nvPr>
            <p:ph type="title"/>
          </p:nvPr>
        </p:nvSpPr>
        <p:spPr/>
        <p:txBody>
          <a:bodyPr/>
          <a:lstStyle/>
          <a:p>
            <a:r>
              <a:rPr lang="en-CA" dirty="0"/>
              <a:t>In-text Citations</a:t>
            </a:r>
          </a:p>
        </p:txBody>
      </p:sp>
      <p:sp>
        <p:nvSpPr>
          <p:cNvPr id="3" name="Content Placeholder 2">
            <a:extLst>
              <a:ext uri="{FF2B5EF4-FFF2-40B4-BE49-F238E27FC236}">
                <a16:creationId xmlns:a16="http://schemas.microsoft.com/office/drawing/2014/main" xmlns="" id="{6FD6894B-6BE0-4498-9ACE-169DAC766F9D}"/>
              </a:ext>
            </a:extLst>
          </p:cNvPr>
          <p:cNvSpPr>
            <a:spLocks noGrp="1"/>
          </p:cNvSpPr>
          <p:nvPr>
            <p:ph idx="1"/>
          </p:nvPr>
        </p:nvSpPr>
        <p:spPr/>
        <p:txBody>
          <a:bodyPr>
            <a:normAutofit lnSpcReduction="10000"/>
          </a:bodyPr>
          <a:lstStyle/>
          <a:p>
            <a:r>
              <a:rPr lang="en-CA" sz="3200" dirty="0"/>
              <a:t>More than 4 authors = first author + “et al.”</a:t>
            </a:r>
          </a:p>
          <a:p>
            <a:pPr lvl="1"/>
            <a:r>
              <a:rPr lang="en-CA" sz="3000" dirty="0"/>
              <a:t>***NO period after et***</a:t>
            </a:r>
          </a:p>
          <a:p>
            <a:pPr lvl="1"/>
            <a:endParaRPr lang="en-CA" sz="3000" dirty="0"/>
          </a:p>
          <a:p>
            <a:r>
              <a:rPr lang="en-CA" sz="3200" dirty="0"/>
              <a:t>Instead of: “(</a:t>
            </a:r>
            <a:r>
              <a:rPr lang="en-CA" sz="3200" dirty="0" err="1"/>
              <a:t>Petterson</a:t>
            </a:r>
            <a:r>
              <a:rPr lang="en-CA" sz="3200" dirty="0"/>
              <a:t>, </a:t>
            </a:r>
            <a:r>
              <a:rPr lang="en-CA" sz="3200" dirty="0" err="1"/>
              <a:t>Boeser</a:t>
            </a:r>
            <a:r>
              <a:rPr lang="en-CA" sz="3200" dirty="0"/>
              <a:t>, Horvat, </a:t>
            </a:r>
            <a:r>
              <a:rPr lang="en-CA" sz="3200" dirty="0" err="1"/>
              <a:t>Edler</a:t>
            </a:r>
            <a:r>
              <a:rPr lang="en-CA" sz="3200" dirty="0"/>
              <a:t>, &amp; </a:t>
            </a:r>
            <a:r>
              <a:rPr lang="en-CA" sz="3200" dirty="0" err="1"/>
              <a:t>Tanev</a:t>
            </a:r>
            <a:r>
              <a:rPr lang="en-CA" sz="3200" dirty="0"/>
              <a:t>, 2019).”</a:t>
            </a:r>
          </a:p>
          <a:p>
            <a:r>
              <a:rPr lang="en-CA" sz="3200" dirty="0"/>
              <a:t>It becomes: “(</a:t>
            </a:r>
            <a:r>
              <a:rPr lang="en-CA" sz="3200" dirty="0" err="1"/>
              <a:t>Petterson</a:t>
            </a:r>
            <a:r>
              <a:rPr lang="en-CA" sz="3200" dirty="0"/>
              <a:t> et al., 2010).”</a:t>
            </a:r>
          </a:p>
          <a:p>
            <a:endParaRPr lang="en-CA" sz="3200" dirty="0"/>
          </a:p>
          <a:p>
            <a:r>
              <a:rPr lang="en-CA" sz="3200" u="sng" dirty="0"/>
              <a:t>But</a:t>
            </a:r>
            <a:r>
              <a:rPr lang="en-CA" sz="3200" dirty="0"/>
              <a:t>, 4 authors = (</a:t>
            </a:r>
            <a:r>
              <a:rPr lang="en-CA" sz="3200" dirty="0" err="1"/>
              <a:t>Sedin</a:t>
            </a:r>
            <a:r>
              <a:rPr lang="en-CA" sz="3200" dirty="0"/>
              <a:t>, </a:t>
            </a:r>
            <a:r>
              <a:rPr lang="en-CA" sz="3200" dirty="0" err="1"/>
              <a:t>Sedin</a:t>
            </a:r>
            <a:r>
              <a:rPr lang="en-CA" sz="3200" dirty="0"/>
              <a:t>, Burrows, &amp; Kesler, 2010)</a:t>
            </a:r>
          </a:p>
        </p:txBody>
      </p:sp>
    </p:spTree>
    <p:extLst>
      <p:ext uri="{BB962C8B-B14F-4D97-AF65-F5344CB8AC3E}">
        <p14:creationId xmlns:p14="http://schemas.microsoft.com/office/powerpoint/2010/main" val="2928179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0B04A-8996-4401-A2D6-653AC2DB53B1}"/>
              </a:ext>
            </a:extLst>
          </p:cNvPr>
          <p:cNvSpPr>
            <a:spLocks noGrp="1"/>
          </p:cNvSpPr>
          <p:nvPr>
            <p:ph type="title"/>
          </p:nvPr>
        </p:nvSpPr>
        <p:spPr/>
        <p:txBody>
          <a:bodyPr/>
          <a:lstStyle/>
          <a:p>
            <a:r>
              <a:rPr lang="en-CA" dirty="0"/>
              <a:t>Short Quotations</a:t>
            </a:r>
          </a:p>
        </p:txBody>
      </p:sp>
      <p:sp>
        <p:nvSpPr>
          <p:cNvPr id="3" name="Content Placeholder 2">
            <a:extLst>
              <a:ext uri="{FF2B5EF4-FFF2-40B4-BE49-F238E27FC236}">
                <a16:creationId xmlns:a16="http://schemas.microsoft.com/office/drawing/2014/main" xmlns="" id="{4F07992D-DE2B-40AA-99D0-5373B919D3BD}"/>
              </a:ext>
            </a:extLst>
          </p:cNvPr>
          <p:cNvSpPr>
            <a:spLocks noGrp="1"/>
          </p:cNvSpPr>
          <p:nvPr>
            <p:ph idx="1"/>
          </p:nvPr>
        </p:nvSpPr>
        <p:spPr/>
        <p:txBody>
          <a:bodyPr>
            <a:normAutofit/>
          </a:bodyPr>
          <a:lstStyle/>
          <a:p>
            <a:r>
              <a:rPr lang="en-CA" sz="3200" dirty="0"/>
              <a:t>One sentence maximum, please!</a:t>
            </a:r>
          </a:p>
          <a:p>
            <a:pPr lvl="1"/>
            <a:r>
              <a:rPr lang="en-CA" sz="3000" dirty="0"/>
              <a:t>In Smith’s (1995) article, she argues that “the rate of second hand smoke in public gathering places like bars and restaurants is three times the rate of private residences” (p.73).</a:t>
            </a:r>
          </a:p>
          <a:p>
            <a:pPr marL="457200" lvl="1" indent="0">
              <a:buNone/>
            </a:pPr>
            <a:r>
              <a:rPr lang="en-CA" sz="3000" dirty="0">
                <a:sym typeface="Wingdings" panose="05000000000000000000" pitchFamily="2" charset="2"/>
              </a:rPr>
              <a:t>	You are three times more likely to inhale second 	hand smoke in a public gathering place than a 	“private residence” (Smith, 1995, p.73)</a:t>
            </a:r>
            <a:endParaRPr lang="en-CA" sz="3000" dirty="0"/>
          </a:p>
          <a:p>
            <a:pPr lvl="1"/>
            <a:endParaRPr lang="en-CA" sz="3000" dirty="0"/>
          </a:p>
        </p:txBody>
      </p:sp>
    </p:spTree>
    <p:extLst>
      <p:ext uri="{BB962C8B-B14F-4D97-AF65-F5344CB8AC3E}">
        <p14:creationId xmlns:p14="http://schemas.microsoft.com/office/powerpoint/2010/main" val="222567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How to embed quotes like a BOSS | Essay tips | Lisa Tran">
            <a:hlinkClick r:id="" action="ppaction://media"/>
            <a:extLst>
              <a:ext uri="{FF2B5EF4-FFF2-40B4-BE49-F238E27FC236}">
                <a16:creationId xmlns:a16="http://schemas.microsoft.com/office/drawing/2014/main" xmlns="" id="{CDE51056-B397-43DC-8D9A-ECE052D73D8A}"/>
              </a:ext>
            </a:extLst>
          </p:cNvPr>
          <p:cNvPicPr>
            <a:picLocks noRot="1" noChangeAspect="1"/>
          </p:cNvPicPr>
          <p:nvPr>
            <a:videoFile r:link="rId1"/>
            <p:extLst>
              <p:ext uri="{DAA4B4D4-6D71-4841-9C94-3DE7FCFB9230}">
                <p14:media xmlns:p14="http://schemas.microsoft.com/office/powerpoint/2010/main" r:link="rId2"/>
              </p:ext>
            </p:extLst>
          </p:nvPr>
        </p:nvPicPr>
        <p:blipFill rotWithShape="1">
          <a:blip r:embed="rId4"/>
          <a:srcRect t="-20" b="2492"/>
          <a:stretch/>
        </p:blipFill>
        <p:spPr>
          <a:xfrm>
            <a:off x="655674" y="686878"/>
            <a:ext cx="10880651" cy="5969104"/>
          </a:xfrm>
          <a:prstGeom prst="rect">
            <a:avLst/>
          </a:prstGeom>
        </p:spPr>
      </p:pic>
    </p:spTree>
    <p:extLst>
      <p:ext uri="{BB962C8B-B14F-4D97-AF65-F5344CB8AC3E}">
        <p14:creationId xmlns:p14="http://schemas.microsoft.com/office/powerpoint/2010/main" val="82130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0B04A-8996-4401-A2D6-653AC2DB53B1}"/>
              </a:ext>
            </a:extLst>
          </p:cNvPr>
          <p:cNvSpPr>
            <a:spLocks noGrp="1"/>
          </p:cNvSpPr>
          <p:nvPr>
            <p:ph type="title"/>
          </p:nvPr>
        </p:nvSpPr>
        <p:spPr/>
        <p:txBody>
          <a:bodyPr/>
          <a:lstStyle/>
          <a:p>
            <a:r>
              <a:rPr lang="en-CA" dirty="0"/>
              <a:t>The main Ideas of the video</a:t>
            </a:r>
          </a:p>
        </p:txBody>
      </p:sp>
      <p:sp>
        <p:nvSpPr>
          <p:cNvPr id="3" name="Content Placeholder 2">
            <a:extLst>
              <a:ext uri="{FF2B5EF4-FFF2-40B4-BE49-F238E27FC236}">
                <a16:creationId xmlns:a16="http://schemas.microsoft.com/office/drawing/2014/main" xmlns="" id="{4F07992D-DE2B-40AA-99D0-5373B919D3BD}"/>
              </a:ext>
            </a:extLst>
          </p:cNvPr>
          <p:cNvSpPr>
            <a:spLocks noGrp="1"/>
          </p:cNvSpPr>
          <p:nvPr>
            <p:ph idx="1"/>
          </p:nvPr>
        </p:nvSpPr>
        <p:spPr/>
        <p:txBody>
          <a:bodyPr>
            <a:normAutofit/>
          </a:bodyPr>
          <a:lstStyle/>
          <a:p>
            <a:pPr marL="514350" indent="-514350">
              <a:buFont typeface="+mj-lt"/>
              <a:buAutoNum type="arabicPeriod"/>
            </a:pPr>
            <a:r>
              <a:rPr lang="en-CA" sz="3200" dirty="0"/>
              <a:t>Never quote for the sake of quoting</a:t>
            </a:r>
          </a:p>
          <a:p>
            <a:pPr marL="514350" indent="-514350">
              <a:buFont typeface="+mj-lt"/>
              <a:buAutoNum type="arabicPeriod"/>
            </a:pPr>
            <a:r>
              <a:rPr lang="en-CA" sz="3200" dirty="0"/>
              <a:t>Use your quotes to </a:t>
            </a:r>
            <a:r>
              <a:rPr lang="en-CA" sz="3200" u="sng" dirty="0"/>
              <a:t>strengthen</a:t>
            </a:r>
            <a:r>
              <a:rPr lang="en-CA" sz="3200" dirty="0"/>
              <a:t> your paper</a:t>
            </a:r>
          </a:p>
          <a:p>
            <a:pPr marL="514350" indent="-514350">
              <a:buFont typeface="+mj-lt"/>
              <a:buAutoNum type="arabicPeriod"/>
            </a:pPr>
            <a:r>
              <a:rPr lang="en-CA" sz="3200" dirty="0"/>
              <a:t>Make sure your quote makes sense</a:t>
            </a:r>
          </a:p>
          <a:p>
            <a:pPr marL="514350" indent="-514350">
              <a:buFont typeface="+mj-lt"/>
              <a:buAutoNum type="arabicPeriod"/>
            </a:pPr>
            <a:endParaRPr lang="en-CA" sz="3200" dirty="0"/>
          </a:p>
        </p:txBody>
      </p:sp>
    </p:spTree>
    <p:extLst>
      <p:ext uri="{BB962C8B-B14F-4D97-AF65-F5344CB8AC3E}">
        <p14:creationId xmlns:p14="http://schemas.microsoft.com/office/powerpoint/2010/main" val="228018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9B88B-BE79-43C7-A6CD-9C7EAFA74F26}"/>
              </a:ext>
            </a:extLst>
          </p:cNvPr>
          <p:cNvSpPr>
            <a:spLocks noGrp="1"/>
          </p:cNvSpPr>
          <p:nvPr>
            <p:ph type="title"/>
          </p:nvPr>
        </p:nvSpPr>
        <p:spPr>
          <a:xfrm>
            <a:off x="2895600" y="764373"/>
            <a:ext cx="8610600" cy="1293028"/>
          </a:xfrm>
        </p:spPr>
        <p:txBody>
          <a:bodyPr/>
          <a:lstStyle/>
          <a:p>
            <a:endParaRPr lang="en-CA" dirty="0"/>
          </a:p>
        </p:txBody>
      </p:sp>
      <p:pic>
        <p:nvPicPr>
          <p:cNvPr id="9" name="Content Placeholder 8">
            <a:extLst>
              <a:ext uri="{FF2B5EF4-FFF2-40B4-BE49-F238E27FC236}">
                <a16:creationId xmlns:a16="http://schemas.microsoft.com/office/drawing/2014/main" xmlns="" id="{D9CBE6D1-AB09-493E-81D0-F0F5C5E9E91C}"/>
              </a:ext>
            </a:extLst>
          </p:cNvPr>
          <p:cNvPicPr>
            <a:picLocks noGrp="1" noChangeAspect="1"/>
          </p:cNvPicPr>
          <p:nvPr>
            <p:ph idx="1"/>
          </p:nvPr>
        </p:nvPicPr>
        <p:blipFill>
          <a:blip r:embed="rId2"/>
          <a:stretch>
            <a:fillRect/>
          </a:stretch>
        </p:blipFill>
        <p:spPr>
          <a:xfrm>
            <a:off x="1280421" y="315912"/>
            <a:ext cx="9631158" cy="6218238"/>
          </a:xfrm>
        </p:spPr>
      </p:pic>
    </p:spTree>
    <p:extLst>
      <p:ext uri="{BB962C8B-B14F-4D97-AF65-F5344CB8AC3E}">
        <p14:creationId xmlns:p14="http://schemas.microsoft.com/office/powerpoint/2010/main" val="268384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0B04A-8996-4401-A2D6-653AC2DB53B1}"/>
              </a:ext>
            </a:extLst>
          </p:cNvPr>
          <p:cNvSpPr>
            <a:spLocks noGrp="1"/>
          </p:cNvSpPr>
          <p:nvPr>
            <p:ph type="title"/>
          </p:nvPr>
        </p:nvSpPr>
        <p:spPr/>
        <p:txBody>
          <a:bodyPr>
            <a:normAutofit/>
          </a:bodyPr>
          <a:lstStyle/>
          <a:p>
            <a:r>
              <a:rPr lang="en-CA" dirty="0"/>
              <a:t>Answering these questions in one fell swoop…</a:t>
            </a:r>
          </a:p>
        </p:txBody>
      </p:sp>
      <p:sp>
        <p:nvSpPr>
          <p:cNvPr id="3" name="Content Placeholder 2">
            <a:extLst>
              <a:ext uri="{FF2B5EF4-FFF2-40B4-BE49-F238E27FC236}">
                <a16:creationId xmlns:a16="http://schemas.microsoft.com/office/drawing/2014/main" xmlns="" id="{4F07992D-DE2B-40AA-99D0-5373B919D3BD}"/>
              </a:ext>
            </a:extLst>
          </p:cNvPr>
          <p:cNvSpPr>
            <a:spLocks noGrp="1"/>
          </p:cNvSpPr>
          <p:nvPr>
            <p:ph idx="1"/>
          </p:nvPr>
        </p:nvSpPr>
        <p:spPr/>
        <p:txBody>
          <a:bodyPr>
            <a:normAutofit/>
          </a:bodyPr>
          <a:lstStyle/>
          <a:p>
            <a:r>
              <a:rPr lang="en-CA" sz="3200" dirty="0"/>
              <a:t>RULE OF THUMB: take out the quotation marks… does your sentence still make sense?</a:t>
            </a:r>
          </a:p>
          <a:p>
            <a:endParaRPr lang="en-CA" sz="3200" dirty="0"/>
          </a:p>
          <a:p>
            <a:r>
              <a:rPr lang="en-CA" sz="3200" dirty="0"/>
              <a:t>Punctuation</a:t>
            </a:r>
          </a:p>
          <a:p>
            <a:r>
              <a:rPr lang="en-CA" sz="3200" dirty="0"/>
              <a:t>Verb tenses</a:t>
            </a:r>
          </a:p>
          <a:p>
            <a:r>
              <a:rPr lang="en-CA" sz="3200" dirty="0"/>
              <a:t>Subject-verb agreement</a:t>
            </a:r>
          </a:p>
          <a:p>
            <a:pPr marL="0" indent="0">
              <a:buNone/>
            </a:pPr>
            <a:r>
              <a:rPr lang="en-CA" sz="2800" dirty="0">
                <a:sym typeface="Wingdings" panose="05000000000000000000" pitchFamily="2" charset="2"/>
              </a:rPr>
              <a:t>	Are these consistent throughout your sentence?</a:t>
            </a:r>
            <a:endParaRPr lang="en-CA" sz="2800" dirty="0"/>
          </a:p>
        </p:txBody>
      </p:sp>
    </p:spTree>
    <p:extLst>
      <p:ext uri="{BB962C8B-B14F-4D97-AF65-F5344CB8AC3E}">
        <p14:creationId xmlns:p14="http://schemas.microsoft.com/office/powerpoint/2010/main" val="2763107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0B04A-8996-4401-A2D6-653AC2DB53B1}"/>
              </a:ext>
            </a:extLst>
          </p:cNvPr>
          <p:cNvSpPr>
            <a:spLocks noGrp="1"/>
          </p:cNvSpPr>
          <p:nvPr>
            <p:ph type="title"/>
          </p:nvPr>
        </p:nvSpPr>
        <p:spPr/>
        <p:txBody>
          <a:bodyPr/>
          <a:lstStyle/>
          <a:p>
            <a:r>
              <a:rPr lang="en-CA" dirty="0"/>
              <a:t>Shorter Quotation = more powerful!</a:t>
            </a:r>
          </a:p>
        </p:txBody>
      </p:sp>
      <p:sp>
        <p:nvSpPr>
          <p:cNvPr id="3" name="Content Placeholder 2">
            <a:extLst>
              <a:ext uri="{FF2B5EF4-FFF2-40B4-BE49-F238E27FC236}">
                <a16:creationId xmlns:a16="http://schemas.microsoft.com/office/drawing/2014/main" xmlns="" id="{4F07992D-DE2B-40AA-99D0-5373B919D3BD}"/>
              </a:ext>
            </a:extLst>
          </p:cNvPr>
          <p:cNvSpPr>
            <a:spLocks noGrp="1"/>
          </p:cNvSpPr>
          <p:nvPr>
            <p:ph idx="1"/>
          </p:nvPr>
        </p:nvSpPr>
        <p:spPr/>
        <p:txBody>
          <a:bodyPr>
            <a:normAutofit fontScale="92500" lnSpcReduction="10000"/>
          </a:bodyPr>
          <a:lstStyle/>
          <a:p>
            <a:r>
              <a:rPr lang="en-CA" sz="3200" dirty="0"/>
              <a:t>Ellipses and Square Brackets</a:t>
            </a:r>
          </a:p>
          <a:p>
            <a:pPr lvl="1"/>
            <a:r>
              <a:rPr lang="en-CA" sz="3000" dirty="0"/>
              <a:t>Ellipses = condense</a:t>
            </a:r>
          </a:p>
          <a:p>
            <a:pPr lvl="1"/>
            <a:r>
              <a:rPr lang="en-CA" sz="3000" dirty="0"/>
              <a:t>Square Brackets = anything you add to make sense</a:t>
            </a:r>
          </a:p>
          <a:p>
            <a:endParaRPr lang="en-CA" sz="3200" dirty="0"/>
          </a:p>
          <a:p>
            <a:r>
              <a:rPr lang="en-CA" sz="3200" dirty="0"/>
              <a:t>Ex. “I am myself. I am my own expert because I’ve walked a mile in my own shoes. No one can tell me who I am.” </a:t>
            </a:r>
          </a:p>
          <a:p>
            <a:pPr marL="0" indent="0">
              <a:buNone/>
            </a:pPr>
            <a:r>
              <a:rPr lang="en-CA" sz="3200" dirty="0">
                <a:sym typeface="Wingdings" panose="05000000000000000000" pitchFamily="2" charset="2"/>
              </a:rPr>
              <a:t>	 By the end of the novel, she is “[herself]… no one 	can tell [her] who [she is]” (Hein, 2019, p.1). </a:t>
            </a:r>
            <a:endParaRPr lang="en-CA" sz="3200" dirty="0"/>
          </a:p>
        </p:txBody>
      </p:sp>
    </p:spTree>
    <p:extLst>
      <p:ext uri="{BB962C8B-B14F-4D97-AF65-F5344CB8AC3E}">
        <p14:creationId xmlns:p14="http://schemas.microsoft.com/office/powerpoint/2010/main" val="1177332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1193</TotalTime>
  <Words>699</Words>
  <Application>Microsoft Macintosh PowerPoint</Application>
  <PresentationFormat>Custom</PresentationFormat>
  <Paragraphs>76</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Vapor Trail</vt:lpstr>
      <vt:lpstr>Integrating quotations (APA)</vt:lpstr>
      <vt:lpstr>In-text Citations</vt:lpstr>
      <vt:lpstr>In-text Citations</vt:lpstr>
      <vt:lpstr>Short Quotations</vt:lpstr>
      <vt:lpstr>PowerPoint Presentation</vt:lpstr>
      <vt:lpstr>The main Ideas of the video</vt:lpstr>
      <vt:lpstr>PowerPoint Presentation</vt:lpstr>
      <vt:lpstr>Answering these questions in one fell swoop…</vt:lpstr>
      <vt:lpstr>Shorter Quotation = more powerful!</vt:lpstr>
      <vt:lpstr>Quality of quotes, not quantity of quotes</vt:lpstr>
      <vt:lpstr>Paraphrasing = no direct quotation</vt:lpstr>
      <vt:lpstr>Three types of quote integration</vt:lpstr>
      <vt:lpstr>2 minute stretch</vt:lpstr>
      <vt:lpstr>Essay Proposal Assignment  due Date: __________</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quotations</dc:title>
  <dc:creator>Caleb Hein</dc:creator>
  <cp:lastModifiedBy>Kristina Andres</cp:lastModifiedBy>
  <cp:revision>67</cp:revision>
  <dcterms:created xsi:type="dcterms:W3CDTF">2019-05-02T22:39:41Z</dcterms:created>
  <dcterms:modified xsi:type="dcterms:W3CDTF">2019-05-04T19:21:11Z</dcterms:modified>
</cp:coreProperties>
</file>