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67" r:id="rId6"/>
    <p:sldId id="268" r:id="rId7"/>
    <p:sldId id="258" r:id="rId8"/>
    <p:sldId id="269" r:id="rId9"/>
    <p:sldId id="259" r:id="rId10"/>
    <p:sldId id="261" r:id="rId11"/>
    <p:sldId id="262" r:id="rId12"/>
    <p:sldId id="273" r:id="rId13"/>
    <p:sldId id="270" r:id="rId14"/>
    <p:sldId id="278" r:id="rId15"/>
    <p:sldId id="272" r:id="rId16"/>
    <p:sldId id="275" r:id="rId17"/>
    <p:sldId id="276" r:id="rId18"/>
    <p:sldId id="271" r:id="rId19"/>
    <p:sldId id="274" r:id="rId20"/>
    <p:sldId id="277" r:id="rId21"/>
    <p:sldId id="279"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10/10/2019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10/10/2019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10/10/2019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10/10/2019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10/10/2019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zSvpAEx2fL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_oTwrYKIo-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pojL_35QlSI"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Introduction to Poetry</a:t>
            </a:r>
            <a:endParaRPr lang="en-US" sz="5400" dirty="0"/>
          </a:p>
        </p:txBody>
      </p:sp>
      <p:sp>
        <p:nvSpPr>
          <p:cNvPr id="3" name="Subtitle 2"/>
          <p:cNvSpPr>
            <a:spLocks noGrp="1"/>
          </p:cNvSpPr>
          <p:nvPr>
            <p:ph type="subTitle" idx="1"/>
          </p:nvPr>
        </p:nvSpPr>
        <p:spPr/>
        <p:txBody>
          <a:bodyPr>
            <a:normAutofit/>
          </a:bodyPr>
          <a:lstStyle/>
          <a:p>
            <a:r>
              <a:rPr lang="en-US" sz="2400" u="sng" dirty="0" smtClean="0"/>
              <a:t>The Smile Method </a:t>
            </a:r>
            <a:r>
              <a:rPr lang="en-US" sz="2400" dirty="0" smtClean="0"/>
              <a:t>and </a:t>
            </a:r>
            <a:r>
              <a:rPr lang="en-US" sz="2400" u="sng" dirty="0" smtClean="0"/>
              <a:t>analyzing vs summarizing</a:t>
            </a:r>
            <a:endParaRPr lang="en-US" sz="2400" u="sng" dirty="0"/>
          </a:p>
        </p:txBody>
      </p:sp>
    </p:spTree>
    <p:extLst>
      <p:ext uri="{BB962C8B-B14F-4D97-AF65-F5344CB8AC3E}">
        <p14:creationId xmlns:p14="http://schemas.microsoft.com/office/powerpoint/2010/main" val="1364516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5500" y="2409736"/>
            <a:ext cx="10655300" cy="3970318"/>
          </a:xfrm>
          <a:prstGeom prst="rect">
            <a:avLst/>
          </a:prstGeom>
        </p:spPr>
        <p:txBody>
          <a:bodyPr wrap="square">
            <a:spAutoFit/>
          </a:bodyPr>
          <a:lstStyle/>
          <a:p>
            <a:r>
              <a:rPr lang="en-US" sz="3600" b="1" dirty="0" smtClean="0">
                <a:solidFill>
                  <a:schemeClr val="accent1"/>
                </a:solidFill>
              </a:rPr>
              <a:t>GOOD LITERARY WRITING ADDS SOMETHING NEW TO THE CONVERSATION.</a:t>
            </a:r>
            <a:r>
              <a:rPr lang="en-US" sz="3600" b="1" dirty="0">
                <a:solidFill>
                  <a:schemeClr val="accent1"/>
                </a:solidFill>
              </a:rPr>
              <a:t/>
            </a:r>
            <a:br>
              <a:rPr lang="en-US" sz="3600" b="1" dirty="0">
                <a:solidFill>
                  <a:schemeClr val="accent1"/>
                </a:solidFill>
              </a:rPr>
            </a:br>
            <a:r>
              <a:rPr lang="en-US" sz="3600" b="1" dirty="0">
                <a:solidFill>
                  <a:schemeClr val="accent1"/>
                </a:solidFill>
              </a:rPr>
              <a:t/>
            </a:r>
            <a:br>
              <a:rPr lang="en-US" sz="3600" b="1" dirty="0">
                <a:solidFill>
                  <a:schemeClr val="accent1"/>
                </a:solidFill>
              </a:rPr>
            </a:br>
            <a:r>
              <a:rPr lang="en-US" sz="3600" b="1" dirty="0">
                <a:solidFill>
                  <a:schemeClr val="accent1"/>
                </a:solidFill>
              </a:rPr>
              <a:t>It does not repeat what has already been said</a:t>
            </a:r>
            <a:r>
              <a:rPr lang="en-US" sz="3600" b="1" dirty="0" smtClean="0">
                <a:solidFill>
                  <a:schemeClr val="accent1"/>
                </a:solidFill>
              </a:rPr>
              <a:t>.</a:t>
            </a:r>
          </a:p>
          <a:p>
            <a:r>
              <a:rPr lang="en-US" sz="3600" b="1" dirty="0" smtClean="0">
                <a:solidFill>
                  <a:schemeClr val="accent1"/>
                </a:solidFill>
              </a:rPr>
              <a:t>You should use</a:t>
            </a:r>
            <a:r>
              <a:rPr lang="en-US" sz="3600" b="1" dirty="0">
                <a:solidFill>
                  <a:schemeClr val="accent1"/>
                </a:solidFill>
              </a:rPr>
              <a:t> </a:t>
            </a:r>
            <a:r>
              <a:rPr lang="en-US" sz="3600" b="1" dirty="0" smtClean="0">
                <a:solidFill>
                  <a:schemeClr val="accent1"/>
                </a:solidFill>
              </a:rPr>
              <a:t>your instincts and the literary devices at your disposal to make these arguments…</a:t>
            </a:r>
            <a:endParaRPr lang="en-US" sz="3600" b="1" dirty="0">
              <a:solidFill>
                <a:schemeClr val="accent1"/>
              </a:solidFill>
            </a:endParaRPr>
          </a:p>
        </p:txBody>
      </p:sp>
    </p:spTree>
    <p:extLst>
      <p:ext uri="{BB962C8B-B14F-4D97-AF65-F5344CB8AC3E}">
        <p14:creationId xmlns:p14="http://schemas.microsoft.com/office/powerpoint/2010/main" val="2971390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3950" y="5009634"/>
            <a:ext cx="4732962" cy="677108"/>
          </a:xfrm>
          <a:prstGeom prst="rect">
            <a:avLst/>
          </a:prstGeom>
        </p:spPr>
        <p:txBody>
          <a:bodyPr wrap="none">
            <a:spAutoFit/>
          </a:bodyPr>
          <a:lstStyle/>
          <a:p>
            <a:pPr algn="ctr"/>
            <a:r>
              <a:rPr lang="en-US" sz="2000" b="1" dirty="0" smtClean="0"/>
              <a:t>FLIGHT OF THE CONCHORDS</a:t>
            </a:r>
            <a:endParaRPr lang="en-US" sz="2000" b="1" dirty="0" smtClean="0">
              <a:hlinkClick r:id="rId2"/>
            </a:endParaRPr>
          </a:p>
          <a:p>
            <a:r>
              <a:rPr lang="en-US" dirty="0" smtClean="0">
                <a:hlinkClick r:id="rId2"/>
              </a:rPr>
              <a:t>https</a:t>
            </a:r>
            <a:r>
              <a:rPr lang="en-US" dirty="0">
                <a:hlinkClick r:id="rId2"/>
              </a:rPr>
              <a:t>://www.youtube.com/watch?v=zSvpAEx2fLE</a:t>
            </a:r>
            <a:endParaRPr lang="en-US" dirty="0"/>
          </a:p>
        </p:txBody>
      </p:sp>
      <p:pic>
        <p:nvPicPr>
          <p:cNvPr id="1026" name="Picture 2" descr="Image result for seagu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3950" y="1456809"/>
            <a:ext cx="4381500" cy="3552825"/>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flipH="1">
            <a:off x="1063935" y="1569521"/>
            <a:ext cx="4497106" cy="16637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Watch how Jermaine listens to Brett’s song and ANALYSES it. He is looking for deeper meaning.</a:t>
            </a:r>
            <a:endParaRPr lang="en-US" b="1" dirty="0">
              <a:solidFill>
                <a:schemeClr val="tx1"/>
              </a:solidFill>
            </a:endParaRPr>
          </a:p>
        </p:txBody>
      </p:sp>
    </p:spTree>
    <p:extLst>
      <p:ext uri="{BB962C8B-B14F-4D97-AF65-F5344CB8AC3E}">
        <p14:creationId xmlns:p14="http://schemas.microsoft.com/office/powerpoint/2010/main" val="2655669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2510510"/>
            <a:ext cx="11029615" cy="1497507"/>
          </a:xfrm>
        </p:spPr>
        <p:txBody>
          <a:bodyPr/>
          <a:lstStyle/>
          <a:p>
            <a:r>
              <a:rPr lang="en-US" dirty="0" smtClean="0"/>
              <a:t>Lets Do it together…</a:t>
            </a:r>
            <a:endParaRPr lang="en-US" dirty="0"/>
          </a:p>
        </p:txBody>
      </p:sp>
      <p:sp>
        <p:nvSpPr>
          <p:cNvPr id="3" name="Text Placeholder 2"/>
          <p:cNvSpPr>
            <a:spLocks noGrp="1"/>
          </p:cNvSpPr>
          <p:nvPr>
            <p:ph type="body" idx="1"/>
          </p:nvPr>
        </p:nvSpPr>
        <p:spPr>
          <a:xfrm>
            <a:off x="581192" y="4008017"/>
            <a:ext cx="11029615" cy="1133956"/>
          </a:xfrm>
        </p:spPr>
        <p:txBody>
          <a:bodyPr>
            <a:normAutofit fontScale="85000" lnSpcReduction="20000"/>
          </a:bodyPr>
          <a:lstStyle/>
          <a:p>
            <a:r>
              <a:rPr lang="en-US" dirty="0" smtClean="0"/>
              <a:t>1) Watch Alicia Key’s slam poetry presentation of ‘Prisoner of Words’ and explore its meaning.</a:t>
            </a:r>
          </a:p>
          <a:p>
            <a:r>
              <a:rPr lang="en-US" dirty="0" smtClean="0"/>
              <a:t>2) Annotate using the smile method from the worksheet that you have been given.</a:t>
            </a:r>
          </a:p>
          <a:p>
            <a:r>
              <a:rPr lang="en-US" dirty="0" smtClean="0"/>
              <a:t>3) A good annotation has writing All over it. Fill the page. You will be handing this in with your writing assignment next class.</a:t>
            </a:r>
            <a:endParaRPr lang="en-US" dirty="0"/>
          </a:p>
        </p:txBody>
      </p:sp>
    </p:spTree>
    <p:extLst>
      <p:ext uri="{BB962C8B-B14F-4D97-AF65-F5344CB8AC3E}">
        <p14:creationId xmlns:p14="http://schemas.microsoft.com/office/powerpoint/2010/main" val="1937428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365428" y="5053529"/>
            <a:ext cx="4781694" cy="369332"/>
          </a:xfrm>
          <a:prstGeom prst="rect">
            <a:avLst/>
          </a:prstGeom>
        </p:spPr>
        <p:txBody>
          <a:bodyPr wrap="none">
            <a:spAutoFit/>
          </a:bodyPr>
          <a:lstStyle/>
          <a:p>
            <a:r>
              <a:rPr lang="en-US" dirty="0">
                <a:hlinkClick r:id="rId2"/>
              </a:rPr>
              <a:t>https://www.youtube.com/watch?v=_oTwrYKIo-s</a:t>
            </a:r>
            <a:endParaRPr lang="en-US" dirty="0"/>
          </a:p>
        </p:txBody>
      </p:sp>
      <p:pic>
        <p:nvPicPr>
          <p:cNvPr id="1026" name="Picture 2" descr="Image result for prisoner of wo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1477962"/>
            <a:ext cx="4572000" cy="3429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66646" y="931286"/>
            <a:ext cx="3794565" cy="400110"/>
          </a:xfrm>
          <a:prstGeom prst="rect">
            <a:avLst/>
          </a:prstGeom>
        </p:spPr>
        <p:txBody>
          <a:bodyPr wrap="none">
            <a:spAutoFit/>
          </a:bodyPr>
          <a:lstStyle/>
          <a:p>
            <a:r>
              <a:rPr lang="en-US" sz="2000" b="1" dirty="0" smtClean="0">
                <a:solidFill>
                  <a:schemeClr val="accent1"/>
                </a:solidFill>
              </a:rPr>
              <a:t>Annotate Alicia Keys’ ’ ‘P.O.W</a:t>
            </a:r>
            <a:r>
              <a:rPr lang="en-US" dirty="0" smtClean="0">
                <a:solidFill>
                  <a:schemeClr val="accent1"/>
                </a:solidFill>
              </a:rPr>
              <a:t>’</a:t>
            </a:r>
            <a:endParaRPr lang="en-US" dirty="0">
              <a:solidFill>
                <a:schemeClr val="accent1"/>
              </a:solidFill>
            </a:endParaRPr>
          </a:p>
        </p:txBody>
      </p:sp>
    </p:spTree>
    <p:extLst>
      <p:ext uri="{BB962C8B-B14F-4D97-AF65-F5344CB8AC3E}">
        <p14:creationId xmlns:p14="http://schemas.microsoft.com/office/powerpoint/2010/main" val="594450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mile poetry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003" y="1836283"/>
            <a:ext cx="9998477" cy="368277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0871" y="849088"/>
            <a:ext cx="4114800" cy="830997"/>
          </a:xfrm>
          <a:prstGeom prst="rect">
            <a:avLst/>
          </a:prstGeom>
          <a:noFill/>
        </p:spPr>
        <p:txBody>
          <a:bodyPr wrap="square" rtlCol="0">
            <a:spAutoFit/>
          </a:bodyPr>
          <a:lstStyle/>
          <a:p>
            <a:r>
              <a:rPr lang="en-US" sz="4800" b="1" dirty="0" smtClean="0">
                <a:solidFill>
                  <a:schemeClr val="accent1"/>
                </a:solidFill>
              </a:rPr>
              <a:t>REMEMBER</a:t>
            </a:r>
            <a:endParaRPr lang="en-US" sz="4800" b="1" dirty="0">
              <a:solidFill>
                <a:schemeClr val="accent1"/>
              </a:solidFill>
            </a:endParaRPr>
          </a:p>
        </p:txBody>
      </p:sp>
    </p:spTree>
    <p:extLst>
      <p:ext uri="{BB962C8B-B14F-4D97-AF65-F5344CB8AC3E}">
        <p14:creationId xmlns:p14="http://schemas.microsoft.com/office/powerpoint/2010/main" val="248190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Two</a:t>
            </a:r>
            <a:endParaRPr lang="en-US" dirty="0"/>
          </a:p>
        </p:txBody>
      </p:sp>
      <p:sp>
        <p:nvSpPr>
          <p:cNvPr id="3" name="Text Placeholder 2"/>
          <p:cNvSpPr>
            <a:spLocks noGrp="1"/>
          </p:cNvSpPr>
          <p:nvPr>
            <p:ph type="body" idx="1"/>
          </p:nvPr>
        </p:nvSpPr>
        <p:spPr/>
        <p:txBody>
          <a:bodyPr/>
          <a:lstStyle/>
          <a:p>
            <a:r>
              <a:rPr lang="en-US" dirty="0" smtClean="0"/>
              <a:t>Vocab and ‘Not Ready to make Nice’</a:t>
            </a:r>
            <a:endParaRPr lang="en-US" dirty="0"/>
          </a:p>
        </p:txBody>
      </p:sp>
    </p:spTree>
    <p:extLst>
      <p:ext uri="{BB962C8B-B14F-4D97-AF65-F5344CB8AC3E}">
        <p14:creationId xmlns:p14="http://schemas.microsoft.com/office/powerpoint/2010/main" val="225389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81192" y="2474411"/>
            <a:ext cx="11029615" cy="3678303"/>
          </a:xfrm>
        </p:spPr>
        <p:txBody>
          <a:bodyPr>
            <a:normAutofit/>
          </a:bodyPr>
          <a:lstStyle/>
          <a:p>
            <a:pPr marL="0" indent="0">
              <a:buNone/>
            </a:pPr>
            <a:r>
              <a:rPr lang="en-US" b="1" dirty="0" smtClean="0"/>
              <a:t>Please write the following terms on your vocabulary sheet</a:t>
            </a:r>
            <a:r>
              <a:rPr lang="en-US" b="1" dirty="0"/>
              <a:t> </a:t>
            </a:r>
            <a:r>
              <a:rPr lang="en-US" b="1" dirty="0" smtClean="0"/>
              <a:t>(there will be a quiz soon).</a:t>
            </a:r>
          </a:p>
          <a:p>
            <a:pPr marL="0" indent="0">
              <a:buNone/>
            </a:pPr>
            <a:endParaRPr lang="en-US" b="1" dirty="0"/>
          </a:p>
          <a:p>
            <a:pPr marL="0" indent="0">
              <a:buNone/>
            </a:pPr>
            <a:r>
              <a:rPr lang="en-US" b="1" dirty="0"/>
              <a:t>Free Verse</a:t>
            </a:r>
            <a:r>
              <a:rPr lang="en-US" dirty="0"/>
              <a:t>*: Modern poetry that has no regular pattern of rhythm, rhyme or </a:t>
            </a:r>
            <a:r>
              <a:rPr lang="en-US" dirty="0" smtClean="0"/>
              <a:t>line length</a:t>
            </a:r>
            <a:r>
              <a:rPr lang="en-US" dirty="0"/>
              <a:t>. Free verse poems experiment with words to create images for the reader</a:t>
            </a:r>
            <a:r>
              <a:rPr lang="en-US" dirty="0" smtClean="0"/>
              <a:t>. </a:t>
            </a:r>
          </a:p>
          <a:p>
            <a:pPr marL="0" indent="0">
              <a:buNone/>
            </a:pPr>
            <a:r>
              <a:rPr lang="en-US" b="1" dirty="0"/>
              <a:t>Blank Verse*: </a:t>
            </a:r>
            <a:r>
              <a:rPr lang="en-US" dirty="0"/>
              <a:t>Unrhymed iambic pentameter. All sonnets, Shakespearian plays </a:t>
            </a:r>
            <a:r>
              <a:rPr lang="en-US" dirty="0" smtClean="0"/>
              <a:t>and the </a:t>
            </a:r>
            <a:r>
              <a:rPr lang="en-US" dirty="0"/>
              <a:t>King James version of the Bible are written in blank verse. Unrhymed </a:t>
            </a:r>
            <a:r>
              <a:rPr lang="en-US" dirty="0" smtClean="0"/>
              <a:t>iambic pentameter </a:t>
            </a:r>
            <a:r>
              <a:rPr lang="en-US" dirty="0"/>
              <a:t>is said to closely mimic the cadences of natural speech. See below </a:t>
            </a:r>
            <a:r>
              <a:rPr lang="en-US" dirty="0" smtClean="0"/>
              <a:t>for more </a:t>
            </a:r>
            <a:r>
              <a:rPr lang="en-US" dirty="0"/>
              <a:t>information on iambic pentameter</a:t>
            </a:r>
            <a:r>
              <a:rPr lang="en-US" dirty="0" smtClean="0"/>
              <a:t>.</a:t>
            </a:r>
          </a:p>
          <a:p>
            <a:pPr marL="0" indent="0">
              <a:buNone/>
            </a:pPr>
            <a:r>
              <a:rPr lang="en-US" b="1" dirty="0"/>
              <a:t>Iambic Pentameter*</a:t>
            </a:r>
            <a:r>
              <a:rPr lang="en-US" i="1" dirty="0"/>
              <a:t>: </a:t>
            </a:r>
            <a:r>
              <a:rPr lang="en-US" dirty="0"/>
              <a:t>A line of poetry that is ten syllables in length. The </a:t>
            </a:r>
            <a:r>
              <a:rPr lang="en-US" dirty="0" smtClean="0"/>
              <a:t>syllables follow </a:t>
            </a:r>
            <a:r>
              <a:rPr lang="en-US" dirty="0"/>
              <a:t>a pattern in which an unstressed syllable is followed by a stressed one. </a:t>
            </a:r>
            <a:r>
              <a:rPr lang="en-US" dirty="0" smtClean="0"/>
              <a:t>The words </a:t>
            </a:r>
            <a:r>
              <a:rPr lang="en-US" dirty="0"/>
              <a:t>“giraffe” and “destroy” are iambs. An iamb is two syllables, and “</a:t>
            </a:r>
            <a:r>
              <a:rPr lang="en-US" dirty="0" err="1"/>
              <a:t>penta</a:t>
            </a:r>
            <a:r>
              <a:rPr lang="en-US" dirty="0"/>
              <a:t>” </a:t>
            </a:r>
            <a:r>
              <a:rPr lang="en-US" dirty="0" smtClean="0"/>
              <a:t>means 21</a:t>
            </a:r>
            <a:r>
              <a:rPr lang="en-US" dirty="0"/>
              <a:t> </a:t>
            </a:r>
            <a:r>
              <a:rPr lang="en-US" dirty="0" smtClean="0"/>
              <a:t>five</a:t>
            </a:r>
            <a:r>
              <a:rPr lang="en-US" dirty="0"/>
              <a:t>, so five iambs in a row = iambic pentameter.</a:t>
            </a:r>
            <a:endParaRPr lang="en-US" dirty="0" smtClean="0"/>
          </a:p>
          <a:p>
            <a:pPr marL="0" indent="0">
              <a:buNone/>
            </a:pPr>
            <a:endParaRPr lang="en-US" b="1" dirty="0" smtClean="0"/>
          </a:p>
          <a:p>
            <a:pPr marL="0" indent="0">
              <a:buNone/>
            </a:pP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300560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81192" y="2474411"/>
            <a:ext cx="11029615" cy="3678303"/>
          </a:xfrm>
        </p:spPr>
        <p:txBody>
          <a:bodyPr>
            <a:normAutofit/>
          </a:bodyPr>
          <a:lstStyle/>
          <a:p>
            <a:pPr marL="0" indent="0">
              <a:buNone/>
            </a:pPr>
            <a:r>
              <a:rPr lang="en-US" b="1" dirty="0"/>
              <a:t>Rhythm</a:t>
            </a:r>
            <a:r>
              <a:rPr lang="en-US" dirty="0"/>
              <a:t>*: A pattern of sound in a poem; it may be a regular or irregular </a:t>
            </a:r>
            <a:r>
              <a:rPr lang="en-US" dirty="0" smtClean="0"/>
              <a:t>pattern. Rhythm </a:t>
            </a:r>
            <a:r>
              <a:rPr lang="en-US" dirty="0"/>
              <a:t>is the musical beat of the poem, and some poems are more musical </a:t>
            </a:r>
            <a:r>
              <a:rPr lang="en-US" dirty="0" smtClean="0"/>
              <a:t>than others</a:t>
            </a:r>
            <a:r>
              <a:rPr lang="en-US" dirty="0"/>
              <a:t>.</a:t>
            </a:r>
            <a:endParaRPr lang="en-US" b="1" dirty="0" smtClean="0"/>
          </a:p>
          <a:p>
            <a:pPr marL="0" indent="0">
              <a:buNone/>
            </a:pPr>
            <a:r>
              <a:rPr lang="en-US" b="1" dirty="0" err="1" smtClean="0"/>
              <a:t>Metre</a:t>
            </a:r>
            <a:r>
              <a:rPr lang="en-US" b="1" dirty="0" smtClean="0"/>
              <a:t> </a:t>
            </a:r>
            <a:r>
              <a:rPr lang="en-US" b="1" dirty="0"/>
              <a:t>(meter)*: T</a:t>
            </a:r>
            <a:r>
              <a:rPr lang="en-US" dirty="0"/>
              <a:t>he regular beat of a poem. There are different kinds of </a:t>
            </a:r>
            <a:r>
              <a:rPr lang="en-US" dirty="0" smtClean="0"/>
              <a:t>meters, depending </a:t>
            </a:r>
            <a:r>
              <a:rPr lang="en-US" dirty="0"/>
              <a:t>on the syllable pattern in the line of poetry. Different syllable patterns, </a:t>
            </a:r>
            <a:r>
              <a:rPr lang="en-US" dirty="0" smtClean="0"/>
              <a:t>and different </a:t>
            </a:r>
            <a:r>
              <a:rPr lang="en-US" dirty="0"/>
              <a:t>numbers of patterns, have different names. For example: dimeter. </a:t>
            </a:r>
            <a:r>
              <a:rPr lang="en-US" dirty="0" err="1" smtClean="0"/>
              <a:t>trimeter</a:t>
            </a:r>
            <a:r>
              <a:rPr lang="en-US" dirty="0" smtClean="0"/>
              <a:t>, tetrameter</a:t>
            </a:r>
            <a:r>
              <a:rPr lang="en-US" dirty="0"/>
              <a:t>, pentameter, hexameter, heptameter, and </a:t>
            </a:r>
            <a:r>
              <a:rPr lang="en-US" dirty="0" err="1"/>
              <a:t>octameter</a:t>
            </a:r>
            <a:r>
              <a:rPr lang="en-US" dirty="0"/>
              <a:t>. (NT</a:t>
            </a:r>
            <a:r>
              <a:rPr lang="en-US" dirty="0" smtClean="0"/>
              <a:t>).</a:t>
            </a:r>
          </a:p>
          <a:p>
            <a:pPr marL="0" indent="0">
              <a:buNone/>
            </a:pPr>
            <a:r>
              <a:rPr lang="en-US" b="1" dirty="0"/>
              <a:t>Syntax</a:t>
            </a:r>
            <a:r>
              <a:rPr lang="en-US" dirty="0"/>
              <a:t>: Word order—the way words are put together to form phrases, clauses </a:t>
            </a:r>
            <a:r>
              <a:rPr lang="en-US" dirty="0" smtClean="0"/>
              <a:t>or sentences </a:t>
            </a:r>
            <a:r>
              <a:rPr lang="en-US" dirty="0"/>
              <a:t>in a poem. Sometimes poets play with syntax to increase the richness </a:t>
            </a:r>
            <a:r>
              <a:rPr lang="en-US" dirty="0" smtClean="0"/>
              <a:t>of their </a:t>
            </a:r>
            <a:r>
              <a:rPr lang="en-US" dirty="0"/>
              <a:t>figurative language or to make a line of poetry work into a particular rhythm</a:t>
            </a:r>
            <a:r>
              <a:rPr lang="en-US" dirty="0" smtClean="0"/>
              <a:t>.</a:t>
            </a:r>
          </a:p>
          <a:p>
            <a:pPr marL="0" indent="0">
              <a:buNone/>
            </a:pPr>
            <a:endParaRPr lang="en-US" b="1" dirty="0" smtClean="0"/>
          </a:p>
          <a:p>
            <a:pPr marL="0" indent="0">
              <a:buNone/>
            </a:pP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663104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052" name="Picture 4" descr="Martie and Emily with black handmarks on their dres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7873" y="1679059"/>
            <a:ext cx="4457700" cy="33432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17875" y="5022334"/>
            <a:ext cx="4697696" cy="369332"/>
          </a:xfrm>
          <a:prstGeom prst="rect">
            <a:avLst/>
          </a:prstGeom>
        </p:spPr>
        <p:txBody>
          <a:bodyPr wrap="none">
            <a:spAutoFit/>
          </a:bodyPr>
          <a:lstStyle/>
          <a:p>
            <a:r>
              <a:rPr lang="en-US" dirty="0">
                <a:hlinkClick r:id="rId3"/>
              </a:rPr>
              <a:t>https://www.youtube.com/watch?v=pojL_35QlSI</a:t>
            </a:r>
            <a:endParaRPr lang="en-US" dirty="0"/>
          </a:p>
        </p:txBody>
      </p:sp>
      <p:sp>
        <p:nvSpPr>
          <p:cNvPr id="4" name="Rectangle 3"/>
          <p:cNvSpPr/>
          <p:nvPr/>
        </p:nvSpPr>
        <p:spPr>
          <a:xfrm>
            <a:off x="431960" y="1109672"/>
            <a:ext cx="6436762" cy="400110"/>
          </a:xfrm>
          <a:prstGeom prst="rect">
            <a:avLst/>
          </a:prstGeom>
        </p:spPr>
        <p:txBody>
          <a:bodyPr wrap="none">
            <a:spAutoFit/>
          </a:bodyPr>
          <a:lstStyle/>
          <a:p>
            <a:r>
              <a:rPr lang="en-US" sz="2000" b="1" dirty="0" smtClean="0">
                <a:solidFill>
                  <a:schemeClr val="accent1"/>
                </a:solidFill>
              </a:rPr>
              <a:t>Annotate the Dixy Chicks’ ‘Not Ready to Make Nice</a:t>
            </a:r>
            <a:r>
              <a:rPr lang="en-US" dirty="0" smtClean="0">
                <a:solidFill>
                  <a:schemeClr val="accent1"/>
                </a:solidFill>
              </a:rPr>
              <a:t>’</a:t>
            </a:r>
            <a:endParaRPr lang="en-US" dirty="0">
              <a:solidFill>
                <a:schemeClr val="accent1"/>
              </a:solidFill>
            </a:endParaRPr>
          </a:p>
        </p:txBody>
      </p:sp>
    </p:spTree>
    <p:extLst>
      <p:ext uri="{BB962C8B-B14F-4D97-AF65-F5344CB8AC3E}">
        <p14:creationId xmlns:p14="http://schemas.microsoft.com/office/powerpoint/2010/main" val="2929534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ASSIGNMENT</a:t>
            </a:r>
            <a:r>
              <a:rPr lang="en-US" dirty="0" smtClean="0"/>
              <a:t>: Writing Prompt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Write a </a:t>
            </a:r>
            <a:r>
              <a:rPr lang="en-US" sz="2400" b="1" u="sng" dirty="0" smtClean="0">
                <a:solidFill>
                  <a:schemeClr val="accent1"/>
                </a:solidFill>
              </a:rPr>
              <a:t>persuasive synthesis paragraph </a:t>
            </a:r>
            <a:r>
              <a:rPr lang="en-US" sz="2400" dirty="0" smtClean="0"/>
              <a:t>expressing the importance of speaking your mind (either positive or negative).</a:t>
            </a:r>
          </a:p>
          <a:p>
            <a:pPr marL="0" indent="0">
              <a:buNone/>
            </a:pPr>
            <a:r>
              <a:rPr lang="en-US" sz="2400" dirty="0" smtClean="0"/>
              <a:t>You must use both examples in your argument.</a:t>
            </a:r>
            <a:endParaRPr lang="en-US" sz="2400" dirty="0"/>
          </a:p>
        </p:txBody>
      </p:sp>
    </p:spTree>
    <p:extLst>
      <p:ext uri="{BB962C8B-B14F-4D97-AF65-F5344CB8AC3E}">
        <p14:creationId xmlns:p14="http://schemas.microsoft.com/office/powerpoint/2010/main" val="350605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81192" y="2474411"/>
            <a:ext cx="11029615" cy="3678303"/>
          </a:xfrm>
        </p:spPr>
        <p:txBody>
          <a:bodyPr>
            <a:normAutofit/>
          </a:bodyPr>
          <a:lstStyle/>
          <a:p>
            <a:pPr marL="0" indent="0">
              <a:buNone/>
            </a:pPr>
            <a:r>
              <a:rPr lang="en-US" b="1" dirty="0" smtClean="0"/>
              <a:t>Please write the following terms on your vocabulary sheet. They should follow story beginning types, as well as types of characters (there will be a quiz soon). </a:t>
            </a:r>
          </a:p>
          <a:p>
            <a:pPr marL="0" indent="0">
              <a:buNone/>
            </a:pPr>
            <a:r>
              <a:rPr lang="en-US" b="1" dirty="0" smtClean="0"/>
              <a:t>Remember that this is for your own study purposes. You do not need to write down definitions if you don’t need to, but write down the word so you can remember that we’ve covered it.</a:t>
            </a:r>
          </a:p>
          <a:p>
            <a:pPr marL="0" indent="0">
              <a:buNone/>
            </a:pPr>
            <a:r>
              <a:rPr lang="en-US" sz="2800" b="1" dirty="0" smtClean="0">
                <a:solidFill>
                  <a:schemeClr val="accent1"/>
                </a:solidFill>
              </a:rPr>
              <a:t>Structure Terms: </a:t>
            </a:r>
          </a:p>
          <a:p>
            <a:pPr marL="0" indent="0">
              <a:buNone/>
            </a:pPr>
            <a:r>
              <a:rPr lang="en-US" sz="2000" b="1" dirty="0" smtClean="0"/>
              <a:t>Stanza (Verse): </a:t>
            </a:r>
            <a:r>
              <a:rPr lang="en-US" sz="2000" dirty="0" smtClean="0"/>
              <a:t>a group of lines in a poem</a:t>
            </a:r>
          </a:p>
          <a:p>
            <a:pPr marL="0" indent="0">
              <a:buNone/>
            </a:pPr>
            <a:r>
              <a:rPr lang="en-US" sz="2000" b="1" dirty="0" smtClean="0"/>
              <a:t>Line: </a:t>
            </a:r>
            <a:r>
              <a:rPr lang="en-US" sz="2000" dirty="0" smtClean="0"/>
              <a:t>a line in a poem</a:t>
            </a:r>
          </a:p>
          <a:p>
            <a:pPr marL="0" indent="0">
              <a:buNone/>
            </a:pPr>
            <a:endParaRPr lang="en-US" sz="2800" b="1" dirty="0" smtClean="0"/>
          </a:p>
          <a:p>
            <a:pPr marL="0" indent="0">
              <a:buNone/>
            </a:pP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3997235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Literary Analysis</a:t>
            </a:r>
            <a:endParaRPr lang="en-US" dirty="0"/>
          </a:p>
        </p:txBody>
      </p:sp>
      <p:sp>
        <p:nvSpPr>
          <p:cNvPr id="3" name="TextBox 2"/>
          <p:cNvSpPr txBox="1"/>
          <p:nvPr/>
        </p:nvSpPr>
        <p:spPr>
          <a:xfrm>
            <a:off x="440871" y="1943100"/>
            <a:ext cx="11299372" cy="4708981"/>
          </a:xfrm>
          <a:prstGeom prst="rect">
            <a:avLst/>
          </a:prstGeom>
          <a:noFill/>
        </p:spPr>
        <p:txBody>
          <a:bodyPr wrap="square" rtlCol="0">
            <a:spAutoFit/>
          </a:bodyPr>
          <a:lstStyle/>
          <a:p>
            <a:r>
              <a:rPr lang="en-US" sz="2400" b="1" dirty="0" smtClean="0">
                <a:solidFill>
                  <a:schemeClr val="accent1"/>
                </a:solidFill>
              </a:rPr>
              <a:t>Formal Writing</a:t>
            </a:r>
            <a:endParaRPr lang="en-US" sz="2000" dirty="0" smtClean="0"/>
          </a:p>
          <a:p>
            <a:pPr marL="285750" indent="-285750">
              <a:buFontTx/>
              <a:buChar char="-"/>
            </a:pPr>
            <a:r>
              <a:rPr lang="en-US" sz="2000" dirty="0" smtClean="0"/>
              <a:t>Is present tense when discussing books, films, poems, songs etc.</a:t>
            </a:r>
          </a:p>
          <a:p>
            <a:pPr marL="285750" indent="-285750">
              <a:buFontTx/>
              <a:buChar char="-"/>
            </a:pPr>
            <a:r>
              <a:rPr lang="en-US" sz="2000" dirty="0" smtClean="0"/>
              <a:t>Uses active voice</a:t>
            </a:r>
          </a:p>
          <a:p>
            <a:pPr marL="285750" indent="-285750">
              <a:buFontTx/>
              <a:buChar char="-"/>
            </a:pPr>
            <a:r>
              <a:rPr lang="en-US" sz="2000" dirty="0" smtClean="0"/>
              <a:t>Is written in the 3</a:t>
            </a:r>
            <a:r>
              <a:rPr lang="en-US" sz="2000" baseline="30000" dirty="0" smtClean="0"/>
              <a:t>rd</a:t>
            </a:r>
            <a:r>
              <a:rPr lang="en-US" sz="2000" dirty="0" smtClean="0"/>
              <a:t> person</a:t>
            </a:r>
          </a:p>
          <a:p>
            <a:pPr marL="285750" indent="-285750">
              <a:buFontTx/>
              <a:buChar char="-"/>
            </a:pPr>
            <a:r>
              <a:rPr lang="en-US" sz="2000" dirty="0" smtClean="0"/>
              <a:t>Writes </a:t>
            </a:r>
            <a:r>
              <a:rPr lang="en-US" sz="2000" dirty="0"/>
              <a:t>in formal voice, avoiding terms like “In this day and age,” “In olden times,” “In the world today,” “In order to,” and “Back in the day</a:t>
            </a:r>
            <a:r>
              <a:rPr lang="en-US" sz="2000" dirty="0" smtClean="0"/>
              <a:t>”</a:t>
            </a:r>
          </a:p>
          <a:p>
            <a:r>
              <a:rPr lang="en-US" dirty="0"/>
              <a:t>	</a:t>
            </a:r>
            <a:r>
              <a:rPr lang="en-US" dirty="0" smtClean="0"/>
              <a:t>	** “</a:t>
            </a:r>
            <a:r>
              <a:rPr lang="en-US" dirty="0"/>
              <a:t>A lot” and “a lot of” (and their other forms) are informal. Use “many” or “much” instead. </a:t>
            </a:r>
            <a:endParaRPr lang="en-US" dirty="0" smtClean="0"/>
          </a:p>
          <a:p>
            <a:endParaRPr lang="en-US" sz="2000" dirty="0"/>
          </a:p>
          <a:p>
            <a:r>
              <a:rPr lang="en-US" sz="2000" b="1" dirty="0" smtClean="0">
                <a:solidFill>
                  <a:schemeClr val="accent1"/>
                </a:solidFill>
              </a:rPr>
              <a:t>Does not use:</a:t>
            </a:r>
          </a:p>
          <a:p>
            <a:pPr marL="285750" indent="-285750">
              <a:buFontTx/>
              <a:buChar char="-"/>
            </a:pPr>
            <a:r>
              <a:rPr lang="en-US" sz="2000" dirty="0" smtClean="0"/>
              <a:t>Contractions: can’t, won’t</a:t>
            </a:r>
          </a:p>
          <a:p>
            <a:pPr marL="285750" indent="-285750">
              <a:buFontTx/>
              <a:buChar char="-"/>
            </a:pPr>
            <a:r>
              <a:rPr lang="en-US" sz="2000" dirty="0" smtClean="0"/>
              <a:t>Slang</a:t>
            </a:r>
          </a:p>
          <a:p>
            <a:pPr marL="285750" indent="-285750">
              <a:buFontTx/>
              <a:buChar char="-"/>
            </a:pPr>
            <a:r>
              <a:rPr lang="en-US" sz="2000" dirty="0" smtClean="0"/>
              <a:t>Use clichés </a:t>
            </a:r>
          </a:p>
          <a:p>
            <a:pPr marL="285750" indent="-285750">
              <a:buFontTx/>
              <a:buChar char="-"/>
            </a:pPr>
            <a:r>
              <a:rPr lang="en-US" sz="2000" dirty="0" smtClean="0"/>
              <a:t>Ask questions</a:t>
            </a:r>
          </a:p>
          <a:p>
            <a:pPr marL="285750" indent="-285750">
              <a:buFontTx/>
              <a:buChar char="-"/>
            </a:pPr>
            <a:endParaRPr lang="en-US" sz="2000" dirty="0" smtClean="0"/>
          </a:p>
          <a:p>
            <a:pPr marL="285750" indent="-285750">
              <a:buFontTx/>
              <a:buChar char="-"/>
            </a:pPr>
            <a:endParaRPr lang="en-US" dirty="0">
              <a:solidFill>
                <a:schemeClr val="accent1"/>
              </a:solidFill>
            </a:endParaRPr>
          </a:p>
        </p:txBody>
      </p:sp>
    </p:spTree>
    <p:extLst>
      <p:ext uri="{BB962C8B-B14F-4D97-AF65-F5344CB8AC3E}">
        <p14:creationId xmlns:p14="http://schemas.microsoft.com/office/powerpoint/2010/main" val="3576231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Literary Analysis</a:t>
            </a:r>
            <a:endParaRPr lang="en-US" dirty="0"/>
          </a:p>
        </p:txBody>
      </p:sp>
      <p:sp>
        <p:nvSpPr>
          <p:cNvPr id="3" name="TextBox 2"/>
          <p:cNvSpPr txBox="1"/>
          <p:nvPr/>
        </p:nvSpPr>
        <p:spPr>
          <a:xfrm>
            <a:off x="440871" y="1943100"/>
            <a:ext cx="11299372" cy="3447098"/>
          </a:xfrm>
          <a:prstGeom prst="rect">
            <a:avLst/>
          </a:prstGeom>
          <a:noFill/>
        </p:spPr>
        <p:txBody>
          <a:bodyPr wrap="square" rtlCol="0">
            <a:spAutoFit/>
          </a:bodyPr>
          <a:lstStyle/>
          <a:p>
            <a:pPr marL="285750" indent="-285750">
              <a:buFontTx/>
              <a:buChar char="-"/>
            </a:pPr>
            <a:r>
              <a:rPr lang="en-US" sz="2000" dirty="0"/>
              <a:t>Remember that a quotation never “shows” anything; use a powerful, connotative verb instead to discuss quotations. The author does not “say” anything; he or she argues, writes, displays, posits, </a:t>
            </a:r>
            <a:r>
              <a:rPr lang="en-US" sz="2000" dirty="0" err="1"/>
              <a:t>etc</a:t>
            </a:r>
            <a:r>
              <a:rPr lang="en-US" sz="2000" dirty="0"/>
              <a:t> </a:t>
            </a:r>
            <a:endParaRPr lang="en-US" sz="2000" dirty="0" smtClean="0"/>
          </a:p>
          <a:p>
            <a:endParaRPr lang="en-US" sz="2000" dirty="0">
              <a:solidFill>
                <a:schemeClr val="accent1"/>
              </a:solidFill>
            </a:endParaRPr>
          </a:p>
          <a:p>
            <a:r>
              <a:rPr lang="en-US" sz="2000" dirty="0" smtClean="0">
                <a:solidFill>
                  <a:schemeClr val="accent1"/>
                </a:solidFill>
              </a:rPr>
              <a:t>Poetry Quotations:</a:t>
            </a:r>
          </a:p>
          <a:p>
            <a:pPr marL="342900" indent="-342900">
              <a:buFontTx/>
              <a:buChar char="-"/>
            </a:pPr>
            <a:r>
              <a:rPr lang="en-US" sz="2000" dirty="0" smtClean="0">
                <a:solidFill>
                  <a:schemeClr val="accent1"/>
                </a:solidFill>
              </a:rPr>
              <a:t>Never start a sentence. Transition into it.</a:t>
            </a:r>
          </a:p>
          <a:p>
            <a:pPr marL="342900" indent="-342900">
              <a:buFontTx/>
              <a:buChar char="-"/>
            </a:pPr>
            <a:r>
              <a:rPr lang="en-US" sz="2000" dirty="0" smtClean="0">
                <a:solidFill>
                  <a:schemeClr val="accent1"/>
                </a:solidFill>
              </a:rPr>
              <a:t>Have a single (‘) quotation mark at the beginning an end.</a:t>
            </a:r>
          </a:p>
          <a:p>
            <a:pPr marL="342900" indent="-342900">
              <a:buFontTx/>
              <a:buChar char="-"/>
            </a:pPr>
            <a:r>
              <a:rPr lang="en-US" sz="2000" dirty="0" smtClean="0">
                <a:solidFill>
                  <a:schemeClr val="accent1"/>
                </a:solidFill>
              </a:rPr>
              <a:t>Divide different lines using (/)</a:t>
            </a:r>
          </a:p>
          <a:p>
            <a:pPr marL="342900" indent="-342900">
              <a:buFontTx/>
              <a:buChar char="-"/>
            </a:pPr>
            <a:r>
              <a:rPr lang="en-US" sz="2000" dirty="0" smtClean="0">
                <a:solidFill>
                  <a:schemeClr val="accent1"/>
                </a:solidFill>
              </a:rPr>
              <a:t>Do not have (.,;:) at the end (before the source).</a:t>
            </a:r>
          </a:p>
          <a:p>
            <a:pPr marL="342900" indent="-342900">
              <a:buFontTx/>
              <a:buChar char="-"/>
            </a:pPr>
            <a:r>
              <a:rPr lang="en-US" sz="2000" dirty="0" smtClean="0">
                <a:solidFill>
                  <a:schemeClr val="accent1"/>
                </a:solidFill>
              </a:rPr>
              <a:t>Are sourced (last name, lines). Ex. (Keys, 7-9).</a:t>
            </a:r>
          </a:p>
          <a:p>
            <a:pPr marL="342900" indent="-342900">
              <a:buFontTx/>
              <a:buChar char="-"/>
            </a:pPr>
            <a:endParaRPr lang="en-US" sz="2000" dirty="0" smtClean="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3911911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Formatting</a:t>
            </a:r>
            <a:endParaRPr lang="en-US" dirty="0"/>
          </a:p>
        </p:txBody>
      </p:sp>
      <p:sp>
        <p:nvSpPr>
          <p:cNvPr id="3" name="TextBox 2"/>
          <p:cNvSpPr txBox="1"/>
          <p:nvPr/>
        </p:nvSpPr>
        <p:spPr>
          <a:xfrm>
            <a:off x="457200" y="1968500"/>
            <a:ext cx="11264900" cy="3693319"/>
          </a:xfrm>
          <a:prstGeom prst="rect">
            <a:avLst/>
          </a:prstGeom>
          <a:noFill/>
        </p:spPr>
        <p:txBody>
          <a:bodyPr wrap="square" rtlCol="0">
            <a:spAutoFit/>
          </a:bodyPr>
          <a:lstStyle/>
          <a:p>
            <a:r>
              <a:rPr lang="en-US" dirty="0" smtClean="0"/>
              <a:t>Hook- Catch the attention of the reader</a:t>
            </a:r>
          </a:p>
          <a:p>
            <a:r>
              <a:rPr lang="en-US" dirty="0"/>
              <a:t>	</a:t>
            </a:r>
            <a:r>
              <a:rPr lang="en-US" dirty="0" smtClean="0"/>
              <a:t>Question, Statistic, Quote, Fact, Statement		</a:t>
            </a:r>
            <a:r>
              <a:rPr lang="en-US" dirty="0" smtClean="0">
                <a:solidFill>
                  <a:srgbClr val="FF0000"/>
                </a:solidFill>
              </a:rPr>
              <a:t>(1 sentence)</a:t>
            </a:r>
            <a:endParaRPr lang="en-US" dirty="0" smtClean="0"/>
          </a:p>
          <a:p>
            <a:endParaRPr lang="en-US" dirty="0"/>
          </a:p>
          <a:p>
            <a:r>
              <a:rPr lang="en-US" dirty="0" smtClean="0"/>
              <a:t>Thesis- What is your paragraph about?</a:t>
            </a:r>
          </a:p>
          <a:p>
            <a:r>
              <a:rPr lang="en-US" dirty="0"/>
              <a:t>	</a:t>
            </a:r>
            <a:r>
              <a:rPr lang="en-US" dirty="0" smtClean="0"/>
              <a:t>- Must include: argument, author(s), titles		</a:t>
            </a:r>
            <a:r>
              <a:rPr lang="en-US" dirty="0" smtClean="0">
                <a:solidFill>
                  <a:srgbClr val="FF0000"/>
                </a:solidFill>
              </a:rPr>
              <a:t>(1-2 sentences)</a:t>
            </a:r>
            <a:endParaRPr lang="en-US" dirty="0" smtClean="0"/>
          </a:p>
          <a:p>
            <a:endParaRPr lang="en-US" dirty="0"/>
          </a:p>
          <a:p>
            <a:r>
              <a:rPr lang="en-US" dirty="0" smtClean="0"/>
              <a:t>3 Body Points- </a:t>
            </a:r>
          </a:p>
          <a:p>
            <a:r>
              <a:rPr lang="en-US" dirty="0"/>
              <a:t>	</a:t>
            </a:r>
            <a:r>
              <a:rPr lang="en-US" dirty="0" smtClean="0"/>
              <a:t>Remember to: point, proof, explain			</a:t>
            </a:r>
            <a:r>
              <a:rPr lang="en-US" dirty="0" smtClean="0">
                <a:solidFill>
                  <a:srgbClr val="FF0000"/>
                </a:solidFill>
              </a:rPr>
              <a:t>(6-9 sentences; 2-3 </a:t>
            </a:r>
            <a:r>
              <a:rPr lang="en-US" dirty="0" err="1" smtClean="0">
                <a:solidFill>
                  <a:srgbClr val="FF0000"/>
                </a:solidFill>
              </a:rPr>
              <a:t>ea</a:t>
            </a:r>
            <a:r>
              <a:rPr lang="en-US" dirty="0" smtClean="0">
                <a:solidFill>
                  <a:srgbClr val="FF0000"/>
                </a:solidFill>
              </a:rPr>
              <a:t>)</a:t>
            </a:r>
            <a:endParaRPr lang="en-US" dirty="0" smtClean="0"/>
          </a:p>
          <a:p>
            <a:endParaRPr lang="en-US" dirty="0"/>
          </a:p>
          <a:p>
            <a:r>
              <a:rPr lang="en-US" dirty="0" smtClean="0"/>
              <a:t>Conclusion- Re state the thesis in a different way. 	</a:t>
            </a:r>
            <a:r>
              <a:rPr lang="en-US" dirty="0" smtClean="0">
                <a:solidFill>
                  <a:srgbClr val="FF0000"/>
                </a:solidFill>
              </a:rPr>
              <a:t>(1-2 sentences)</a:t>
            </a:r>
          </a:p>
          <a:p>
            <a:endParaRPr lang="en-US" dirty="0">
              <a:solidFill>
                <a:srgbClr val="FF0000"/>
              </a:solidFill>
            </a:endParaRPr>
          </a:p>
          <a:p>
            <a:endParaRPr lang="en-US" dirty="0" smtClean="0">
              <a:solidFill>
                <a:srgbClr val="FF0000"/>
              </a:solidFill>
            </a:endParaRPr>
          </a:p>
          <a:p>
            <a:r>
              <a:rPr lang="en-US" dirty="0">
                <a:solidFill>
                  <a:srgbClr val="FF0000"/>
                </a:solidFill>
              </a:rPr>
              <a:t>	</a:t>
            </a:r>
            <a:r>
              <a:rPr lang="en-US" dirty="0" smtClean="0">
                <a:solidFill>
                  <a:srgbClr val="FF0000"/>
                </a:solidFill>
              </a:rPr>
              <a:t>									</a:t>
            </a:r>
            <a:r>
              <a:rPr lang="en-US" b="1" dirty="0" smtClean="0">
                <a:solidFill>
                  <a:srgbClr val="FF0000"/>
                </a:solidFill>
              </a:rPr>
              <a:t>	</a:t>
            </a:r>
            <a:r>
              <a:rPr lang="en-US" b="1" u="sng" dirty="0" smtClean="0">
                <a:solidFill>
                  <a:srgbClr val="FF0000"/>
                </a:solidFill>
              </a:rPr>
              <a:t>9-14 sentences.</a:t>
            </a:r>
            <a:endParaRPr lang="en-US" b="1" u="sng" dirty="0"/>
          </a:p>
        </p:txBody>
      </p:sp>
    </p:spTree>
    <p:extLst>
      <p:ext uri="{BB962C8B-B14F-4D97-AF65-F5344CB8AC3E}">
        <p14:creationId xmlns:p14="http://schemas.microsoft.com/office/powerpoint/2010/main" val="414137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81192" y="2474411"/>
            <a:ext cx="11029615" cy="3678303"/>
          </a:xfrm>
        </p:spPr>
        <p:txBody>
          <a:bodyPr>
            <a:normAutofit fontScale="70000" lnSpcReduction="20000"/>
          </a:bodyPr>
          <a:lstStyle/>
          <a:p>
            <a:pPr marL="0" indent="0">
              <a:buNone/>
            </a:pPr>
            <a:r>
              <a:rPr lang="en-US" b="1" dirty="0" smtClean="0"/>
              <a:t>Please write the following terms on your vocabulary sheet. They should follow story beginning types, as well as types of characters (there will be a quiz soon).</a:t>
            </a:r>
          </a:p>
          <a:p>
            <a:pPr marL="0" indent="0">
              <a:buNone/>
            </a:pPr>
            <a:endParaRPr lang="en-US" sz="2800" b="1" dirty="0" smtClean="0">
              <a:latin typeface="+mj-lt"/>
            </a:endParaRPr>
          </a:p>
          <a:p>
            <a:pPr marL="0" indent="0">
              <a:buNone/>
            </a:pPr>
            <a:r>
              <a:rPr lang="en-US" sz="2800" b="1" dirty="0" smtClean="0">
                <a:latin typeface="+mj-lt"/>
              </a:rPr>
              <a:t>Metaphor:  </a:t>
            </a:r>
            <a:r>
              <a:rPr lang="en-US" sz="2800" dirty="0" smtClean="0">
                <a:latin typeface="+mj-lt"/>
              </a:rPr>
              <a:t>A direct comparison between two dissimilar items. </a:t>
            </a:r>
          </a:p>
          <a:p>
            <a:pPr marL="0" indent="0">
              <a:buNone/>
            </a:pPr>
            <a:r>
              <a:rPr lang="en-US" sz="2800" dirty="0" smtClean="0">
                <a:latin typeface="+mj-lt"/>
              </a:rPr>
              <a:t>______ IS ________</a:t>
            </a:r>
          </a:p>
          <a:p>
            <a:pPr marL="0" indent="0">
              <a:buNone/>
            </a:pPr>
            <a:r>
              <a:rPr lang="en-US" sz="2800" b="1" dirty="0" smtClean="0">
                <a:latin typeface="+mj-lt"/>
              </a:rPr>
              <a:t>Extended Metaphor: </a:t>
            </a:r>
            <a:r>
              <a:rPr lang="en-US" sz="2800" dirty="0" smtClean="0">
                <a:latin typeface="+mj-lt"/>
              </a:rPr>
              <a:t>the </a:t>
            </a:r>
            <a:r>
              <a:rPr lang="en-US" sz="2800" dirty="0">
                <a:latin typeface="+mj-lt"/>
              </a:rPr>
              <a:t>comparison is stretched through an entire stanza or </a:t>
            </a:r>
            <a:r>
              <a:rPr lang="en-US" sz="2800" dirty="0" smtClean="0">
                <a:latin typeface="+mj-lt"/>
              </a:rPr>
              <a:t>poem, often </a:t>
            </a:r>
            <a:r>
              <a:rPr lang="en-US" sz="2800" dirty="0">
                <a:latin typeface="+mj-lt"/>
              </a:rPr>
              <a:t>by multiple comparisons of unlike objects or ideas.</a:t>
            </a:r>
            <a:endParaRPr lang="en-US" sz="2800" dirty="0" smtClean="0">
              <a:latin typeface="+mj-lt"/>
            </a:endParaRPr>
          </a:p>
          <a:p>
            <a:pPr marL="0" indent="0">
              <a:buNone/>
            </a:pPr>
            <a:r>
              <a:rPr lang="en-US" sz="2900" b="1" dirty="0" smtClean="0"/>
              <a:t>Simile:  </a:t>
            </a:r>
            <a:r>
              <a:rPr lang="en-US" sz="2900" dirty="0" smtClean="0"/>
              <a:t>A comparison between two dissimilar items by using “like” or “as”. </a:t>
            </a:r>
          </a:p>
          <a:p>
            <a:pPr marL="0" indent="0">
              <a:buNone/>
            </a:pPr>
            <a:r>
              <a:rPr lang="en-US" sz="2900" b="1" dirty="0"/>
              <a:t>Figurative Language</a:t>
            </a:r>
            <a:r>
              <a:rPr lang="en-US" sz="2900" dirty="0"/>
              <a:t>*: The imaginative language that makes a poem rich to a </a:t>
            </a:r>
            <a:r>
              <a:rPr lang="en-US" sz="2900" dirty="0" smtClean="0"/>
              <a:t>reader. Figurative </a:t>
            </a:r>
            <a:r>
              <a:rPr lang="en-US" sz="2900" dirty="0"/>
              <a:t>language often relies on comparison devices like simile, metaphor, </a:t>
            </a:r>
            <a:r>
              <a:rPr lang="en-US" sz="2900" dirty="0" smtClean="0"/>
              <a:t>and personification </a:t>
            </a:r>
            <a:r>
              <a:rPr lang="en-US" sz="2900" dirty="0"/>
              <a:t>to make the point. Figurative language is the opposite of </a:t>
            </a:r>
            <a:r>
              <a:rPr lang="en-US" sz="2900" dirty="0" smtClean="0"/>
              <a:t>literal language</a:t>
            </a:r>
            <a:r>
              <a:rPr lang="en-US" sz="2900" dirty="0"/>
              <a:t>.</a:t>
            </a:r>
            <a:endParaRPr lang="en-US" sz="2900" dirty="0" smtClean="0"/>
          </a:p>
          <a:p>
            <a:pPr marL="0" indent="0">
              <a:buNone/>
            </a:pP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3685626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81192" y="2474411"/>
            <a:ext cx="11029615" cy="3678303"/>
          </a:xfrm>
        </p:spPr>
        <p:txBody>
          <a:bodyPr>
            <a:normAutofit fontScale="92500" lnSpcReduction="10000"/>
          </a:bodyPr>
          <a:lstStyle/>
          <a:p>
            <a:pPr marL="0" indent="0">
              <a:buNone/>
            </a:pPr>
            <a:r>
              <a:rPr lang="en-US" b="1" dirty="0" smtClean="0"/>
              <a:t>Please write the following terms on your vocabulary sheet. They should follow story beginning types, as well as types of characters (there will be a quiz soon).</a:t>
            </a:r>
          </a:p>
          <a:p>
            <a:pPr marL="0" indent="0">
              <a:buNone/>
            </a:pPr>
            <a:r>
              <a:rPr lang="en-US" sz="2800" b="1" dirty="0" smtClean="0">
                <a:solidFill>
                  <a:schemeClr val="accent1"/>
                </a:solidFill>
              </a:rPr>
              <a:t>Sound Terms: </a:t>
            </a:r>
          </a:p>
          <a:p>
            <a:pPr marL="0" indent="0">
              <a:buNone/>
            </a:pPr>
            <a:r>
              <a:rPr lang="en-US" sz="2200" b="1" dirty="0" smtClean="0">
                <a:solidFill>
                  <a:schemeClr val="tx1"/>
                </a:solidFill>
              </a:rPr>
              <a:t>Rhyme:  </a:t>
            </a:r>
            <a:r>
              <a:rPr lang="en-US" sz="2200" dirty="0" smtClean="0">
                <a:solidFill>
                  <a:schemeClr val="tx1"/>
                </a:solidFill>
              </a:rPr>
              <a:t>When two or more words end with the same sound</a:t>
            </a:r>
            <a:endParaRPr lang="en-US" sz="2200" b="1" dirty="0" smtClean="0">
              <a:solidFill>
                <a:schemeClr val="tx1"/>
              </a:solidFill>
            </a:endParaRPr>
          </a:p>
          <a:p>
            <a:pPr marL="0" indent="0">
              <a:buNone/>
            </a:pPr>
            <a:r>
              <a:rPr lang="en-US" sz="2200" b="1" dirty="0" smtClean="0">
                <a:solidFill>
                  <a:schemeClr val="tx1"/>
                </a:solidFill>
              </a:rPr>
              <a:t>Internal </a:t>
            </a:r>
            <a:r>
              <a:rPr lang="en-US" sz="2200" b="1" dirty="0">
                <a:solidFill>
                  <a:schemeClr val="tx1"/>
                </a:solidFill>
              </a:rPr>
              <a:t>Rhyme</a:t>
            </a:r>
            <a:r>
              <a:rPr lang="en-US" sz="2200" dirty="0">
                <a:solidFill>
                  <a:schemeClr val="tx1"/>
                </a:solidFill>
              </a:rPr>
              <a:t>: </a:t>
            </a:r>
            <a:r>
              <a:rPr lang="en-US" sz="2200" dirty="0" smtClean="0">
                <a:solidFill>
                  <a:schemeClr val="tx1"/>
                </a:solidFill>
              </a:rPr>
              <a:t> When </a:t>
            </a:r>
            <a:r>
              <a:rPr lang="en-US" sz="2200" dirty="0">
                <a:solidFill>
                  <a:schemeClr val="tx1"/>
                </a:solidFill>
              </a:rPr>
              <a:t>two or more words rhyme within the same line of poetry. </a:t>
            </a:r>
            <a:r>
              <a:rPr lang="en-US" sz="2200" dirty="0" smtClean="0">
                <a:solidFill>
                  <a:schemeClr val="tx1"/>
                </a:solidFill>
              </a:rPr>
              <a:t>For example</a:t>
            </a:r>
            <a:r>
              <a:rPr lang="en-US" sz="2200" dirty="0">
                <a:solidFill>
                  <a:schemeClr val="tx1"/>
                </a:solidFill>
              </a:rPr>
              <a:t>, “Once upon a midnight dreary, while I pondered weak and weary” is </a:t>
            </a:r>
            <a:r>
              <a:rPr lang="en-US" sz="2200" dirty="0" smtClean="0">
                <a:solidFill>
                  <a:schemeClr val="tx1"/>
                </a:solidFill>
              </a:rPr>
              <a:t>an example </a:t>
            </a:r>
            <a:r>
              <a:rPr lang="en-US" sz="2200" dirty="0">
                <a:solidFill>
                  <a:schemeClr val="tx1"/>
                </a:solidFill>
              </a:rPr>
              <a:t>of internal rhyme</a:t>
            </a:r>
            <a:r>
              <a:rPr lang="en-US" sz="2200" dirty="0" smtClean="0">
                <a:solidFill>
                  <a:schemeClr val="tx1"/>
                </a:solidFill>
              </a:rPr>
              <a:t>.</a:t>
            </a:r>
          </a:p>
          <a:p>
            <a:pPr marL="0" indent="0">
              <a:buNone/>
            </a:pPr>
            <a:r>
              <a:rPr lang="en-US" sz="2200" b="1" dirty="0" smtClean="0">
                <a:solidFill>
                  <a:schemeClr val="tx1"/>
                </a:solidFill>
              </a:rPr>
              <a:t>End Rhyme: </a:t>
            </a:r>
            <a:r>
              <a:rPr lang="en-US" sz="2200" dirty="0" smtClean="0">
                <a:solidFill>
                  <a:schemeClr val="tx1"/>
                </a:solidFill>
              </a:rPr>
              <a:t>When the ends of two lines of poetry rhyme</a:t>
            </a:r>
          </a:p>
          <a:p>
            <a:pPr marL="0" indent="0">
              <a:buNone/>
            </a:pPr>
            <a:r>
              <a:rPr lang="en-US" sz="2200" b="1" dirty="0" smtClean="0">
                <a:solidFill>
                  <a:schemeClr val="tx1"/>
                </a:solidFill>
              </a:rPr>
              <a:t>Rhyme Scheme:  </a:t>
            </a:r>
            <a:r>
              <a:rPr lang="en-US" sz="2200" dirty="0" smtClean="0">
                <a:solidFill>
                  <a:schemeClr val="tx1"/>
                </a:solidFill>
              </a:rPr>
              <a:t>The pattern of rhyme in a poem</a:t>
            </a:r>
          </a:p>
          <a:p>
            <a:pPr marL="0" indent="0">
              <a:buNone/>
            </a:pPr>
            <a:r>
              <a:rPr lang="en-US" sz="2200" b="1" dirty="0" smtClean="0">
                <a:solidFill>
                  <a:schemeClr val="tx1"/>
                </a:solidFill>
              </a:rPr>
              <a:t>Alliteration: </a:t>
            </a:r>
            <a:r>
              <a:rPr lang="en-US" sz="2200" dirty="0" smtClean="0">
                <a:solidFill>
                  <a:schemeClr val="tx1"/>
                </a:solidFill>
              </a:rPr>
              <a:t>When two or more words begin with the same sound</a:t>
            </a:r>
          </a:p>
          <a:p>
            <a:pPr marL="0" indent="0">
              <a:buNone/>
            </a:pP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4118606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81192" y="2474411"/>
            <a:ext cx="11029615" cy="3678303"/>
          </a:xfrm>
        </p:spPr>
        <p:txBody>
          <a:bodyPr>
            <a:normAutofit fontScale="92500" lnSpcReduction="10000"/>
          </a:bodyPr>
          <a:lstStyle/>
          <a:p>
            <a:pPr marL="0" indent="0">
              <a:buNone/>
            </a:pPr>
            <a:r>
              <a:rPr lang="en-US" b="1" dirty="0" smtClean="0"/>
              <a:t>Please write the following terms on your vocabulary sheet. They should follow story beginning types, as well as types of characters (there will be a quiz soon).</a:t>
            </a:r>
          </a:p>
          <a:p>
            <a:pPr marL="0" indent="0">
              <a:buNone/>
            </a:pPr>
            <a:r>
              <a:rPr lang="en-US" sz="2800" b="1" dirty="0" smtClean="0">
                <a:solidFill>
                  <a:schemeClr val="accent1"/>
                </a:solidFill>
              </a:rPr>
              <a:t>Structure Terms: </a:t>
            </a:r>
          </a:p>
          <a:p>
            <a:pPr marL="0" indent="0">
              <a:buNone/>
            </a:pPr>
            <a:r>
              <a:rPr lang="en-US" sz="2000" b="1" dirty="0" smtClean="0"/>
              <a:t>Hyperbole: </a:t>
            </a:r>
            <a:r>
              <a:rPr lang="en-US" sz="2000" dirty="0" smtClean="0"/>
              <a:t>Deliberate exaggeration for effect</a:t>
            </a:r>
          </a:p>
          <a:p>
            <a:pPr marL="0" indent="0">
              <a:buNone/>
            </a:pPr>
            <a:r>
              <a:rPr lang="en-US" sz="2000" b="1" dirty="0"/>
              <a:t>Personification: </a:t>
            </a:r>
            <a:r>
              <a:rPr lang="en-US" sz="2000" dirty="0" smtClean="0"/>
              <a:t>A form of figurative language in which something that is not human is given human characteristics</a:t>
            </a:r>
          </a:p>
          <a:p>
            <a:pPr marL="0" indent="0">
              <a:buNone/>
            </a:pPr>
            <a:r>
              <a:rPr lang="en-US" sz="2000" b="1" dirty="0"/>
              <a:t>Oxymoron</a:t>
            </a:r>
            <a:r>
              <a:rPr lang="en-US" sz="2000" b="1" dirty="0" smtClean="0"/>
              <a:t>: </a:t>
            </a:r>
            <a:r>
              <a:rPr lang="en-US" sz="2000" b="1" dirty="0"/>
              <a:t>Oxymoron*: </a:t>
            </a:r>
            <a:r>
              <a:rPr lang="en-US" sz="2000" dirty="0"/>
              <a:t>An oxymoron is a pair of single word opposites placed side by side </a:t>
            </a:r>
            <a:r>
              <a:rPr lang="en-US" sz="2000" dirty="0" smtClean="0"/>
              <a:t>for dramatic </a:t>
            </a:r>
            <a:r>
              <a:rPr lang="en-US" sz="2000" dirty="0"/>
              <a:t>effect. A contradiction in terms. For example, “cold fire” or “sick health” </a:t>
            </a:r>
            <a:r>
              <a:rPr lang="en-US" sz="2000" dirty="0" smtClean="0"/>
              <a:t>or “jumbo </a:t>
            </a:r>
            <a:r>
              <a:rPr lang="en-US" sz="2000" dirty="0"/>
              <a:t>shrimp</a:t>
            </a:r>
            <a:r>
              <a:rPr lang="en-US" sz="2000" dirty="0" smtClean="0"/>
              <a:t>”.</a:t>
            </a:r>
          </a:p>
          <a:p>
            <a:pPr marL="0" indent="0">
              <a:buNone/>
            </a:pPr>
            <a:r>
              <a:rPr lang="en-US" sz="2200" b="1" dirty="0"/>
              <a:t>Juxtaposition*: </a:t>
            </a:r>
            <a:r>
              <a:rPr lang="en-US" sz="2200" dirty="0"/>
              <a:t>The deliberate placing together of two or more thoughts, images </a:t>
            </a:r>
            <a:r>
              <a:rPr lang="en-US" sz="2200" dirty="0" smtClean="0"/>
              <a:t>or other </a:t>
            </a:r>
            <a:r>
              <a:rPr lang="en-US" sz="2200" dirty="0"/>
              <a:t>elements that emphasize each other through their side-by-side </a:t>
            </a:r>
            <a:r>
              <a:rPr lang="en-US" sz="2200" dirty="0" smtClean="0"/>
              <a:t>placement. Juxtaposition </a:t>
            </a:r>
            <a:r>
              <a:rPr lang="en-US" sz="2200" dirty="0"/>
              <a:t>is a form of contrast.</a:t>
            </a:r>
            <a:endParaRPr lang="en-US" sz="2200" b="1" dirty="0"/>
          </a:p>
          <a:p>
            <a:pPr marL="0" indent="0">
              <a:buNone/>
            </a:pPr>
            <a:endParaRPr lang="en-US" sz="2000" dirty="0" smtClean="0"/>
          </a:p>
          <a:p>
            <a:pPr marL="0" indent="0">
              <a:buNone/>
            </a:pP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2449228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Terms From Grade 9,10, and 11</a:t>
            </a:r>
            <a:endParaRPr lang="en-US" dirty="0"/>
          </a:p>
        </p:txBody>
      </p:sp>
      <p:sp>
        <p:nvSpPr>
          <p:cNvPr id="3" name="Content Placeholder 2"/>
          <p:cNvSpPr>
            <a:spLocks noGrp="1"/>
          </p:cNvSpPr>
          <p:nvPr>
            <p:ph idx="1"/>
          </p:nvPr>
        </p:nvSpPr>
        <p:spPr>
          <a:xfrm>
            <a:off x="590885" y="2197100"/>
            <a:ext cx="11029615" cy="4660900"/>
          </a:xfrm>
        </p:spPr>
        <p:txBody>
          <a:bodyPr>
            <a:normAutofit lnSpcReduction="10000"/>
          </a:bodyPr>
          <a:lstStyle/>
          <a:p>
            <a:pPr marL="0" indent="0">
              <a:buNone/>
            </a:pPr>
            <a:r>
              <a:rPr lang="en-US" b="1" dirty="0" smtClean="0"/>
              <a:t>Please write the following terms on your vocabulary sheet. They should follow story beginning types, as well as types of characters (there will be a quiz soon).</a:t>
            </a:r>
          </a:p>
          <a:p>
            <a:pPr marL="0" indent="0">
              <a:buNone/>
            </a:pPr>
            <a:r>
              <a:rPr lang="en-US" sz="2800" b="1" dirty="0" smtClean="0">
                <a:solidFill>
                  <a:schemeClr val="accent1"/>
                </a:solidFill>
              </a:rPr>
              <a:t>Structure Terms: </a:t>
            </a:r>
          </a:p>
          <a:p>
            <a:pPr marL="0" indent="0">
              <a:buNone/>
            </a:pPr>
            <a:r>
              <a:rPr lang="en-US" b="1" dirty="0"/>
              <a:t>Connotation*: </a:t>
            </a:r>
            <a:r>
              <a:rPr lang="en-US" dirty="0"/>
              <a:t>The unspoken, unwritten series of associations made with </a:t>
            </a:r>
            <a:r>
              <a:rPr lang="en-US" dirty="0" smtClean="0"/>
              <a:t>a particular </a:t>
            </a:r>
            <a:r>
              <a:rPr lang="en-US" dirty="0"/>
              <a:t>word. For example, the word “dog,” depending on how it is used, </a:t>
            </a:r>
            <a:r>
              <a:rPr lang="en-US" dirty="0" smtClean="0"/>
              <a:t>might connote </a:t>
            </a:r>
            <a:r>
              <a:rPr lang="en-US" dirty="0"/>
              <a:t>faithfulness, loyalty, and devotion. On the other hand, the word “dog” </a:t>
            </a:r>
            <a:r>
              <a:rPr lang="en-US" dirty="0" smtClean="0"/>
              <a:t>could connote </a:t>
            </a:r>
            <a:r>
              <a:rPr lang="en-US" dirty="0"/>
              <a:t>viciousness</a:t>
            </a:r>
            <a:r>
              <a:rPr lang="en-US" dirty="0" smtClean="0"/>
              <a:t>.</a:t>
            </a:r>
          </a:p>
          <a:p>
            <a:pPr marL="0" indent="0">
              <a:buNone/>
            </a:pPr>
            <a:r>
              <a:rPr lang="en-US" b="1" dirty="0"/>
              <a:t>Denotation</a:t>
            </a:r>
            <a:r>
              <a:rPr lang="en-US" dirty="0"/>
              <a:t>*: The literal meaning of the word that a person would find in </a:t>
            </a:r>
            <a:r>
              <a:rPr lang="en-US" dirty="0" smtClean="0"/>
              <a:t>the dictionary.</a:t>
            </a:r>
          </a:p>
          <a:p>
            <a:pPr marL="0" indent="0">
              <a:buNone/>
            </a:pPr>
            <a:r>
              <a:rPr lang="en-US" b="1" dirty="0"/>
              <a:t>Mood*</a:t>
            </a:r>
            <a:r>
              <a:rPr lang="en-US" dirty="0"/>
              <a:t>: The emotion of the poem. The atmosphere. The predominant feeling </a:t>
            </a:r>
            <a:r>
              <a:rPr lang="en-US" dirty="0" smtClean="0"/>
              <a:t>created by </a:t>
            </a:r>
            <a:r>
              <a:rPr lang="en-US" dirty="0"/>
              <a:t>or in the poem, usually through word choice or </a:t>
            </a:r>
            <a:r>
              <a:rPr lang="en-US" dirty="0" smtClean="0"/>
              <a:t>description.</a:t>
            </a:r>
          </a:p>
          <a:p>
            <a:pPr marL="0" indent="0">
              <a:buNone/>
            </a:pPr>
            <a:r>
              <a:rPr lang="en-US" b="1" dirty="0"/>
              <a:t>Voice*</a:t>
            </a:r>
            <a:r>
              <a:rPr lang="en-US" dirty="0"/>
              <a:t>: Voice is the personality of the writing, the specific characteristics that </a:t>
            </a:r>
            <a:r>
              <a:rPr lang="en-US" dirty="0" smtClean="0"/>
              <a:t>make the </a:t>
            </a:r>
            <a:r>
              <a:rPr lang="en-US" dirty="0"/>
              <a:t>writing unique. The voice of a piece of writing is assessed in terms of style </a:t>
            </a:r>
            <a:r>
              <a:rPr lang="en-US" dirty="0" smtClean="0"/>
              <a:t>and/or tone</a:t>
            </a:r>
            <a:r>
              <a:rPr lang="en-US" dirty="0"/>
              <a:t>. Every writer/narrator/speaker has a unique and recognizable voice</a:t>
            </a:r>
            <a:r>
              <a:rPr lang="en-US" dirty="0" smtClean="0"/>
              <a:t>.</a:t>
            </a:r>
          </a:p>
          <a:p>
            <a:pPr marL="0" indent="0">
              <a:buNone/>
            </a:pPr>
            <a:r>
              <a:rPr lang="en-US" b="1" dirty="0"/>
              <a:t>Tone</a:t>
            </a:r>
            <a:r>
              <a:rPr lang="en-US" dirty="0"/>
              <a:t>*: The narrator’s attitude toward the subject of the poem and, </a:t>
            </a:r>
            <a:r>
              <a:rPr lang="en-US" dirty="0" smtClean="0"/>
              <a:t>sometimes, toward </a:t>
            </a:r>
            <a:r>
              <a:rPr lang="en-US" dirty="0"/>
              <a:t>the reader of the poem. Tone is NOT THE SAME AS MOOD, although the </a:t>
            </a:r>
            <a:r>
              <a:rPr lang="en-US" dirty="0" smtClean="0"/>
              <a:t>two can </a:t>
            </a:r>
            <a:r>
              <a:rPr lang="en-US" dirty="0"/>
              <a:t>overlap.</a:t>
            </a:r>
            <a:endParaRPr lang="en-US" b="1" dirty="0" smtClean="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4096356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Terms From Grade 9,10, and 11</a:t>
            </a:r>
          </a:p>
        </p:txBody>
      </p:sp>
      <p:sp>
        <p:nvSpPr>
          <p:cNvPr id="3" name="Content Placeholder 2"/>
          <p:cNvSpPr>
            <a:spLocks noGrp="1"/>
          </p:cNvSpPr>
          <p:nvPr>
            <p:ph idx="1"/>
          </p:nvPr>
        </p:nvSpPr>
        <p:spPr/>
        <p:txBody>
          <a:bodyPr>
            <a:normAutofit/>
          </a:bodyPr>
          <a:lstStyle/>
          <a:p>
            <a:pPr marL="0" indent="0">
              <a:buNone/>
            </a:pPr>
            <a:r>
              <a:rPr lang="en-US" sz="2400" b="1" dirty="0"/>
              <a:t>Repetition*: </a:t>
            </a:r>
            <a:r>
              <a:rPr lang="en-US" sz="2400" dirty="0"/>
              <a:t>Deliberately repeated words, sounds, phrases, or whole </a:t>
            </a:r>
            <a:r>
              <a:rPr lang="en-US" sz="2400" dirty="0" smtClean="0"/>
              <a:t>stanzas. Repetition </a:t>
            </a:r>
            <a:r>
              <a:rPr lang="en-US" sz="2400" dirty="0"/>
              <a:t>is used to make a point in the poem.</a:t>
            </a:r>
          </a:p>
          <a:p>
            <a:pPr marL="0" indent="0">
              <a:buNone/>
            </a:pPr>
            <a:r>
              <a:rPr lang="en-US" sz="2400" b="1" dirty="0"/>
              <a:t>Symbol*: </a:t>
            </a:r>
            <a:r>
              <a:rPr lang="en-US" sz="2400" dirty="0"/>
              <a:t>Something that represents something else. For example, a dove </a:t>
            </a:r>
            <a:r>
              <a:rPr lang="en-US" sz="2400" dirty="0" smtClean="0"/>
              <a:t>often represents </a:t>
            </a:r>
            <a:r>
              <a:rPr lang="en-US" sz="2400" dirty="0"/>
              <a:t>the concept of peace.</a:t>
            </a:r>
            <a:endParaRPr lang="en-US" sz="2400" dirty="0">
              <a:solidFill>
                <a:schemeClr val="accent1"/>
              </a:solidFill>
            </a:endParaRPr>
          </a:p>
        </p:txBody>
      </p:sp>
    </p:spTree>
    <p:extLst>
      <p:ext uri="{BB962C8B-B14F-4D97-AF65-F5344CB8AC3E}">
        <p14:creationId xmlns:p14="http://schemas.microsoft.com/office/powerpoint/2010/main" val="121785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Vs Analysis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Summary </a:t>
            </a:r>
            <a:r>
              <a:rPr lang="en-US" sz="2400" dirty="0"/>
              <a:t>refers to the process of condensing someone else’s work, specifically the main ideas, in your own words and doing justice to the author’s original intentions. </a:t>
            </a:r>
            <a:endParaRPr lang="en-US" sz="2400" dirty="0" smtClean="0"/>
          </a:p>
          <a:p>
            <a:pPr marL="0" indent="0">
              <a:buNone/>
            </a:pPr>
            <a:r>
              <a:rPr lang="en-US" sz="2400" b="1" dirty="0" smtClean="0"/>
              <a:t>It </a:t>
            </a:r>
            <a:r>
              <a:rPr lang="en-US" sz="2400" b="1" dirty="0"/>
              <a:t>answers the questions of </a:t>
            </a:r>
            <a:r>
              <a:rPr lang="en-US" sz="2400" b="1" i="1" dirty="0" smtClean="0"/>
              <a:t>who</a:t>
            </a:r>
            <a:r>
              <a:rPr lang="en-US" sz="2400" b="1" i="1" dirty="0"/>
              <a:t>, </a:t>
            </a:r>
            <a:r>
              <a:rPr lang="en-US" sz="2400" b="1" i="1" dirty="0" smtClean="0"/>
              <a:t>what</a:t>
            </a:r>
            <a:r>
              <a:rPr lang="en-US" sz="2400" b="1" i="1" dirty="0"/>
              <a:t>, </a:t>
            </a:r>
            <a:r>
              <a:rPr lang="en-US" sz="2400" b="1" i="1" dirty="0" smtClean="0"/>
              <a:t>where</a:t>
            </a:r>
            <a:r>
              <a:rPr lang="en-US" sz="2400" b="1" i="1" dirty="0"/>
              <a:t>, when, why, </a:t>
            </a:r>
            <a:r>
              <a:rPr lang="en-US" sz="2400" b="1" dirty="0"/>
              <a:t>and/or </a:t>
            </a:r>
            <a:r>
              <a:rPr lang="en-US" sz="2400" b="1" i="1" dirty="0"/>
              <a:t>how </a:t>
            </a:r>
            <a:r>
              <a:rPr lang="en-US" sz="2400" b="1" dirty="0"/>
              <a:t>in that particular work. </a:t>
            </a:r>
            <a:endParaRPr lang="en-US" sz="2400" b="1" dirty="0" smtClean="0"/>
          </a:p>
          <a:p>
            <a:pPr marL="0" indent="0">
              <a:buNone/>
            </a:pPr>
            <a:r>
              <a:rPr lang="en-US" sz="2400" dirty="0" smtClean="0">
                <a:solidFill>
                  <a:schemeClr val="accent1"/>
                </a:solidFill>
              </a:rPr>
              <a:t>* Summarizing is a valuable skill in many research essays and journalism; however, it is not the point of literary analysis. </a:t>
            </a:r>
            <a:endParaRPr lang="en-US" sz="2400" dirty="0">
              <a:solidFill>
                <a:schemeClr val="accent1"/>
              </a:solidFill>
            </a:endParaRPr>
          </a:p>
        </p:txBody>
      </p:sp>
    </p:spTree>
    <p:extLst>
      <p:ext uri="{BB962C8B-B14F-4D97-AF65-F5344CB8AC3E}">
        <p14:creationId xmlns:p14="http://schemas.microsoft.com/office/powerpoint/2010/main" val="1661997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vs Analysis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solidFill>
                  <a:schemeClr val="tx1">
                    <a:lumMod val="95000"/>
                    <a:lumOff val="5000"/>
                  </a:schemeClr>
                </a:solidFill>
              </a:rPr>
              <a:t>Analysis</a:t>
            </a:r>
            <a:r>
              <a:rPr lang="en-US" sz="2400" dirty="0">
                <a:solidFill>
                  <a:schemeClr val="tx1">
                    <a:lumMod val="95000"/>
                    <a:lumOff val="5000"/>
                  </a:schemeClr>
                </a:solidFill>
              </a:rPr>
              <a:t>, in contrast, features original thought from you, the writer. </a:t>
            </a:r>
            <a:endParaRPr lang="en-US" sz="2400" dirty="0" smtClean="0">
              <a:solidFill>
                <a:schemeClr val="tx1">
                  <a:lumMod val="95000"/>
                  <a:lumOff val="5000"/>
                </a:schemeClr>
              </a:solidFill>
            </a:endParaRPr>
          </a:p>
          <a:p>
            <a:pPr marL="0" indent="0">
              <a:buNone/>
            </a:pPr>
            <a:r>
              <a:rPr lang="en-US" sz="2400" dirty="0" smtClean="0">
                <a:solidFill>
                  <a:schemeClr val="tx1">
                    <a:lumMod val="95000"/>
                    <a:lumOff val="5000"/>
                  </a:schemeClr>
                </a:solidFill>
              </a:rPr>
              <a:t>It </a:t>
            </a:r>
            <a:r>
              <a:rPr lang="en-US" sz="2400" dirty="0">
                <a:solidFill>
                  <a:schemeClr val="tx1">
                    <a:lumMod val="95000"/>
                    <a:lumOff val="5000"/>
                  </a:schemeClr>
                </a:solidFill>
              </a:rPr>
              <a:t>examines the deeper meaning of the summarized content. This examination includes—but is not limited to—the work’s purpose, theme, and figurative </a:t>
            </a:r>
            <a:r>
              <a:rPr lang="en-US" sz="2400" dirty="0" smtClean="0">
                <a:solidFill>
                  <a:schemeClr val="tx1">
                    <a:lumMod val="95000"/>
                    <a:lumOff val="5000"/>
                  </a:schemeClr>
                </a:solidFill>
              </a:rPr>
              <a:t>language, as </a:t>
            </a:r>
            <a:r>
              <a:rPr lang="en-US" sz="2400" dirty="0">
                <a:solidFill>
                  <a:schemeClr val="tx1">
                    <a:lumMod val="95000"/>
                    <a:lumOff val="5000"/>
                  </a:schemeClr>
                </a:solidFill>
              </a:rPr>
              <a:t>well as patterns, pros and cons, and cause/effect relationships </a:t>
            </a:r>
            <a:endParaRPr lang="en-US" sz="2400" dirty="0" smtClean="0">
              <a:solidFill>
                <a:schemeClr val="tx1">
                  <a:lumMod val="95000"/>
                  <a:lumOff val="5000"/>
                </a:schemeClr>
              </a:solidFill>
            </a:endParaRPr>
          </a:p>
          <a:p>
            <a:pPr marL="0" indent="0">
              <a:buNone/>
            </a:pPr>
            <a:r>
              <a:rPr lang="en-US" sz="2400" b="1" dirty="0" smtClean="0">
                <a:solidFill>
                  <a:schemeClr val="tx1">
                    <a:lumMod val="95000"/>
                    <a:lumOff val="5000"/>
                  </a:schemeClr>
                </a:solidFill>
              </a:rPr>
              <a:t>Analysis </a:t>
            </a:r>
            <a:r>
              <a:rPr lang="en-US" sz="2400" b="1" dirty="0">
                <a:solidFill>
                  <a:schemeClr val="tx1">
                    <a:lumMod val="95000"/>
                    <a:lumOff val="5000"/>
                  </a:schemeClr>
                </a:solidFill>
              </a:rPr>
              <a:t>answers the deeper questions </a:t>
            </a:r>
            <a:r>
              <a:rPr lang="en-US" sz="2400" b="1" i="1" dirty="0">
                <a:solidFill>
                  <a:schemeClr val="tx1">
                    <a:lumMod val="95000"/>
                    <a:lumOff val="5000"/>
                  </a:schemeClr>
                </a:solidFill>
              </a:rPr>
              <a:t>how </a:t>
            </a:r>
            <a:r>
              <a:rPr lang="en-US" sz="2400" b="1" dirty="0">
                <a:solidFill>
                  <a:schemeClr val="tx1">
                    <a:lumMod val="95000"/>
                    <a:lumOff val="5000"/>
                  </a:schemeClr>
                </a:solidFill>
              </a:rPr>
              <a:t>and/or </a:t>
            </a:r>
            <a:r>
              <a:rPr lang="en-US" sz="2400" b="1" i="1" dirty="0">
                <a:solidFill>
                  <a:schemeClr val="tx1">
                    <a:lumMod val="95000"/>
                    <a:lumOff val="5000"/>
                  </a:schemeClr>
                </a:solidFill>
              </a:rPr>
              <a:t>why </a:t>
            </a:r>
            <a:r>
              <a:rPr lang="en-US" sz="2400" b="1" dirty="0">
                <a:solidFill>
                  <a:schemeClr val="tx1">
                    <a:lumMod val="95000"/>
                    <a:lumOff val="5000"/>
                  </a:schemeClr>
                </a:solidFill>
              </a:rPr>
              <a:t>the theme or patterns in the text are important and/or relevant</a:t>
            </a:r>
            <a:r>
              <a:rPr lang="en-US" sz="2400" b="1" i="1" dirty="0">
                <a:solidFill>
                  <a:schemeClr val="tx1">
                    <a:lumMod val="95000"/>
                    <a:lumOff val="5000"/>
                  </a:schemeClr>
                </a:solidFill>
              </a:rPr>
              <a:t>. </a:t>
            </a:r>
            <a:endParaRPr lang="en-US" sz="2400" b="1" i="1" dirty="0" smtClean="0">
              <a:solidFill>
                <a:schemeClr val="tx1">
                  <a:lumMod val="95000"/>
                  <a:lumOff val="5000"/>
                </a:schemeClr>
              </a:solidFill>
            </a:endParaRPr>
          </a:p>
          <a:p>
            <a:pPr marL="0" indent="0">
              <a:buNone/>
            </a:pPr>
            <a:endParaRPr lang="en-US" sz="2400" dirty="0" smtClean="0">
              <a:solidFill>
                <a:schemeClr val="tx1">
                  <a:lumMod val="95000"/>
                  <a:lumOff val="5000"/>
                </a:schemeClr>
              </a:solidFill>
            </a:endParaRPr>
          </a:p>
          <a:p>
            <a:pPr marL="0" indent="0">
              <a:buNone/>
            </a:pPr>
            <a:r>
              <a:rPr lang="en-US" sz="2400" dirty="0" smtClean="0">
                <a:solidFill>
                  <a:schemeClr val="accent1"/>
                </a:solidFill>
              </a:rPr>
              <a:t>This is what you are hoping to achieve in a good literary paragraph</a:t>
            </a:r>
            <a:endParaRPr lang="en-US" sz="2400" dirty="0">
              <a:solidFill>
                <a:schemeClr val="accent1"/>
              </a:solidFill>
            </a:endParaRPr>
          </a:p>
          <a:p>
            <a:pPr marL="0" indent="0">
              <a:buNone/>
            </a:pPr>
            <a:endParaRPr lang="en-US" sz="2400" dirty="0">
              <a:solidFill>
                <a:schemeClr val="accent1"/>
              </a:solidFill>
            </a:endParaRPr>
          </a:p>
        </p:txBody>
      </p:sp>
    </p:spTree>
    <p:extLst>
      <p:ext uri="{BB962C8B-B14F-4D97-AF65-F5344CB8AC3E}">
        <p14:creationId xmlns:p14="http://schemas.microsoft.com/office/powerpoint/2010/main" val="2145173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571</TotalTime>
  <Words>1629</Words>
  <Application>Microsoft Office PowerPoint</Application>
  <PresentationFormat>Widescreen</PresentationFormat>
  <Paragraphs>127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Gill Sans MT</vt:lpstr>
      <vt:lpstr>Wingdings 2</vt:lpstr>
      <vt:lpstr>Dividend</vt:lpstr>
      <vt:lpstr>Introduction to Poetry</vt:lpstr>
      <vt:lpstr>Review Terms From Grade 9,10, and 11</vt:lpstr>
      <vt:lpstr>Review Terms From Grade 9,10, and 11</vt:lpstr>
      <vt:lpstr>Review Terms From Grade 9,10, and 11</vt:lpstr>
      <vt:lpstr>Review Terms From Grade 9,10, and 11</vt:lpstr>
      <vt:lpstr>Review Terms From Grade 9,10, and 11</vt:lpstr>
      <vt:lpstr>Review Terms From Grade 9,10, and 11</vt:lpstr>
      <vt:lpstr>Summary Vs Analysis</vt:lpstr>
      <vt:lpstr>Summary vs Analysis</vt:lpstr>
      <vt:lpstr>PowerPoint Presentation</vt:lpstr>
      <vt:lpstr>PowerPoint Presentation</vt:lpstr>
      <vt:lpstr>Lets Do it together…</vt:lpstr>
      <vt:lpstr>PowerPoint Presentation</vt:lpstr>
      <vt:lpstr>PowerPoint Presentation</vt:lpstr>
      <vt:lpstr>DAY Two</vt:lpstr>
      <vt:lpstr>Review Terms From Grade 9,10, and 11</vt:lpstr>
      <vt:lpstr>Review Terms From Grade 9,10, and 11</vt:lpstr>
      <vt:lpstr>PowerPoint Presentation</vt:lpstr>
      <vt:lpstr>ASSIGNMENT: Writing Prompt</vt:lpstr>
      <vt:lpstr>Writing Literary Analysis</vt:lpstr>
      <vt:lpstr>Writing Literary Analysis</vt:lpstr>
      <vt:lpstr>Paragraph Formatting</vt:lpstr>
    </vt:vector>
  </TitlesOfParts>
  <Company>Greater Victoria School District 61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Poetry</dc:title>
  <dc:creator>Andres, Kristina</dc:creator>
  <cp:lastModifiedBy>Andres, Kristina</cp:lastModifiedBy>
  <cp:revision>25</cp:revision>
  <dcterms:created xsi:type="dcterms:W3CDTF">2019-10-02T16:19:01Z</dcterms:created>
  <dcterms:modified xsi:type="dcterms:W3CDTF">2019-10-10T19:16:34Z</dcterms:modified>
</cp:coreProperties>
</file>