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2"/>
  </p:handoutMasterIdLst>
  <p:sldIdLst>
    <p:sldId id="256" r:id="rId2"/>
    <p:sldId id="274" r:id="rId3"/>
    <p:sldId id="261" r:id="rId4"/>
    <p:sldId id="276" r:id="rId5"/>
    <p:sldId id="260" r:id="rId6"/>
    <p:sldId id="275" r:id="rId7"/>
    <p:sldId id="288" r:id="rId8"/>
    <p:sldId id="269" r:id="rId9"/>
    <p:sldId id="278" r:id="rId10"/>
    <p:sldId id="289" r:id="rId11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9" autoAdjust="0"/>
    <p:restoredTop sz="94628" autoAdjust="0"/>
  </p:normalViewPr>
  <p:slideViewPr>
    <p:cSldViewPr>
      <p:cViewPr varScale="1">
        <p:scale>
          <a:sx n="104" d="100"/>
          <a:sy n="104" d="100"/>
        </p:scale>
        <p:origin x="-1032" y="-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2AFACF43-FB29-47B0-9E4C-BB3413AD9706}" type="datetimeFigureOut">
              <a:rPr lang="en-US" smtClean="0"/>
              <a:t>19-11-10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764F4D0A-7919-4FE0-B2BD-7FC1276FA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665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52FEDD7-ABF0-441D-94BF-013D600775FD}" type="datetimeFigureOut">
              <a:rPr lang="en-US" smtClean="0"/>
              <a:t>19-11-10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2C1C93D-2E5C-4A09-88BA-B61CB63B35DC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EDD7-ABF0-441D-94BF-013D600775FD}" type="datetimeFigureOut">
              <a:rPr lang="en-US" smtClean="0"/>
              <a:t>19-11-10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C93D-2E5C-4A09-88BA-B61CB63B35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EDD7-ABF0-441D-94BF-013D600775FD}" type="datetimeFigureOut">
              <a:rPr lang="en-US" smtClean="0"/>
              <a:t>19-11-10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C93D-2E5C-4A09-88BA-B61CB63B35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EDD7-ABF0-441D-94BF-013D600775FD}" type="datetimeFigureOut">
              <a:rPr lang="en-US" smtClean="0"/>
              <a:t>19-11-10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C93D-2E5C-4A09-88BA-B61CB63B35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EDD7-ABF0-441D-94BF-013D600775FD}" type="datetimeFigureOut">
              <a:rPr lang="en-US" smtClean="0"/>
              <a:t>19-11-10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C93D-2E5C-4A09-88BA-B61CB63B35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EDD7-ABF0-441D-94BF-013D600775FD}" type="datetimeFigureOut">
              <a:rPr lang="en-US" smtClean="0"/>
              <a:t>19-11-10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C93D-2E5C-4A09-88BA-B61CB63B35D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EDD7-ABF0-441D-94BF-013D600775FD}" type="datetimeFigureOut">
              <a:rPr lang="en-US" smtClean="0"/>
              <a:t>19-11-10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C93D-2E5C-4A09-88BA-B61CB63B35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EDD7-ABF0-441D-94BF-013D600775FD}" type="datetimeFigureOut">
              <a:rPr lang="en-US" smtClean="0"/>
              <a:t>19-11-10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C93D-2E5C-4A09-88BA-B61CB63B35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EDD7-ABF0-441D-94BF-013D600775FD}" type="datetimeFigureOut">
              <a:rPr lang="en-US" smtClean="0"/>
              <a:t>19-11-10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C93D-2E5C-4A09-88BA-B61CB63B35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EDD7-ABF0-441D-94BF-013D600775FD}" type="datetimeFigureOut">
              <a:rPr lang="en-US" smtClean="0"/>
              <a:t>19-11-10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C93D-2E5C-4A09-88BA-B61CB63B35DC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EDD7-ABF0-441D-94BF-013D600775FD}" type="datetimeFigureOut">
              <a:rPr lang="en-US" smtClean="0"/>
              <a:t>19-11-10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C93D-2E5C-4A09-88BA-B61CB63B35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52FEDD7-ABF0-441D-94BF-013D600775FD}" type="datetimeFigureOut">
              <a:rPr lang="en-US" smtClean="0"/>
              <a:t>19-11-10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2C1C93D-2E5C-4A09-88BA-B61CB63B35D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www.poetryfoundation.org/poets/emanuel-xavier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06" y="0"/>
            <a:ext cx="4217320" cy="68752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000090"/>
                </a:solidFill>
              </a:rPr>
              <a:t>Lit Circles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181600" y="598944"/>
            <a:ext cx="255734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solidFill>
                  <a:srgbClr val="000090"/>
                </a:solidFill>
              </a:rPr>
              <a:t>DAY 1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000090"/>
                </a:solidFill>
              </a:rPr>
              <a:t>The </a:t>
            </a:r>
            <a:r>
              <a:rPr lang="en-US" b="1" i="1" dirty="0" err="1" smtClean="0">
                <a:solidFill>
                  <a:srgbClr val="000090"/>
                </a:solidFill>
              </a:rPr>
              <a:t>Stepford</a:t>
            </a:r>
            <a:r>
              <a:rPr lang="en-US" b="1" i="1" dirty="0" smtClean="0">
                <a:solidFill>
                  <a:srgbClr val="000090"/>
                </a:solidFill>
              </a:rPr>
              <a:t> Wives</a:t>
            </a:r>
          </a:p>
          <a:p>
            <a:r>
              <a:rPr lang="en-US" b="1" dirty="0" smtClean="0">
                <a:solidFill>
                  <a:srgbClr val="000090"/>
                </a:solidFill>
              </a:rPr>
              <a:t>A</a:t>
            </a:r>
            <a:r>
              <a:rPr lang="en-US" b="1" dirty="0" smtClean="0">
                <a:solidFill>
                  <a:srgbClr val="000090"/>
                </a:solidFill>
              </a:rPr>
              <a:t>nd </a:t>
            </a:r>
            <a:r>
              <a:rPr lang="en-US" b="1" i="1" dirty="0" smtClean="0">
                <a:solidFill>
                  <a:srgbClr val="000090"/>
                </a:solidFill>
              </a:rPr>
              <a:t>Get Out</a:t>
            </a:r>
          </a:p>
          <a:p>
            <a:r>
              <a:rPr lang="en-US" b="1" dirty="0" smtClean="0">
                <a:solidFill>
                  <a:srgbClr val="000090"/>
                </a:solidFill>
              </a:rPr>
              <a:t>E</a:t>
            </a:r>
            <a:r>
              <a:rPr lang="en-US" b="1" dirty="0" smtClean="0">
                <a:solidFill>
                  <a:srgbClr val="000090"/>
                </a:solidFill>
              </a:rPr>
              <a:t>n</a:t>
            </a:r>
            <a:r>
              <a:rPr lang="en-US" b="1" dirty="0" smtClean="0">
                <a:solidFill>
                  <a:srgbClr val="000090"/>
                </a:solidFill>
              </a:rPr>
              <a:t>glish 12</a:t>
            </a:r>
            <a:endParaRPr lang="en-US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642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shot 2019-11-11 00.03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76200"/>
            <a:ext cx="89408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058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4873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Lit Circles – OVERVIEW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52600"/>
            <a:ext cx="6777317" cy="4308629"/>
          </a:xfrm>
        </p:spPr>
        <p:txBody>
          <a:bodyPr>
            <a:normAutofit lnSpcReduction="10000"/>
          </a:bodyPr>
          <a:lstStyle/>
          <a:p>
            <a:pPr>
              <a:buClr>
                <a:srgbClr val="000090"/>
              </a:buClr>
            </a:pPr>
            <a:r>
              <a:rPr lang="en-US" dirty="0" smtClean="0"/>
              <a:t>You will </a:t>
            </a:r>
            <a:r>
              <a:rPr lang="en-US" dirty="0" smtClean="0"/>
              <a:t>read 1/3 of the novel each week for 3 weeks</a:t>
            </a:r>
          </a:p>
          <a:p>
            <a:pPr>
              <a:buClr>
                <a:srgbClr val="000090"/>
              </a:buClr>
            </a:pPr>
            <a:r>
              <a:rPr lang="en-US" dirty="0" smtClean="0"/>
              <a:t>Once </a:t>
            </a:r>
            <a:r>
              <a:rPr lang="en-US" dirty="0" smtClean="0"/>
              <a:t>or twice per week you will be an active participant in a Lit Circle</a:t>
            </a:r>
          </a:p>
          <a:p>
            <a:pPr>
              <a:buClr>
                <a:srgbClr val="000090"/>
              </a:buClr>
            </a:pPr>
            <a:r>
              <a:rPr lang="en-US" dirty="0" smtClean="0"/>
              <a:t>You </a:t>
            </a:r>
            <a:r>
              <a:rPr lang="en-US" dirty="0" smtClean="0"/>
              <a:t>will be evaluated on: </a:t>
            </a:r>
          </a:p>
          <a:p>
            <a:pPr lvl="1">
              <a:buClr>
                <a:srgbClr val="000090"/>
              </a:buClr>
            </a:pPr>
            <a:r>
              <a:rPr lang="en-US" dirty="0" smtClean="0"/>
              <a:t>Your double entry journals</a:t>
            </a:r>
          </a:p>
          <a:p>
            <a:pPr lvl="1">
              <a:buClr>
                <a:srgbClr val="000090"/>
              </a:buClr>
            </a:pPr>
            <a:r>
              <a:rPr lang="en-US" dirty="0" smtClean="0"/>
              <a:t>Your active participation in lit circles (self, peer, teacher assessment) </a:t>
            </a:r>
          </a:p>
          <a:p>
            <a:pPr lvl="1">
              <a:buClr>
                <a:srgbClr val="000090"/>
              </a:buClr>
            </a:pPr>
            <a:r>
              <a:rPr lang="en-US" dirty="0" smtClean="0"/>
              <a:t>Quizzes</a:t>
            </a:r>
          </a:p>
          <a:p>
            <a:pPr lvl="1">
              <a:buClr>
                <a:srgbClr val="000090"/>
              </a:buClr>
            </a:pPr>
            <a:r>
              <a:rPr lang="en-US" dirty="0" smtClean="0"/>
              <a:t>Your </a:t>
            </a:r>
            <a:r>
              <a:rPr lang="en-US" dirty="0" smtClean="0"/>
              <a:t>final </a:t>
            </a:r>
            <a:r>
              <a:rPr lang="en-US" dirty="0" smtClean="0"/>
              <a:t>assignment (the week after Christmas)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88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90600"/>
            <a:ext cx="7696200" cy="8382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rgbClr val="000090"/>
                </a:solidFill>
              </a:rPr>
              <a:t>“</a:t>
            </a:r>
            <a:r>
              <a:rPr lang="en-US" sz="2800" b="1" dirty="0" smtClean="0">
                <a:solidFill>
                  <a:srgbClr val="000090"/>
                </a:solidFill>
              </a:rPr>
              <a:t>Say Something” &amp; Double Entry Journal</a:t>
            </a:r>
            <a:br>
              <a:rPr lang="en-US" sz="2800" b="1" dirty="0" smtClean="0">
                <a:solidFill>
                  <a:srgbClr val="000090"/>
                </a:solidFill>
              </a:rPr>
            </a:br>
            <a:r>
              <a:rPr lang="en-US" sz="2800" dirty="0" smtClean="0">
                <a:solidFill>
                  <a:srgbClr val="000090"/>
                </a:solidFill>
              </a:rPr>
              <a:t>Strategy Practice</a:t>
            </a:r>
            <a:endParaRPr lang="en-US" sz="2800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828800"/>
            <a:ext cx="6777317" cy="4495800"/>
          </a:xfrm>
        </p:spPr>
        <p:txBody>
          <a:bodyPr>
            <a:normAutofit/>
          </a:bodyPr>
          <a:lstStyle/>
          <a:p>
            <a:pPr>
              <a:buClr>
                <a:srgbClr val="000090"/>
              </a:buClr>
            </a:pPr>
            <a:r>
              <a:rPr lang="en-US" dirty="0" smtClean="0"/>
              <a:t>We will use this strategy during our lit circles, but first we need to practice what it looks like.</a:t>
            </a:r>
          </a:p>
          <a:p>
            <a:pPr marL="68580" indent="0">
              <a:buClr>
                <a:srgbClr val="000090"/>
              </a:buClr>
              <a:buNone/>
            </a:pPr>
            <a:endParaRPr lang="en-US" dirty="0" smtClean="0"/>
          </a:p>
          <a:p>
            <a:pPr>
              <a:buClr>
                <a:srgbClr val="000090"/>
              </a:buClr>
            </a:pPr>
            <a:r>
              <a:rPr lang="en-US" dirty="0" smtClean="0"/>
              <a:t>As we are reading the following poem, notice your thinking:</a:t>
            </a:r>
          </a:p>
          <a:p>
            <a:pPr lvl="1">
              <a:buClr>
                <a:srgbClr val="000090"/>
              </a:buClr>
            </a:pPr>
            <a:r>
              <a:rPr lang="en-US" dirty="0" smtClean="0"/>
              <a:t>Connections</a:t>
            </a:r>
          </a:p>
          <a:p>
            <a:pPr lvl="1">
              <a:buClr>
                <a:srgbClr val="000090"/>
              </a:buClr>
            </a:pPr>
            <a:r>
              <a:rPr lang="en-US" dirty="0" smtClean="0"/>
              <a:t>Questions</a:t>
            </a:r>
          </a:p>
          <a:p>
            <a:pPr lvl="1">
              <a:buClr>
                <a:srgbClr val="000090"/>
              </a:buClr>
            </a:pPr>
            <a:r>
              <a:rPr lang="en-US" dirty="0" smtClean="0"/>
              <a:t>Images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49586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38200"/>
            <a:ext cx="7024744" cy="1066800"/>
          </a:xfrm>
        </p:spPr>
        <p:txBody>
          <a:bodyPr>
            <a:noAutofit/>
          </a:bodyPr>
          <a:lstStyle/>
          <a:p>
            <a:pPr algn="ctr"/>
            <a:r>
              <a:rPr lang="en-US" sz="2600" b="1" dirty="0" smtClean="0">
                <a:solidFill>
                  <a:srgbClr val="000090"/>
                </a:solidFill>
              </a:rPr>
              <a:t>Double </a:t>
            </a:r>
            <a:r>
              <a:rPr lang="en-US" sz="2600" b="1" dirty="0" smtClean="0">
                <a:solidFill>
                  <a:srgbClr val="000090"/>
                </a:solidFill>
              </a:rPr>
              <a:t>Entry Journal</a:t>
            </a:r>
            <a:br>
              <a:rPr lang="en-US" sz="2600" b="1" dirty="0" smtClean="0">
                <a:solidFill>
                  <a:srgbClr val="000090"/>
                </a:solidFill>
              </a:rPr>
            </a:br>
            <a:r>
              <a:rPr lang="en-US" sz="2600" b="1" u="sng" dirty="0" smtClean="0">
                <a:solidFill>
                  <a:srgbClr val="000090"/>
                </a:solidFill>
              </a:rPr>
              <a:t>STATEMENT /RESPONSE STARTERS</a:t>
            </a:r>
            <a:endParaRPr lang="en-US" sz="2600" b="1" u="sng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2416" y="2057400"/>
            <a:ext cx="3419856" cy="3749040"/>
          </a:xfrm>
        </p:spPr>
        <p:txBody>
          <a:bodyPr>
            <a:normAutofit fontScale="62500" lnSpcReduction="20000"/>
          </a:bodyPr>
          <a:lstStyle/>
          <a:p>
            <a:pPr>
              <a:buClr>
                <a:srgbClr val="000090"/>
              </a:buClr>
            </a:pPr>
            <a:r>
              <a:rPr lang="en-US" dirty="0" smtClean="0"/>
              <a:t>I noticed…</a:t>
            </a:r>
          </a:p>
          <a:p>
            <a:pPr>
              <a:buClr>
                <a:srgbClr val="000090"/>
              </a:buClr>
            </a:pPr>
            <a:r>
              <a:rPr lang="en-US" dirty="0" smtClean="0"/>
              <a:t>It upset me when…</a:t>
            </a:r>
          </a:p>
          <a:p>
            <a:pPr>
              <a:buClr>
                <a:srgbClr val="000090"/>
              </a:buClr>
            </a:pPr>
            <a:r>
              <a:rPr lang="en-US" dirty="0" smtClean="0"/>
              <a:t>I wonder about…</a:t>
            </a:r>
          </a:p>
          <a:p>
            <a:pPr>
              <a:buClr>
                <a:srgbClr val="000090"/>
              </a:buClr>
            </a:pPr>
            <a:r>
              <a:rPr lang="en-US" dirty="0" smtClean="0"/>
              <a:t>I don’t really understand</a:t>
            </a:r>
            <a:r>
              <a:rPr lang="en-US" dirty="0"/>
              <a:t>…</a:t>
            </a:r>
          </a:p>
          <a:p>
            <a:pPr>
              <a:buClr>
                <a:srgbClr val="000090"/>
              </a:buClr>
            </a:pPr>
            <a:r>
              <a:rPr lang="en-US" dirty="0" smtClean="0"/>
              <a:t>I now understand</a:t>
            </a:r>
            <a:r>
              <a:rPr lang="en-US" dirty="0"/>
              <a:t>…</a:t>
            </a:r>
          </a:p>
          <a:p>
            <a:pPr>
              <a:buClr>
                <a:srgbClr val="000090"/>
              </a:buClr>
            </a:pPr>
            <a:r>
              <a:rPr lang="en-US" dirty="0" smtClean="0"/>
              <a:t>If I were_____ I would</a:t>
            </a:r>
            <a:r>
              <a:rPr lang="en-US" dirty="0"/>
              <a:t>…</a:t>
            </a:r>
          </a:p>
          <a:p>
            <a:pPr>
              <a:buClr>
                <a:srgbClr val="000090"/>
              </a:buClr>
            </a:pPr>
            <a:r>
              <a:rPr lang="en-US" dirty="0" smtClean="0"/>
              <a:t>I predict that</a:t>
            </a:r>
            <a:r>
              <a:rPr lang="en-US" dirty="0"/>
              <a:t>…</a:t>
            </a:r>
          </a:p>
          <a:p>
            <a:pPr>
              <a:buClr>
                <a:srgbClr val="000090"/>
              </a:buClr>
            </a:pPr>
            <a:r>
              <a:rPr lang="en-US" dirty="0" smtClean="0"/>
              <a:t>I was shocked when/by</a:t>
            </a:r>
            <a:r>
              <a:rPr lang="en-US" dirty="0"/>
              <a:t>…</a:t>
            </a:r>
          </a:p>
          <a:p>
            <a:pPr>
              <a:buClr>
                <a:srgbClr val="000090"/>
              </a:buClr>
            </a:pPr>
            <a:r>
              <a:rPr lang="en-US" dirty="0" smtClean="0"/>
              <a:t>I question</a:t>
            </a:r>
            <a:r>
              <a:rPr lang="en-US" dirty="0"/>
              <a:t>…</a:t>
            </a:r>
          </a:p>
          <a:p>
            <a:pPr>
              <a:buClr>
                <a:srgbClr val="000090"/>
              </a:buClr>
            </a:pPr>
            <a:r>
              <a:rPr lang="en-US" dirty="0" smtClean="0"/>
              <a:t>I think</a:t>
            </a:r>
            <a:r>
              <a:rPr lang="en-US" dirty="0"/>
              <a:t>…</a:t>
            </a:r>
          </a:p>
          <a:p>
            <a:pPr>
              <a:buClr>
                <a:srgbClr val="000090"/>
              </a:buClr>
            </a:pPr>
            <a:r>
              <a:rPr lang="en-US" dirty="0" smtClean="0"/>
              <a:t>I wish…</a:t>
            </a:r>
          </a:p>
          <a:p>
            <a:pPr>
              <a:buClr>
                <a:srgbClr val="000090"/>
              </a:buClr>
            </a:pPr>
            <a:r>
              <a:rPr lang="en-US" dirty="0" smtClean="0"/>
              <a:t>My reaction to this is…</a:t>
            </a:r>
          </a:p>
          <a:p>
            <a:pPr>
              <a:buClr>
                <a:srgbClr val="000090"/>
              </a:buClr>
            </a:pPr>
            <a:r>
              <a:rPr lang="en-US" dirty="0" smtClean="0"/>
              <a:t>This is significant to me because…</a:t>
            </a:r>
          </a:p>
          <a:p>
            <a:pPr>
              <a:buClr>
                <a:srgbClr val="000090"/>
              </a:buClr>
            </a:pPr>
            <a:r>
              <a:rPr lang="en-US" dirty="0" smtClean="0"/>
              <a:t>This images created in my mind from this are…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2" y="2057400"/>
            <a:ext cx="3419856" cy="3749039"/>
          </a:xfrm>
        </p:spPr>
        <p:txBody>
          <a:bodyPr>
            <a:normAutofit fontScale="62500" lnSpcReduction="20000"/>
          </a:bodyPr>
          <a:lstStyle/>
          <a:p>
            <a:pPr>
              <a:buClr>
                <a:srgbClr val="000090"/>
              </a:buClr>
            </a:pPr>
            <a:r>
              <a:rPr lang="en-US" dirty="0" smtClean="0"/>
              <a:t>This part reminds me of</a:t>
            </a:r>
            <a:r>
              <a:rPr lang="en-US" dirty="0"/>
              <a:t>…</a:t>
            </a:r>
          </a:p>
          <a:p>
            <a:pPr>
              <a:buClr>
                <a:srgbClr val="000090"/>
              </a:buClr>
            </a:pPr>
            <a:r>
              <a:rPr lang="en-US" dirty="0" smtClean="0"/>
              <a:t>It seems to me</a:t>
            </a:r>
            <a:r>
              <a:rPr lang="en-US" dirty="0"/>
              <a:t>…</a:t>
            </a:r>
          </a:p>
          <a:p>
            <a:pPr>
              <a:buClr>
                <a:srgbClr val="000090"/>
              </a:buClr>
            </a:pPr>
            <a:r>
              <a:rPr lang="en-US" dirty="0" smtClean="0"/>
              <a:t>I liked the idea that</a:t>
            </a:r>
            <a:r>
              <a:rPr lang="en-US" dirty="0"/>
              <a:t>…</a:t>
            </a:r>
          </a:p>
          <a:p>
            <a:pPr>
              <a:buClr>
                <a:srgbClr val="000090"/>
              </a:buClr>
            </a:pPr>
            <a:r>
              <a:rPr lang="en-US" dirty="0" smtClean="0"/>
              <a:t>I completely disagree with</a:t>
            </a:r>
            <a:r>
              <a:rPr lang="en-US" dirty="0"/>
              <a:t>…</a:t>
            </a:r>
          </a:p>
          <a:p>
            <a:pPr>
              <a:buClr>
                <a:srgbClr val="000090"/>
              </a:buClr>
            </a:pPr>
            <a:r>
              <a:rPr lang="en-US" dirty="0" smtClean="0"/>
              <a:t>I felt</a:t>
            </a:r>
            <a:r>
              <a:rPr lang="en-US" dirty="0"/>
              <a:t>…</a:t>
            </a:r>
          </a:p>
          <a:p>
            <a:pPr>
              <a:buClr>
                <a:srgbClr val="000090"/>
              </a:buClr>
            </a:pPr>
            <a:r>
              <a:rPr lang="en-US" dirty="0" smtClean="0"/>
              <a:t>In my opinion</a:t>
            </a:r>
            <a:r>
              <a:rPr lang="en-US" dirty="0"/>
              <a:t>…</a:t>
            </a:r>
          </a:p>
          <a:p>
            <a:pPr>
              <a:buClr>
                <a:srgbClr val="000090"/>
              </a:buClr>
            </a:pPr>
            <a:r>
              <a:rPr lang="en-US" dirty="0" smtClean="0"/>
              <a:t>I know someone like</a:t>
            </a:r>
            <a:r>
              <a:rPr lang="en-US" dirty="0"/>
              <a:t>…</a:t>
            </a:r>
          </a:p>
          <a:p>
            <a:pPr>
              <a:buClr>
                <a:srgbClr val="000090"/>
              </a:buClr>
            </a:pPr>
            <a:r>
              <a:rPr lang="en-US" dirty="0" smtClean="0"/>
              <a:t>When this happens to me, I feel</a:t>
            </a:r>
            <a:r>
              <a:rPr lang="en-US" dirty="0"/>
              <a:t>…</a:t>
            </a:r>
          </a:p>
          <a:p>
            <a:pPr>
              <a:buClr>
                <a:srgbClr val="000090"/>
              </a:buClr>
            </a:pPr>
            <a:r>
              <a:rPr lang="en-US" dirty="0" smtClean="0"/>
              <a:t>One time I</a:t>
            </a:r>
            <a:r>
              <a:rPr lang="en-US" dirty="0"/>
              <a:t>…</a:t>
            </a:r>
          </a:p>
          <a:p>
            <a:pPr>
              <a:buClr>
                <a:srgbClr val="000090"/>
              </a:buClr>
            </a:pPr>
            <a:r>
              <a:rPr lang="en-US" dirty="0" smtClean="0"/>
              <a:t>It was/was not fair when</a:t>
            </a:r>
            <a:r>
              <a:rPr lang="en-US" dirty="0"/>
              <a:t>…</a:t>
            </a:r>
          </a:p>
          <a:p>
            <a:pPr>
              <a:buClr>
                <a:srgbClr val="000090"/>
              </a:buClr>
            </a:pPr>
            <a:r>
              <a:rPr lang="en-US" dirty="0" smtClean="0"/>
              <a:t>The author could have</a:t>
            </a:r>
            <a:r>
              <a:rPr lang="en-US" dirty="0"/>
              <a:t>…</a:t>
            </a:r>
          </a:p>
          <a:p>
            <a:pPr>
              <a:buClr>
                <a:srgbClr val="000090"/>
              </a:buClr>
            </a:pPr>
            <a:r>
              <a:rPr lang="en-US" dirty="0" smtClean="0"/>
              <a:t>This was a strong quotation to me because</a:t>
            </a:r>
            <a:r>
              <a:rPr lang="en-US" dirty="0"/>
              <a:t>…</a:t>
            </a:r>
          </a:p>
          <a:p>
            <a:pPr>
              <a:buClr>
                <a:srgbClr val="000090"/>
              </a:buClr>
            </a:pPr>
            <a:r>
              <a:rPr lang="en-US" dirty="0" smtClean="0"/>
              <a:t>What impressed me about this was</a:t>
            </a:r>
            <a:r>
              <a:rPr lang="en-US" dirty="0"/>
              <a:t>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995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85800" y="609600"/>
            <a:ext cx="7772400" cy="5334000"/>
          </a:xfrm>
        </p:spPr>
        <p:txBody>
          <a:bodyPr>
            <a:noAutofit/>
          </a:bodyPr>
          <a:lstStyle/>
          <a:p>
            <a:pPr marL="68580" indent="0" fontAlgn="base">
              <a:buNone/>
            </a:pPr>
            <a:r>
              <a:rPr lang="en-GB" sz="1800" b="1" dirty="0" smtClean="0"/>
              <a:t>Urban Affection</a:t>
            </a:r>
            <a:endParaRPr lang="en-GB" sz="1800" dirty="0"/>
          </a:p>
          <a:p>
            <a:pPr marL="68580" indent="0" fontAlgn="base">
              <a:buNone/>
            </a:pPr>
            <a:r>
              <a:rPr lang="en-GB" sz="1800" cap="all" dirty="0" smtClean="0"/>
              <a:t>BY</a:t>
            </a:r>
            <a:r>
              <a:rPr lang="en-GB" sz="1800" cap="all" dirty="0"/>
              <a:t> </a:t>
            </a:r>
            <a:r>
              <a:rPr lang="en-US" sz="1800" cap="all" dirty="0">
                <a:hlinkClick r:id="rId2"/>
              </a:rPr>
              <a:t>EMANUEL </a:t>
            </a:r>
            <a:r>
              <a:rPr lang="en-US" sz="1800" cap="all" dirty="0" smtClean="0">
                <a:hlinkClick r:id="rId2"/>
              </a:rPr>
              <a:t>XAVIER</a:t>
            </a:r>
            <a:endParaRPr lang="en-GB" sz="1800" dirty="0"/>
          </a:p>
          <a:p>
            <a:pPr marL="68580" indent="0" fontAlgn="base">
              <a:buNone/>
            </a:pPr>
            <a:r>
              <a:rPr lang="en-GB" sz="1800" dirty="0" smtClean="0"/>
              <a:t>for </a:t>
            </a:r>
            <a:r>
              <a:rPr lang="en-GB" sz="1800" dirty="0"/>
              <a:t>Walt Whitman</a:t>
            </a:r>
            <a:br>
              <a:rPr lang="en-GB" sz="1800" dirty="0"/>
            </a:br>
            <a:endParaRPr lang="en-GB" sz="1800" dirty="0"/>
          </a:p>
          <a:p>
            <a:pPr marL="68580" indent="0" fontAlgn="base">
              <a:buNone/>
            </a:pPr>
            <a:r>
              <a:rPr lang="en-GB" sz="1800" dirty="0"/>
              <a:t>Besides the obvious technological and architectural advances, only one thing has really changed between our generations:</a:t>
            </a:r>
          </a:p>
          <a:p>
            <a:pPr marL="68580" indent="0" fontAlgn="base">
              <a:buNone/>
            </a:pPr>
            <a:r>
              <a:rPr lang="en-GB" sz="1800" dirty="0"/>
              <a:t> </a:t>
            </a:r>
          </a:p>
          <a:p>
            <a:pPr marL="68580" indent="0" fontAlgn="base">
              <a:buNone/>
            </a:pPr>
            <a:r>
              <a:rPr lang="en-GB" sz="1800" dirty="0"/>
              <a:t>We now live in an America where blacks are not only allowed the right to vote but can become the Redeemer President of the United States</a:t>
            </a:r>
          </a:p>
          <a:p>
            <a:pPr marL="68580" indent="0" fontAlgn="base">
              <a:buNone/>
            </a:pPr>
            <a:r>
              <a:rPr lang="en-GB" sz="1800" dirty="0"/>
              <a:t> </a:t>
            </a:r>
          </a:p>
          <a:p>
            <a:pPr marL="68580" indent="0" fontAlgn="base">
              <a:buNone/>
            </a:pPr>
            <a:r>
              <a:rPr lang="en-GB" sz="1800" dirty="0"/>
              <a:t>Otherwise, we still live in an America where the audacity to openly enjoy the pleasures of sex and being respected for wisdom are contradictions without reconciliation</a:t>
            </a:r>
          </a:p>
          <a:p>
            <a:pPr marL="68580" indent="0" fontAlgn="base">
              <a:buNone/>
            </a:pPr>
            <a:r>
              <a:rPr lang="en-GB" sz="1800" dirty="0"/>
              <a:t> </a:t>
            </a:r>
          </a:p>
          <a:p>
            <a:pPr marL="68580" indent="0" fontAlgn="base">
              <a:buNone/>
            </a:pPr>
            <a:r>
              <a:rPr lang="en-GB" sz="1800" dirty="0"/>
              <a:t>We still live in an America where the economy collapses while the masses are consumed with preventing the rights of anyone with a fancy for anything out of the </a:t>
            </a:r>
            <a:r>
              <a:rPr lang="en-GB" sz="1800" dirty="0" smtClean="0"/>
              <a:t>ordinary</a:t>
            </a:r>
          </a:p>
          <a:p>
            <a:pPr marL="68580" indent="0" fontAlgn="base">
              <a:buNone/>
            </a:pPr>
            <a:r>
              <a:rPr lang="en-GB" sz="1800" dirty="0"/>
              <a:t>	</a:t>
            </a:r>
            <a:r>
              <a:rPr lang="en-GB" sz="1800" dirty="0" smtClean="0"/>
              <a:t>				         </a:t>
            </a:r>
            <a:r>
              <a:rPr lang="mr-IN" sz="1800" dirty="0" smtClean="0"/>
              <a:t>…</a:t>
            </a:r>
            <a:r>
              <a:rPr lang="en-CA" sz="1800" dirty="0" smtClean="0"/>
              <a:t>. See handout</a:t>
            </a:r>
            <a:endParaRPr lang="en-GB" sz="1800" dirty="0"/>
          </a:p>
          <a:p>
            <a:pPr marL="68580" indent="0" fontAlgn="base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15177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90600"/>
            <a:ext cx="7696200" cy="8382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000090"/>
                </a:solidFill>
              </a:rPr>
              <a:t>Double </a:t>
            </a:r>
            <a:r>
              <a:rPr lang="en-US" sz="2800" b="1" dirty="0" smtClean="0">
                <a:solidFill>
                  <a:srgbClr val="000090"/>
                </a:solidFill>
              </a:rPr>
              <a:t>Entry Journal</a:t>
            </a:r>
            <a:br>
              <a:rPr lang="en-US" sz="2800" b="1" dirty="0" smtClean="0">
                <a:solidFill>
                  <a:srgbClr val="000090"/>
                </a:solidFill>
              </a:rPr>
            </a:br>
            <a:r>
              <a:rPr lang="en-US" sz="2800" dirty="0" smtClean="0">
                <a:solidFill>
                  <a:srgbClr val="000090"/>
                </a:solidFill>
              </a:rPr>
              <a:t>Strategy Practice</a:t>
            </a:r>
            <a:endParaRPr lang="en-US" sz="2800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828800"/>
            <a:ext cx="6777317" cy="4495800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000090"/>
              </a:buClr>
            </a:pPr>
            <a:r>
              <a:rPr lang="en-US" dirty="0" smtClean="0"/>
              <a:t>We will use this strategy during out lit circles, but first we need to practice what it looks like.</a:t>
            </a:r>
          </a:p>
          <a:p>
            <a:pPr marL="68580" indent="0">
              <a:buClr>
                <a:srgbClr val="000090"/>
              </a:buClr>
              <a:buNone/>
            </a:pPr>
            <a:endParaRPr lang="en-US" dirty="0" smtClean="0"/>
          </a:p>
          <a:p>
            <a:pPr>
              <a:buClr>
                <a:srgbClr val="000090"/>
              </a:buClr>
            </a:pPr>
            <a:r>
              <a:rPr lang="en-US" dirty="0" smtClean="0"/>
              <a:t>As we are reading this poem, notice your thinking:</a:t>
            </a:r>
          </a:p>
          <a:p>
            <a:pPr lvl="1">
              <a:buClr>
                <a:srgbClr val="000090"/>
              </a:buClr>
            </a:pPr>
            <a:r>
              <a:rPr lang="en-US" dirty="0" smtClean="0"/>
              <a:t>Connections</a:t>
            </a:r>
          </a:p>
          <a:p>
            <a:pPr lvl="1">
              <a:buClr>
                <a:srgbClr val="000090"/>
              </a:buClr>
            </a:pPr>
            <a:r>
              <a:rPr lang="en-US" dirty="0" smtClean="0"/>
              <a:t>Questions</a:t>
            </a:r>
          </a:p>
          <a:p>
            <a:pPr lvl="1">
              <a:buClr>
                <a:srgbClr val="000090"/>
              </a:buClr>
            </a:pPr>
            <a:r>
              <a:rPr lang="en-US" dirty="0" smtClean="0"/>
              <a:t>Images</a:t>
            </a:r>
          </a:p>
          <a:p>
            <a:pPr lvl="1">
              <a:buClr>
                <a:srgbClr val="000090"/>
              </a:buClr>
            </a:pPr>
            <a:endParaRPr lang="en-US" dirty="0" smtClean="0"/>
          </a:p>
          <a:p>
            <a:pPr>
              <a:buClr>
                <a:srgbClr val="000090"/>
              </a:buClr>
            </a:pPr>
            <a:r>
              <a:rPr lang="en-US" dirty="0" smtClean="0"/>
              <a:t>Whip around: </a:t>
            </a:r>
          </a:p>
          <a:p>
            <a:pPr lvl="1">
              <a:buClr>
                <a:srgbClr val="000090"/>
              </a:buClr>
            </a:pPr>
            <a:r>
              <a:rPr lang="en-US" dirty="0" smtClean="0"/>
              <a:t>Something you thought about the poem (ideas from above)</a:t>
            </a:r>
          </a:p>
          <a:p>
            <a:pPr lvl="1">
              <a:buClr>
                <a:srgbClr val="000090"/>
              </a:buClr>
            </a:pPr>
            <a:r>
              <a:rPr lang="en-US" dirty="0" smtClean="0"/>
              <a:t>A connection to what another person has said</a:t>
            </a:r>
          </a:p>
          <a:p>
            <a:pPr lvl="1">
              <a:buClr>
                <a:srgbClr val="000090"/>
              </a:buClr>
            </a:pPr>
            <a:r>
              <a:rPr lang="en-US" dirty="0" smtClean="0"/>
              <a:t>There is no ‘right answer’</a:t>
            </a:r>
          </a:p>
          <a:p>
            <a:pPr marL="36576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66714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90600"/>
            <a:ext cx="7696200" cy="8382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000090"/>
                </a:solidFill>
              </a:rPr>
              <a:t>Double </a:t>
            </a:r>
            <a:r>
              <a:rPr lang="en-US" sz="2800" b="1" dirty="0" smtClean="0">
                <a:solidFill>
                  <a:srgbClr val="000090"/>
                </a:solidFill>
              </a:rPr>
              <a:t>Entry Journal</a:t>
            </a:r>
            <a:br>
              <a:rPr lang="en-US" sz="2800" b="1" dirty="0" smtClean="0">
                <a:solidFill>
                  <a:srgbClr val="000090"/>
                </a:solidFill>
              </a:rPr>
            </a:br>
            <a:r>
              <a:rPr lang="en-US" sz="2800" dirty="0" smtClean="0">
                <a:solidFill>
                  <a:srgbClr val="000090"/>
                </a:solidFill>
              </a:rPr>
              <a:t>Strategy Practice</a:t>
            </a:r>
            <a:endParaRPr lang="en-US" sz="2800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828800"/>
            <a:ext cx="6777317" cy="4495800"/>
          </a:xfrm>
        </p:spPr>
        <p:txBody>
          <a:bodyPr>
            <a:normAutofit fontScale="62500" lnSpcReduction="20000"/>
          </a:bodyPr>
          <a:lstStyle/>
          <a:p>
            <a:pPr>
              <a:buClr>
                <a:srgbClr val="000090"/>
              </a:buClr>
            </a:pPr>
            <a:r>
              <a:rPr lang="en-US" dirty="0" smtClean="0"/>
              <a:t>We will use this strategy during out lit circles, but first we need to practice what it looks like.</a:t>
            </a:r>
          </a:p>
          <a:p>
            <a:pPr marL="68580" indent="0">
              <a:buClr>
                <a:srgbClr val="000090"/>
              </a:buClr>
              <a:buNone/>
            </a:pPr>
            <a:endParaRPr lang="en-US" dirty="0" smtClean="0"/>
          </a:p>
          <a:p>
            <a:pPr>
              <a:buClr>
                <a:srgbClr val="000090"/>
              </a:buClr>
            </a:pPr>
            <a:r>
              <a:rPr lang="en-US" dirty="0" smtClean="0"/>
              <a:t>As we are reading this poem, notice your thinking:</a:t>
            </a:r>
          </a:p>
          <a:p>
            <a:pPr lvl="1">
              <a:buClr>
                <a:srgbClr val="000090"/>
              </a:buClr>
            </a:pPr>
            <a:r>
              <a:rPr lang="en-US" dirty="0" smtClean="0"/>
              <a:t>Connections</a:t>
            </a:r>
          </a:p>
          <a:p>
            <a:pPr lvl="1">
              <a:buClr>
                <a:srgbClr val="000090"/>
              </a:buClr>
            </a:pPr>
            <a:r>
              <a:rPr lang="en-US" dirty="0" smtClean="0"/>
              <a:t>Questions</a:t>
            </a:r>
          </a:p>
          <a:p>
            <a:pPr lvl="1">
              <a:buClr>
                <a:srgbClr val="000090"/>
              </a:buClr>
            </a:pPr>
            <a:r>
              <a:rPr lang="en-US" dirty="0" smtClean="0"/>
              <a:t>Images</a:t>
            </a:r>
          </a:p>
          <a:p>
            <a:pPr lvl="1">
              <a:buClr>
                <a:srgbClr val="000090"/>
              </a:buClr>
            </a:pPr>
            <a:endParaRPr lang="en-US" dirty="0" smtClean="0"/>
          </a:p>
          <a:p>
            <a:pPr>
              <a:buClr>
                <a:srgbClr val="000090"/>
              </a:buClr>
            </a:pPr>
            <a:r>
              <a:rPr lang="en-US" dirty="0" smtClean="0"/>
              <a:t>Whip around: </a:t>
            </a:r>
          </a:p>
          <a:p>
            <a:pPr lvl="1">
              <a:buClr>
                <a:srgbClr val="000090"/>
              </a:buClr>
            </a:pPr>
            <a:r>
              <a:rPr lang="en-US" dirty="0" smtClean="0"/>
              <a:t>Something you thought about the poem (ideas from above)</a:t>
            </a:r>
          </a:p>
          <a:p>
            <a:pPr lvl="1">
              <a:buClr>
                <a:srgbClr val="000090"/>
              </a:buClr>
            </a:pPr>
            <a:r>
              <a:rPr lang="en-US" dirty="0" smtClean="0"/>
              <a:t>A connection to what another person has said</a:t>
            </a:r>
          </a:p>
          <a:p>
            <a:pPr lvl="1">
              <a:buClr>
                <a:srgbClr val="000090"/>
              </a:buClr>
            </a:pPr>
            <a:r>
              <a:rPr lang="en-US" dirty="0" smtClean="0"/>
              <a:t>There is no ‘right answer’</a:t>
            </a:r>
          </a:p>
          <a:p>
            <a:pPr marL="365760" lvl="1" indent="0">
              <a:buClr>
                <a:srgbClr val="000090"/>
              </a:buClr>
              <a:buNone/>
            </a:pPr>
            <a:endParaRPr lang="en-US" dirty="0" smtClean="0"/>
          </a:p>
          <a:p>
            <a:pPr>
              <a:buClr>
                <a:srgbClr val="000090"/>
              </a:buClr>
            </a:pPr>
            <a:r>
              <a:rPr lang="en-US" dirty="0" smtClean="0"/>
              <a:t>Did you notice how our thoughts can be very different from others’?</a:t>
            </a:r>
          </a:p>
          <a:p>
            <a:pPr>
              <a:buClr>
                <a:srgbClr val="000090"/>
              </a:buClr>
            </a:pPr>
            <a:r>
              <a:rPr lang="en-US" dirty="0" smtClean="0"/>
              <a:t>Did you notice how our own thinking &amp; understanding are enriched by others’</a:t>
            </a:r>
          </a:p>
          <a:p>
            <a:pPr>
              <a:buClr>
                <a:srgbClr val="000090"/>
              </a:buClr>
            </a:pPr>
            <a:r>
              <a:rPr lang="en-US" dirty="0" smtClean="0"/>
              <a:t>Meaning lies in the mind of the reader</a:t>
            </a:r>
          </a:p>
          <a:p>
            <a:pPr>
              <a:buClr>
                <a:srgbClr val="000090"/>
              </a:buClr>
            </a:pPr>
            <a:endParaRPr lang="en-US" dirty="0" smtClean="0"/>
          </a:p>
          <a:p>
            <a:pPr>
              <a:buClr>
                <a:srgbClr val="000090"/>
              </a:buClr>
            </a:pPr>
            <a:r>
              <a:rPr lang="en-US" dirty="0" smtClean="0"/>
              <a:t>Let’s practice again, this time using a double entry journal as well!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439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" r="9052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734630" y="914400"/>
            <a:ext cx="3494970" cy="4738249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What you have just done verbally, you will be doing consistently throughout your novel reading.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This is called a ‘double entry journal’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67051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68580" indent="0" algn="ctr">
              <a:buNone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648200" y="2286000"/>
            <a:ext cx="3352800" cy="3810000"/>
          </a:xfrm>
          <a:prstGeom prst="rect">
            <a:avLst/>
          </a:prstGeom>
          <a:solidFill>
            <a:srgbClr val="0000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38725" y="2590799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" indent="0" algn="ctr">
              <a:buNone/>
            </a:pPr>
            <a:r>
              <a:rPr lang="en-US" b="1" dirty="0" smtClean="0">
                <a:solidFill>
                  <a:srgbClr val="FFFFFF"/>
                </a:solidFill>
              </a:rPr>
              <a:t>3)</a:t>
            </a:r>
          </a:p>
          <a:p>
            <a:pPr marL="68580" indent="0" algn="ctr">
              <a:buNone/>
            </a:pPr>
            <a:r>
              <a:rPr lang="en-US" b="1" u="sng" dirty="0" smtClean="0">
                <a:solidFill>
                  <a:srgbClr val="FFFFFF"/>
                </a:solidFill>
              </a:rPr>
              <a:t>My </a:t>
            </a:r>
            <a:r>
              <a:rPr lang="en-US" b="1" u="sng" dirty="0">
                <a:solidFill>
                  <a:srgbClr val="FFFFFF"/>
                </a:solidFill>
              </a:rPr>
              <a:t>Thinking</a:t>
            </a:r>
          </a:p>
          <a:p>
            <a:pPr marL="68580" indent="0" algn="ctr">
              <a:buNone/>
            </a:pPr>
            <a:r>
              <a:rPr lang="en-US" dirty="0">
                <a:solidFill>
                  <a:srgbClr val="FFFFFF"/>
                </a:solidFill>
              </a:rPr>
              <a:t>OR</a:t>
            </a:r>
          </a:p>
          <a:p>
            <a:pPr marL="68580" indent="0" algn="ctr">
              <a:buNone/>
            </a:pPr>
            <a:r>
              <a:rPr lang="en-US" b="1" u="sng" dirty="0">
                <a:solidFill>
                  <a:srgbClr val="FFFFFF"/>
                </a:solidFill>
              </a:rPr>
              <a:t>My </a:t>
            </a:r>
            <a:r>
              <a:rPr lang="en-US" b="1" u="sng" dirty="0" smtClean="0">
                <a:solidFill>
                  <a:srgbClr val="FFFFFF"/>
                </a:solidFill>
              </a:rPr>
              <a:t>Response</a:t>
            </a:r>
            <a:endParaRPr lang="en-US" b="1" u="sng" dirty="0">
              <a:solidFill>
                <a:srgbClr val="FFFFFF"/>
              </a:solidFill>
            </a:endParaRPr>
          </a:p>
        </p:txBody>
      </p:sp>
      <p:pic>
        <p:nvPicPr>
          <p:cNvPr id="7170" name="Picture 2" descr="C:\Users\ljohnson\AppData\Local\Microsoft\Windows\Temporary Internet Files\Content.IE5\PBQ41PFX\MP90031559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10000"/>
            <a:ext cx="2752725" cy="196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607" y="1363955"/>
            <a:ext cx="7024744" cy="74671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How to set up your double entry journal: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68580" indent="0" algn="ctr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76036" y="2313132"/>
            <a:ext cx="3352800" cy="3810000"/>
          </a:xfrm>
          <a:prstGeom prst="rect">
            <a:avLst/>
          </a:prstGeom>
          <a:solidFill>
            <a:srgbClr val="0000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95400" y="2590799"/>
            <a:ext cx="28956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" indent="0" algn="ctr">
              <a:buNone/>
            </a:pPr>
            <a:r>
              <a:rPr lang="en-US" b="1" dirty="0" smtClean="0">
                <a:solidFill>
                  <a:schemeClr val="bg1"/>
                </a:solidFill>
              </a:rPr>
              <a:t>2)</a:t>
            </a:r>
          </a:p>
          <a:p>
            <a:pPr marL="68580" indent="0" algn="ctr">
              <a:buNone/>
            </a:pPr>
            <a:r>
              <a:rPr lang="en-US" b="1" u="sng" dirty="0" smtClean="0">
                <a:solidFill>
                  <a:schemeClr val="bg1"/>
                </a:solidFill>
              </a:rPr>
              <a:t>Event</a:t>
            </a:r>
          </a:p>
          <a:p>
            <a:pPr marL="6858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OR</a:t>
            </a:r>
          </a:p>
          <a:p>
            <a:pPr marL="68580" algn="ctr"/>
            <a:r>
              <a:rPr lang="en-US" b="1" u="sng" dirty="0">
                <a:solidFill>
                  <a:schemeClr val="bg1"/>
                </a:solidFill>
              </a:rPr>
              <a:t>What Happened</a:t>
            </a:r>
          </a:p>
          <a:p>
            <a:pPr marL="68580" algn="ctr"/>
            <a:r>
              <a:rPr lang="en-US" dirty="0" smtClean="0">
                <a:solidFill>
                  <a:schemeClr val="bg1"/>
                </a:solidFill>
              </a:rPr>
              <a:t>OR</a:t>
            </a:r>
          </a:p>
          <a:p>
            <a:pPr marL="68580" indent="0" algn="ctr">
              <a:buNone/>
            </a:pPr>
            <a:r>
              <a:rPr lang="en-US" b="1" u="sng" dirty="0" smtClean="0">
                <a:solidFill>
                  <a:schemeClr val="bg1"/>
                </a:solidFill>
              </a:rPr>
              <a:t>Text</a:t>
            </a:r>
          </a:p>
          <a:p>
            <a:pPr marL="68580" indent="0" algn="ctr">
              <a:buNone/>
            </a:pPr>
            <a:endParaRPr lang="en-US" b="1" u="sng" dirty="0">
              <a:solidFill>
                <a:schemeClr val="bg1"/>
              </a:solidFill>
            </a:endParaRPr>
          </a:p>
          <a:p>
            <a:pPr marL="68580" indent="0" algn="ctr">
              <a:buNone/>
            </a:pPr>
            <a:r>
              <a:rPr lang="en-US" sz="1400" i="1" dirty="0" smtClean="0">
                <a:solidFill>
                  <a:schemeClr val="bg1"/>
                </a:solidFill>
              </a:rPr>
              <a:t>**Be sure to include both the </a:t>
            </a:r>
            <a:r>
              <a:rPr lang="en-US" sz="1400" b="1" i="1" dirty="0" smtClean="0">
                <a:solidFill>
                  <a:schemeClr val="bg1"/>
                </a:solidFill>
              </a:rPr>
              <a:t>passage</a:t>
            </a:r>
            <a:r>
              <a:rPr lang="en-US" sz="1400" i="1" dirty="0" smtClean="0">
                <a:solidFill>
                  <a:schemeClr val="bg1"/>
                </a:solidFill>
              </a:rPr>
              <a:t> or </a:t>
            </a:r>
            <a:r>
              <a:rPr lang="en-US" sz="1400" b="1" i="1" dirty="0" smtClean="0">
                <a:solidFill>
                  <a:schemeClr val="bg1"/>
                </a:solidFill>
              </a:rPr>
              <a:t>event</a:t>
            </a:r>
            <a:r>
              <a:rPr lang="en-US" sz="1400" i="1" dirty="0" smtClean="0">
                <a:solidFill>
                  <a:schemeClr val="bg1"/>
                </a:solidFill>
              </a:rPr>
              <a:t> you are referring to (in </a:t>
            </a:r>
            <a:r>
              <a:rPr lang="en-US" sz="1400" b="1" i="1" dirty="0" smtClean="0">
                <a:solidFill>
                  <a:schemeClr val="bg1"/>
                </a:solidFill>
              </a:rPr>
              <a:t>quotations</a:t>
            </a:r>
            <a:r>
              <a:rPr lang="en-US" sz="1400" i="1" dirty="0" smtClean="0">
                <a:solidFill>
                  <a:schemeClr val="bg1"/>
                </a:solidFill>
              </a:rPr>
              <a:t> if you quote directly (exactly) from the text), as well as the </a:t>
            </a:r>
            <a:r>
              <a:rPr lang="en-US" sz="1400" b="1" i="1" dirty="0" smtClean="0">
                <a:solidFill>
                  <a:schemeClr val="bg1"/>
                </a:solidFill>
              </a:rPr>
              <a:t>page/verse number</a:t>
            </a:r>
            <a:r>
              <a:rPr lang="en-US" sz="1400" i="1" dirty="0" smtClean="0">
                <a:solidFill>
                  <a:schemeClr val="bg1"/>
                </a:solidFill>
              </a:rPr>
              <a:t>**</a:t>
            </a:r>
            <a:endParaRPr lang="en-US" sz="1400" i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676400" y="1737310"/>
            <a:ext cx="5638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2200" b="1" dirty="0">
                <a:solidFill>
                  <a:prstClr val="black"/>
                </a:solidFill>
                <a:ea typeface="+mj-ea"/>
                <a:cs typeface="+mj-cs"/>
              </a:rPr>
              <a:t>1) Divide your page in half</a:t>
            </a:r>
          </a:p>
        </p:txBody>
      </p:sp>
    </p:spTree>
    <p:extLst>
      <p:ext uri="{BB962C8B-B14F-4D97-AF65-F5344CB8AC3E}">
        <p14:creationId xmlns:p14="http://schemas.microsoft.com/office/powerpoint/2010/main" val="1427548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2675</TotalTime>
  <Words>556</Words>
  <Application>Microsoft Macintosh PowerPoint</Application>
  <PresentationFormat>On-screen Show (4:3)</PresentationFormat>
  <Paragraphs>106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Austin</vt:lpstr>
      <vt:lpstr>Lit Circles  </vt:lpstr>
      <vt:lpstr>Lit Circles – OVERVIEW </vt:lpstr>
      <vt:lpstr>“Say Something” &amp; Double Entry Journal Strategy Practice</vt:lpstr>
      <vt:lpstr>Double Entry Journal STATEMENT /RESPONSE STARTERS</vt:lpstr>
      <vt:lpstr>PowerPoint Presentation</vt:lpstr>
      <vt:lpstr>Double Entry Journal Strategy Practice</vt:lpstr>
      <vt:lpstr>Double Entry Journal Strategy Practice</vt:lpstr>
      <vt:lpstr>PowerPoint Presentation</vt:lpstr>
      <vt:lpstr>How to set up your double entry journal: </vt:lpstr>
      <vt:lpstr>PowerPoint Presentation</vt:lpstr>
    </vt:vector>
  </TitlesOfParts>
  <Company>GVSD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 Circles</dc:title>
  <dc:creator>Windows User</dc:creator>
  <cp:lastModifiedBy>Kristina Andres</cp:lastModifiedBy>
  <cp:revision>77</cp:revision>
  <cp:lastPrinted>2014-12-03T18:48:50Z</cp:lastPrinted>
  <dcterms:created xsi:type="dcterms:W3CDTF">2014-11-18T20:55:00Z</dcterms:created>
  <dcterms:modified xsi:type="dcterms:W3CDTF">2019-11-11T08:04:22Z</dcterms:modified>
</cp:coreProperties>
</file>