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ourgette"/>
      <p:regular r:id="rId15"/>
    </p:embeddedFont>
    <p:embeddedFont>
      <p:font typeface="Cinzel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urgette-regular.fntdata"/><Relationship Id="rId14" Type="http://schemas.openxmlformats.org/officeDocument/2006/relationships/slide" Target="slides/slide10.xml"/><Relationship Id="rId17" Type="http://schemas.openxmlformats.org/officeDocument/2006/relationships/font" Target="fonts/Cinzel-bold.fntdata"/><Relationship Id="rId16" Type="http://schemas.openxmlformats.org/officeDocument/2006/relationships/font" Target="fonts/Cinzel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b7492cc33a9249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b7492cc33a9249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c098f29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c098f29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c098f29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c098f29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c098f29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c098f29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c098f298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c098f298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c098f298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c098f29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c098f298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c098f298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c098f298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c098f298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c098f298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c098f298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historyonthenet.com/egyptian-clothing" TargetMode="External"/><Relationship Id="rId4" Type="http://schemas.openxmlformats.org/officeDocument/2006/relationships/hyperlink" Target="https://www.historymuseum.ca/cmc/exhibitions/civil/egypt/egcl06e.html" TargetMode="External"/><Relationship Id="rId5" Type="http://schemas.openxmlformats.org/officeDocument/2006/relationships/hyperlink" Target="http://www.historyofclothing.com/clothing-history/egyptian-clothing/" TargetMode="External"/><Relationship Id="rId6" Type="http://schemas.openxmlformats.org/officeDocument/2006/relationships/hyperlink" Target="https://www.ancient.eu/article/1037/fashion--dress-in-ancient-egypt/" TargetMode="External"/><Relationship Id="rId7" Type="http://schemas.openxmlformats.org/officeDocument/2006/relationships/image" Target="../media/image20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hyperlink" Target="https://makeup.lovetoknow.com/Blush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1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5" Type="http://schemas.openxmlformats.org/officeDocument/2006/relationships/image" Target="../media/image1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64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Fashion and Makeup in Ancient Egypt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977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By: Lexi Scherr, Ruth Kondewa and Catherine Palfy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Bibliography 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1155CC"/>
                </a:solidFill>
                <a:latin typeface="Courgette"/>
                <a:ea typeface="Courgette"/>
                <a:cs typeface="Courgette"/>
                <a:sym typeface="Courgette"/>
                <a:hlinkClick r:id="rId3"/>
              </a:rPr>
              <a:t>https://www.historyonthenet.com/egyptian-clothing</a:t>
            </a:r>
            <a:endParaRPr sz="2000"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1155CC"/>
                </a:solidFill>
                <a:latin typeface="Courgette"/>
                <a:ea typeface="Courgette"/>
                <a:cs typeface="Courgette"/>
                <a:sym typeface="Courgette"/>
                <a:hlinkClick r:id="rId4"/>
              </a:rPr>
              <a:t>https://www.historymuseum.ca/cmc/exhibitions/civil/egypt/egcl06e.html</a:t>
            </a:r>
            <a:endParaRPr sz="20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1155CC"/>
                </a:solidFill>
                <a:latin typeface="Courgette"/>
                <a:ea typeface="Courgette"/>
                <a:cs typeface="Courgette"/>
                <a:sym typeface="Courgette"/>
                <a:hlinkClick r:id="rId5"/>
              </a:rPr>
              <a:t>http://www.historyofclothing.com/clothing-history/egyptian-clothing/</a:t>
            </a:r>
            <a:r>
              <a:rPr lang="en" sz="200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</a:t>
            </a:r>
            <a:endParaRPr sz="20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rgbClr val="1155CC"/>
                </a:solidFill>
                <a:latin typeface="Courgette"/>
                <a:ea typeface="Courgette"/>
                <a:cs typeface="Courgette"/>
                <a:sym typeface="Courgette"/>
                <a:hlinkClick r:id="rId6"/>
              </a:rPr>
              <a:t>https://www.ancient.eu/article/1037/fashion--dress-in-ancient-egypt/</a:t>
            </a:r>
            <a:endParaRPr sz="20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60825" y="0"/>
            <a:ext cx="2683175" cy="19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623400" y="24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How Clothing was made </a:t>
            </a:r>
            <a:endParaRPr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99948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gette"/>
              <a:buChar char="-"/>
            </a:pPr>
            <a:r>
              <a:rPr lang="en" sz="24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Most clothing was made from linen</a:t>
            </a:r>
            <a:endParaRPr sz="24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4650" y="0"/>
            <a:ext cx="3179350" cy="1260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11700" y="1674000"/>
            <a:ext cx="782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gette"/>
              <a:buChar char="-"/>
            </a:pPr>
            <a:r>
              <a:rPr lang="en" sz="24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The linen was harvested from flax</a:t>
            </a:r>
            <a:endParaRPr sz="24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11700" y="2348500"/>
            <a:ext cx="782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gette"/>
              <a:buChar char="-"/>
            </a:pPr>
            <a:r>
              <a:rPr lang="en" sz="24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Flax was softened in water and then separated into fibres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42750" y="3390350"/>
            <a:ext cx="77616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gette"/>
              <a:buChar char="-"/>
            </a:pPr>
            <a:r>
              <a:rPr lang="en" sz="24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The flax was then beaten and spun into thread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1700" y="4123025"/>
            <a:ext cx="75156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gette"/>
              <a:buChar char="-"/>
            </a:pPr>
            <a:r>
              <a:rPr lang="en" sz="24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The final step was weaving the thread into cloth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43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Commoner Clothing - Men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0" y="67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Old Kingdom: Shorter wrap around skirt tied at the waist with a belt</a:t>
            </a:r>
            <a:endParaRPr sz="20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0" y="1857450"/>
            <a:ext cx="86619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New Kingdom: wrap around skirt, tied at the waist with a belt. Garments were often pleated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0" y="1095275"/>
            <a:ext cx="81954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Middle Kingdom: Calf length skirts tied around the waist and sometimes the legs</a:t>
            </a:r>
            <a:endParaRPr sz="20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603" y="3317326"/>
            <a:ext cx="2627397" cy="18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0" y="2612300"/>
            <a:ext cx="53760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If not wearing a skirt, men would wear a Kalasiris</a:t>
            </a:r>
            <a:endParaRPr sz="20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16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Commoner Clothing - Women 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800850"/>
            <a:ext cx="59253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Working women most often wore a long linen dress called a Kalasiris.</a:t>
            </a:r>
            <a:endParaRPr sz="20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152" y="1182525"/>
            <a:ext cx="2702847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26250" y="1589375"/>
            <a:ext cx="58962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The Kalasiris worn by women could cover one or both shoulders, or have shoulder straps</a:t>
            </a:r>
            <a:endParaRPr sz="20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26250" y="2433675"/>
            <a:ext cx="56394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The dress may fall anywhere between the calf or the ankles</a:t>
            </a:r>
            <a:endParaRPr sz="20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340975" y="3277975"/>
            <a:ext cx="59955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Could be loose or tight, often worn with a belt that held the folds of cloth together</a:t>
            </a:r>
            <a:endParaRPr sz="20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325375" y="4192075"/>
            <a:ext cx="60267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Slave girls wore jewelry and small panties (little to no clothing provided for them)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Royal Clothing - Pharaohs</a:t>
            </a:r>
            <a:endParaRPr>
              <a:solidFill>
                <a:schemeClr val="lt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110300" y="572700"/>
            <a:ext cx="8520600" cy="12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Courgette"/>
              <a:buChar char="-"/>
            </a:pPr>
            <a:r>
              <a:rPr lang="en" sz="2000">
                <a:highlight>
                  <a:srgbClr val="FFFFFF"/>
                </a:highlight>
                <a:latin typeface="Courgette"/>
                <a:ea typeface="Courgette"/>
                <a:cs typeface="Courgette"/>
                <a:sym typeface="Courgette"/>
              </a:rPr>
              <a:t>To display their power and association with the gods, the Pharaohs wore different clothes than the nobles and the common people.The royal headdress called the Nemes was an important royal emblem. </a:t>
            </a:r>
            <a:endParaRPr sz="2000">
              <a:highlight>
                <a:srgbClr val="FFFFFF"/>
              </a:highlight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16800" y="1998425"/>
            <a:ext cx="84141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  <a:latin typeface="Courgette"/>
                <a:ea typeface="Courgette"/>
                <a:cs typeface="Courgette"/>
                <a:sym typeface="Courgette"/>
              </a:rPr>
              <a:t>Pharaohs wore a pleated skirt with the pleated section toward the front of their body. They would also wear leopard skins over their shoulders and had a lion tail hanging from their belt.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804" y="3098225"/>
            <a:ext cx="1533196" cy="20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5">
            <a:alphaModFix/>
          </a:blip>
          <a:srcRect b="6437" l="0" r="0" t="0"/>
          <a:stretch/>
        </p:blipFill>
        <p:spPr>
          <a:xfrm>
            <a:off x="11" y="3098225"/>
            <a:ext cx="2339039" cy="20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75300" y="141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Royal Clothing - Priests + Priestesses</a:t>
            </a:r>
            <a:endParaRPr>
              <a:solidFill>
                <a:schemeClr val="lt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0" y="1232575"/>
            <a:ext cx="8040600" cy="1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Byssus is a form of linen made from the delicate strings made by molluscs (mussels) to attach themselves to rocks, byssus silk is now very rare and hard to get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4">
            <a:alphaModFix/>
          </a:blip>
          <a:srcRect b="13815" l="9060" r="6344" t="0"/>
          <a:stretch/>
        </p:blipFill>
        <p:spPr>
          <a:xfrm>
            <a:off x="7548275" y="0"/>
            <a:ext cx="1595725" cy="11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5">
            <a:alphaModFix/>
          </a:blip>
          <a:srcRect b="0" l="13219" r="6121" t="13830"/>
          <a:stretch/>
        </p:blipFill>
        <p:spPr>
          <a:xfrm>
            <a:off x="0" y="3308975"/>
            <a:ext cx="2289450" cy="183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6">
            <a:alphaModFix/>
          </a:blip>
          <a:srcRect b="15846" l="0" r="0" t="0"/>
          <a:stretch/>
        </p:blipFill>
        <p:spPr>
          <a:xfrm>
            <a:off x="2289450" y="3308975"/>
            <a:ext cx="4989436" cy="18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0" y="751775"/>
            <a:ext cx="76068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Most of the linen worn by the high class was made of Byssus</a:t>
            </a:r>
            <a:endParaRPr sz="20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0" y="2450475"/>
            <a:ext cx="81336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gette"/>
              <a:buChar char="-"/>
            </a:pPr>
            <a:r>
              <a:rPr lang="en" sz="20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Nobles often wore the Khat or head cloth</a:t>
            </a:r>
            <a:endParaRPr sz="20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7">
            <a:alphaModFix/>
          </a:blip>
          <a:srcRect b="0" l="5213" r="56477" t="10281"/>
          <a:stretch/>
        </p:blipFill>
        <p:spPr>
          <a:xfrm>
            <a:off x="7315875" y="2579900"/>
            <a:ext cx="1828125" cy="25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11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How makeup was made</a:t>
            </a:r>
            <a:r>
              <a:rPr lang="en"/>
              <a:t>: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863550"/>
            <a:ext cx="524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urgette"/>
                <a:ea typeface="Courgette"/>
                <a:cs typeface="Courgette"/>
                <a:sym typeface="Courgette"/>
              </a:rPr>
              <a:t>As early as 4000 B.C., Egyptians used materials in order to design makeup. Some of the common cosmetics in Ancient Egypt included:  </a:t>
            </a:r>
            <a:endParaRPr>
              <a:highlight>
                <a:srgbClr val="FFFFFF"/>
              </a:highlight>
              <a:latin typeface="Courgette"/>
              <a:ea typeface="Courgette"/>
              <a:cs typeface="Courgette"/>
              <a:sym typeface="Courgette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Malachite, a copper ore,  provided the green eye makeup color so greatly favored at the time</a:t>
            </a:r>
            <a:endParaRPr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Kohl, used to draw thick, distinctive black lines, gave an almond shape to the eyes</a:t>
            </a:r>
            <a:endParaRPr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Red ochre,  was used as </a:t>
            </a:r>
            <a:r>
              <a:rPr lang="en">
                <a:solidFill>
                  <a:schemeClr val="lt1"/>
                </a:solidFill>
                <a:uFill>
                  <a:noFill/>
                </a:uFill>
                <a:latin typeface="Courgette"/>
                <a:ea typeface="Courgette"/>
                <a:cs typeface="Courgette"/>
                <a:sym typeface="Courgette"/>
                <a:hlinkClick r:id="rId4"/>
              </a:rPr>
              <a:t>rouge</a:t>
            </a:r>
            <a:r>
              <a:rPr lang="en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 or lip color</a:t>
            </a:r>
            <a:endParaRPr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Henna, was widely used to stain the fingertips and toes</a:t>
            </a:r>
            <a:endParaRPr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7875" y="445025"/>
            <a:ext cx="2713550" cy="191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1600" y="2631850"/>
            <a:ext cx="2089825" cy="22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6765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How they wore the makeup</a:t>
            </a:r>
            <a:r>
              <a:rPr lang="en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: </a:t>
            </a:r>
            <a:endParaRPr>
              <a:solidFill>
                <a:schemeClr val="lt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269400" y="572702"/>
            <a:ext cx="5874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lt2"/>
                </a:solidFill>
                <a:latin typeface="Courgette"/>
                <a:ea typeface="Courgette"/>
                <a:cs typeface="Courgette"/>
                <a:sym typeface="Courgette"/>
              </a:rPr>
              <a:t>Egyptians mostly used galena (more commonly known as kohl) and malachite powder (a green mineral) for eye makeup. </a:t>
            </a:r>
            <a:endParaRPr>
              <a:solidFill>
                <a:schemeClr val="lt2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lt2"/>
                </a:solidFill>
                <a:latin typeface="Courgette"/>
                <a:ea typeface="Courgette"/>
                <a:cs typeface="Courgette"/>
                <a:sym typeface="Courgette"/>
              </a:rPr>
              <a:t>Galena was a black paint that shielded eyes from the sun, while malachite powder made the eyes appear larger and protected those who wore it.</a:t>
            </a:r>
            <a:endParaRPr>
              <a:solidFill>
                <a:schemeClr val="lt2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lt2"/>
                </a:solidFill>
                <a:latin typeface="Courgette"/>
                <a:ea typeface="Courgette"/>
                <a:cs typeface="Courgette"/>
                <a:sym typeface="Courgette"/>
              </a:rPr>
              <a:t>Both were applied using ivory, wood, or sticks made of metal.</a:t>
            </a:r>
            <a:endParaRPr>
              <a:solidFill>
                <a:schemeClr val="lt2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lt2"/>
                </a:solidFill>
                <a:latin typeface="Courgette"/>
                <a:ea typeface="Courgette"/>
                <a:cs typeface="Courgette"/>
                <a:sym typeface="Courgette"/>
              </a:rPr>
              <a:t>Though the eyes had the highest importance, men and women drew attention to the lips as well.</a:t>
            </a:r>
            <a:endParaRPr>
              <a:solidFill>
                <a:schemeClr val="lt2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lt2"/>
                </a:solidFill>
                <a:latin typeface="Courgette"/>
                <a:ea typeface="Courgette"/>
                <a:cs typeface="Courgette"/>
                <a:sym typeface="Courgette"/>
              </a:rPr>
              <a:t> This was typically done with the use of red ocher.</a:t>
            </a:r>
            <a:endParaRPr>
              <a:solidFill>
                <a:schemeClr val="lt2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lt2"/>
                </a:solidFill>
                <a:latin typeface="Courgette"/>
                <a:ea typeface="Courgette"/>
                <a:cs typeface="Courgette"/>
                <a:sym typeface="Courgette"/>
              </a:rPr>
              <a:t> It was often applied alone but in many cases was mixed with resin or gum for a longer lasting appearance.</a:t>
            </a:r>
            <a:endParaRPr>
              <a:solidFill>
                <a:schemeClr val="lt2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225" y="417781"/>
            <a:ext cx="2710449" cy="18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221" y="2969434"/>
            <a:ext cx="3007175" cy="1804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2324175" y="0"/>
            <a:ext cx="46476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inzel"/>
                <a:ea typeface="Cinzel"/>
                <a:cs typeface="Cinzel"/>
                <a:sym typeface="Cinzel"/>
              </a:rPr>
              <a:t>Thanks for listening </a:t>
            </a:r>
            <a:endParaRPr sz="3000"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