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67" r:id="rId6"/>
    <p:sldId id="259" r:id="rId7"/>
    <p:sldId id="260" r:id="rId8"/>
    <p:sldId id="268" r:id="rId9"/>
    <p:sldId id="264" r:id="rId10"/>
    <p:sldId id="272" r:id="rId11"/>
    <p:sldId id="269" r:id="rId12"/>
    <p:sldId id="265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3216" y="-10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0284-733E-024F-8098-CDB1721CB781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995-562E-914F-B52B-7BF6831E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2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0284-733E-024F-8098-CDB1721CB781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995-562E-914F-B52B-7BF6831E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5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0284-733E-024F-8098-CDB1721CB781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995-562E-914F-B52B-7BF6831E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7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0284-733E-024F-8098-CDB1721CB781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995-562E-914F-B52B-7BF6831E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0284-733E-024F-8098-CDB1721CB781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995-562E-914F-B52B-7BF6831E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9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0284-733E-024F-8098-CDB1721CB781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995-562E-914F-B52B-7BF6831E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5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0284-733E-024F-8098-CDB1721CB781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995-562E-914F-B52B-7BF6831E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8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0284-733E-024F-8098-CDB1721CB781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995-562E-914F-B52B-7BF6831E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0284-733E-024F-8098-CDB1721CB781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995-562E-914F-B52B-7BF6831E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7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0284-733E-024F-8098-CDB1721CB781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995-562E-914F-B52B-7BF6831E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0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0284-733E-024F-8098-CDB1721CB781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0995-562E-914F-B52B-7BF6831E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30284-733E-024F-8098-CDB1721CB781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C0995-562E-914F-B52B-7BF6831E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LYD0Fzf1LU" TargetMode="External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medicalbag.com/despicable-doctors/french-doctor-in-world-war-ii-was-a-serial-killer/article/472409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www.thecanadianencyclopedia.ca/en/article/holocaus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rtin_Niem%C3%B6ller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www.youtube.com/watch?v=6vLrTNKk89Q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-253999"/>
            <a:ext cx="9743539" cy="7266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605" y="-1"/>
            <a:ext cx="4875641" cy="689219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036" y="772272"/>
            <a:ext cx="4459545" cy="1616679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DOUBLE ENTRY JOURNAL PROMPTS</a:t>
            </a:r>
            <a:endParaRPr lang="en-US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733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5627" b="15627"/>
          <a:stretch>
            <a:fillRect/>
          </a:stretch>
        </p:blipFill>
        <p:spPr>
          <a:xfrm>
            <a:off x="-95353" y="0"/>
            <a:ext cx="9239353" cy="6858000"/>
          </a:xfrm>
        </p:spPr>
      </p:pic>
      <p:sp>
        <p:nvSpPr>
          <p:cNvPr id="6" name="TextBox 5"/>
          <p:cNvSpPr txBox="1"/>
          <p:nvPr/>
        </p:nvSpPr>
        <p:spPr>
          <a:xfrm>
            <a:off x="334413" y="432319"/>
            <a:ext cx="8352387" cy="5909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59391" y="553910"/>
            <a:ext cx="8106985" cy="56323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506" y="689008"/>
            <a:ext cx="7823244" cy="5363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03957" y="893626"/>
            <a:ext cx="405801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Disney’s </a:t>
            </a:r>
            <a:r>
              <a:rPr lang="en-US" sz="2400" b="1" dirty="0" smtClean="0"/>
              <a:t>‘</a:t>
            </a:r>
            <a:r>
              <a:rPr lang="en-US" sz="2400" b="1" dirty="0" smtClean="0"/>
              <a:t>The Fuehrer</a:t>
            </a:r>
            <a:r>
              <a:rPr lang="en-US" sz="2400" b="1" dirty="0" smtClean="0"/>
              <a:t>’s Face’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Made for the American government.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An </a:t>
            </a:r>
            <a:r>
              <a:rPr lang="en-US" sz="2400" b="1" dirty="0"/>
              <a:t>O</a:t>
            </a:r>
            <a:r>
              <a:rPr lang="en-US" sz="2400" b="1" dirty="0" smtClean="0"/>
              <a:t>scar award winning short film featuring Donald Duck having a nightmare about working in a German ammunitions factory.</a:t>
            </a:r>
          </a:p>
          <a:p>
            <a:pPr marL="342900" indent="-342900">
              <a:buFontTx/>
              <a:buChar char="-"/>
            </a:pPr>
            <a:endParaRPr lang="en-US" sz="2400" b="1" dirty="0" smtClean="0"/>
          </a:p>
          <a:p>
            <a:r>
              <a:rPr lang="en-US" sz="2400" b="1" dirty="0">
                <a:hlinkClick r:id="rId3"/>
              </a:rPr>
              <a:t>https:</a:t>
            </a:r>
            <a:r>
              <a:rPr lang="en-US" sz="2400" b="1" dirty="0" smtClean="0">
                <a:hlinkClick r:id="rId3"/>
              </a:rPr>
              <a:t>/</a:t>
            </a:r>
            <a:r>
              <a:rPr lang="en-US" sz="2400" b="1" dirty="0" err="1" smtClean="0">
                <a:hlinkClick r:id="rId3"/>
              </a:rPr>
              <a:t>www.youtube.com</a:t>
            </a:r>
            <a:r>
              <a:rPr lang="en-US" sz="2400" b="1" dirty="0">
                <a:hlinkClick r:id="rId3"/>
              </a:rPr>
              <a:t>/</a:t>
            </a:r>
            <a:r>
              <a:rPr lang="en-US" sz="2400" b="1" dirty="0" err="1">
                <a:hlinkClick r:id="rId3"/>
              </a:rPr>
              <a:t>watch?v</a:t>
            </a:r>
            <a:r>
              <a:rPr lang="en-US" sz="2400" b="1" dirty="0">
                <a:hlinkClick r:id="rId3"/>
              </a:rPr>
              <a:t>=</a:t>
            </a:r>
            <a:r>
              <a:rPr lang="en-US" sz="2400" b="1" dirty="0" smtClean="0">
                <a:hlinkClick r:id="rId3"/>
              </a:rPr>
              <a:t>5LYD0Fzf1LU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 </a:t>
            </a:r>
            <a:endParaRPr lang="en-US" sz="2400" b="1" dirty="0" smtClean="0"/>
          </a:p>
        </p:txBody>
      </p:sp>
      <p:pic>
        <p:nvPicPr>
          <p:cNvPr id="13" name="Picture 12" descr="DonaldDuckInNutziLand_zpscc10584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2" y="1152308"/>
            <a:ext cx="3169355" cy="439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1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498" y="-522693"/>
            <a:ext cx="10275240" cy="766289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58108" y="1580611"/>
            <a:ext cx="8485892" cy="16166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Journal Response</a:t>
            </a:r>
          </a:p>
          <a:p>
            <a:pPr marL="0" indent="0" algn="ctr">
              <a:buNone/>
            </a:pPr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Four</a:t>
            </a:r>
            <a:endParaRPr lang="en-US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27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5627" b="15627"/>
          <a:stretch>
            <a:fillRect/>
          </a:stretch>
        </p:blipFill>
        <p:spPr>
          <a:xfrm>
            <a:off x="-95353" y="0"/>
            <a:ext cx="9239353" cy="6858000"/>
          </a:xfrm>
        </p:spPr>
      </p:pic>
      <p:sp>
        <p:nvSpPr>
          <p:cNvPr id="6" name="TextBox 5"/>
          <p:cNvSpPr txBox="1"/>
          <p:nvPr/>
        </p:nvSpPr>
        <p:spPr>
          <a:xfrm>
            <a:off x="334413" y="432319"/>
            <a:ext cx="8352387" cy="5909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59391" y="553910"/>
            <a:ext cx="8106985" cy="56323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506" y="689008"/>
            <a:ext cx="7823244" cy="5363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7340" y="1267874"/>
            <a:ext cx="71975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Marcel Petiot: The Murderous Paris Doctor</a:t>
            </a:r>
            <a:r>
              <a:rPr lang="en-US" dirty="0" smtClean="0">
                <a:hlinkClick r:id="rId3"/>
              </a:rPr>
              <a:t/>
            </a:r>
            <a:br>
              <a:rPr lang="en-US" dirty="0" smtClean="0">
                <a:hlinkClick r:id="rId3"/>
              </a:rPr>
            </a:br>
            <a:r>
              <a:rPr lang="en-US" sz="2400" dirty="0" smtClean="0">
                <a:hlinkClick r:id="rId3"/>
              </a:rPr>
              <a:t/>
            </a:r>
            <a:br>
              <a:rPr lang="en-US" sz="2400" dirty="0" smtClean="0">
                <a:hlinkClick r:id="rId3"/>
              </a:rPr>
            </a:br>
            <a:r>
              <a:rPr lang="en-US" sz="2400" dirty="0" smtClean="0">
                <a:hlinkClick r:id="rId3"/>
              </a:rPr>
              <a:t>https://www.medicalbag.com/despicable-doctors/french-doctor-in-world-war-ii-was-a-serial-killer/article/472409/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7340" y="3486629"/>
            <a:ext cx="71975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 smtClean="0"/>
              <a:t>Read the article in groups and come up with 3 things that catch your attention.   </a:t>
            </a:r>
          </a:p>
          <a:p>
            <a:pPr marL="342900" indent="-342900">
              <a:buAutoNum type="arabicParenR"/>
            </a:pPr>
            <a:r>
              <a:rPr lang="en-US" sz="2400" b="1" dirty="0" smtClean="0"/>
              <a:t>Discuss in groups.</a:t>
            </a:r>
          </a:p>
          <a:p>
            <a:pPr marL="342900" indent="-342900">
              <a:buAutoNum type="arabicParenR"/>
            </a:pPr>
            <a:r>
              <a:rPr lang="en-US" sz="2400" b="1" dirty="0" smtClean="0"/>
              <a:t>Write a journal entry.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6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498" y="-522693"/>
            <a:ext cx="10275240" cy="766289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58108" y="1580611"/>
            <a:ext cx="8485892" cy="16166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Journal Response</a:t>
            </a:r>
          </a:p>
          <a:p>
            <a:pPr marL="0" indent="0" algn="ctr">
              <a:buNone/>
            </a:pPr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Five</a:t>
            </a:r>
            <a:endParaRPr lang="en-US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7586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5627" b="15627"/>
          <a:stretch>
            <a:fillRect/>
          </a:stretch>
        </p:blipFill>
        <p:spPr>
          <a:xfrm>
            <a:off x="-95353" y="0"/>
            <a:ext cx="9239353" cy="6858000"/>
          </a:xfrm>
        </p:spPr>
      </p:pic>
      <p:sp>
        <p:nvSpPr>
          <p:cNvPr id="6" name="TextBox 5"/>
          <p:cNvSpPr txBox="1"/>
          <p:nvPr/>
        </p:nvSpPr>
        <p:spPr>
          <a:xfrm>
            <a:off x="334413" y="432319"/>
            <a:ext cx="8352387" cy="5909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59391" y="553910"/>
            <a:ext cx="8106985" cy="56323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506" y="689008"/>
            <a:ext cx="7823244" cy="5363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3861" y="1207700"/>
            <a:ext cx="76938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Canada and the Holocaust</a:t>
            </a:r>
          </a:p>
          <a:p>
            <a:endParaRPr lang="en-US" sz="2400" b="1" dirty="0" smtClean="0"/>
          </a:p>
          <a:p>
            <a:pPr marL="457200" indent="-457200">
              <a:buAutoNum type="arabicParenR"/>
            </a:pPr>
            <a:r>
              <a:rPr lang="en-US" sz="2400" dirty="0" smtClean="0"/>
              <a:t>Read one of the sections of the following article in pairs.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Choose 3 important facts from your section.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Present your facts to the class.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Does what you learned today match the idea that you have about Canada? Why or why not?</a:t>
            </a:r>
          </a:p>
          <a:p>
            <a:endParaRPr lang="en-US" sz="2400" b="1" dirty="0"/>
          </a:p>
          <a:p>
            <a:r>
              <a:rPr lang="en-US" sz="2400" b="1" dirty="0" smtClean="0">
                <a:solidFill>
                  <a:schemeClr val="tx1"/>
                </a:solidFill>
                <a:hlinkClick r:id="rId3"/>
              </a:rPr>
              <a:t>http://www.thecanadianencyclopedia.ca/en/article/holocaust/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172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498" y="-522693"/>
            <a:ext cx="10275240" cy="766289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58108" y="1580611"/>
            <a:ext cx="8485892" cy="16166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Journal Response</a:t>
            </a:r>
          </a:p>
          <a:p>
            <a:pPr marL="0" indent="0" algn="ctr">
              <a:buNone/>
            </a:pPr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One</a:t>
            </a:r>
            <a:endParaRPr lang="en-US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74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5627" b="15627"/>
          <a:stretch>
            <a:fillRect/>
          </a:stretch>
        </p:blipFill>
        <p:spPr>
          <a:xfrm>
            <a:off x="-95353" y="0"/>
            <a:ext cx="9239353" cy="6858000"/>
          </a:xfrm>
        </p:spPr>
      </p:pic>
      <p:sp>
        <p:nvSpPr>
          <p:cNvPr id="6" name="TextBox 5"/>
          <p:cNvSpPr txBox="1"/>
          <p:nvPr/>
        </p:nvSpPr>
        <p:spPr>
          <a:xfrm>
            <a:off x="334413" y="432319"/>
            <a:ext cx="8352387" cy="5909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59391" y="553910"/>
            <a:ext cx="8106985" cy="56323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506" y="689008"/>
            <a:ext cx="7823244" cy="5363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09714" y="1189597"/>
            <a:ext cx="470803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A national conservative and initially a supporter of Adolf Hitler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Became one of the founders of the Confessing Church, which opposed the </a:t>
            </a:r>
            <a:r>
              <a:rPr lang="en-US" sz="2000" dirty="0" err="1" smtClean="0"/>
              <a:t>Nazification</a:t>
            </a:r>
            <a:r>
              <a:rPr lang="en-US" sz="2000" dirty="0" smtClean="0"/>
              <a:t> of German Protestant churches. 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Oopposed</a:t>
            </a:r>
            <a:r>
              <a:rPr lang="en-US" sz="2000" dirty="0" smtClean="0"/>
              <a:t> the Nazis' Aryan Paragraph, but also made remarks about Jews that some scholars have called </a:t>
            </a:r>
            <a:r>
              <a:rPr lang="en-US" sz="2000" dirty="0" err="1"/>
              <a:t>a</a:t>
            </a:r>
            <a:r>
              <a:rPr lang="en-US" sz="2000" dirty="0" err="1" smtClean="0"/>
              <a:t>ntisemitic</a:t>
            </a:r>
            <a:r>
              <a:rPr lang="en-US" sz="20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He was imprisoned from 1938 to 1945 and narrowly escaped execution. 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After the war he expressed his deep regret about not having done enough to help the victims of the Nazis.</a:t>
            </a:r>
          </a:p>
          <a:p>
            <a:r>
              <a:rPr lang="en-CA" sz="1200" dirty="0" smtClean="0">
                <a:hlinkClick r:id="rId3"/>
              </a:rPr>
              <a:t>        </a:t>
            </a:r>
            <a:r>
              <a:rPr lang="mr-IN" sz="1200" dirty="0" smtClean="0">
                <a:hlinkClick r:id="rId3"/>
              </a:rPr>
              <a:t>https://en.wikipedia.org/wiki/Martin_Niem%C3%B6ller</a:t>
            </a:r>
            <a:r>
              <a:rPr lang="en-CA" sz="1200" dirty="0" smtClean="0"/>
              <a:t> 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61" y="1575803"/>
            <a:ext cx="2985854" cy="39776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3861" y="744806"/>
            <a:ext cx="61574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Martin </a:t>
            </a:r>
            <a:r>
              <a:rPr lang="en-US" sz="2400" b="1" dirty="0" err="1" smtClean="0">
                <a:solidFill>
                  <a:schemeClr val="tx1"/>
                </a:solidFill>
              </a:rPr>
              <a:t>Niem</a:t>
            </a:r>
            <a:r>
              <a:rPr lang="en-US" sz="2400" b="1" dirty="0" err="1" smtClean="0"/>
              <a:t>ö</a:t>
            </a:r>
            <a:r>
              <a:rPr lang="en-US" sz="2400" b="1" dirty="0" err="1" smtClean="0">
                <a:solidFill>
                  <a:schemeClr val="tx1"/>
                </a:solidFill>
              </a:rPr>
              <a:t>ller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rgbClr val="800000"/>
                </a:solidFill>
              </a:rPr>
              <a:t>‘First They Came for the Socialists’ 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0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5627" b="15627"/>
          <a:stretch>
            <a:fillRect/>
          </a:stretch>
        </p:blipFill>
        <p:spPr>
          <a:xfrm>
            <a:off x="-95353" y="0"/>
            <a:ext cx="9239353" cy="6858000"/>
          </a:xfrm>
        </p:spPr>
      </p:pic>
      <p:sp>
        <p:nvSpPr>
          <p:cNvPr id="11" name="Rectangle 10"/>
          <p:cNvSpPr/>
          <p:nvPr/>
        </p:nvSpPr>
        <p:spPr>
          <a:xfrm>
            <a:off x="113396" y="555671"/>
            <a:ext cx="8890276" cy="577217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4113" y="635054"/>
            <a:ext cx="8697502" cy="555670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4831" y="725774"/>
            <a:ext cx="8527407" cy="5363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7022" y="1508360"/>
            <a:ext cx="5737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they came for the Socialists, and I did not speak out—</a:t>
            </a:r>
          </a:p>
          <a:p>
            <a:r>
              <a:rPr lang="en-US" dirty="0" smtClean="0"/>
              <a:t>Because I was not a Socialist.</a:t>
            </a:r>
          </a:p>
          <a:p>
            <a:endParaRPr lang="en-US" dirty="0" smtClean="0"/>
          </a:p>
          <a:p>
            <a:r>
              <a:rPr lang="en-US" dirty="0" smtClean="0"/>
              <a:t>Then they came for the Trade Unionists, and I did not speak out— </a:t>
            </a:r>
          </a:p>
          <a:p>
            <a:r>
              <a:rPr lang="en-US" dirty="0" smtClean="0"/>
              <a:t>Because I was not a Trade Unionist.</a:t>
            </a:r>
          </a:p>
          <a:p>
            <a:endParaRPr lang="en-US" dirty="0" smtClean="0"/>
          </a:p>
          <a:p>
            <a:r>
              <a:rPr lang="en-US" dirty="0" smtClean="0"/>
              <a:t>Then they came for the Jews, and I did not speak out— </a:t>
            </a:r>
          </a:p>
          <a:p>
            <a:r>
              <a:rPr lang="en-US" dirty="0" smtClean="0"/>
              <a:t>Because I was not a Jew.</a:t>
            </a:r>
          </a:p>
          <a:p>
            <a:endParaRPr lang="en-US" dirty="0" smtClean="0"/>
          </a:p>
          <a:p>
            <a:r>
              <a:rPr lang="en-US" dirty="0" smtClean="0"/>
              <a:t>Then they came for me—and there was no one left to speak for me.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29" y="839176"/>
            <a:ext cx="8356031" cy="5132991"/>
          </a:xfrm>
          <a:prstGeom prst="rect">
            <a:avLst/>
          </a:prstGeom>
          <a:ln>
            <a:solidFill>
              <a:schemeClr val="bg1">
                <a:alpha val="41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438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498" y="-522693"/>
            <a:ext cx="10275240" cy="766289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58108" y="1580611"/>
            <a:ext cx="8485892" cy="16166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Journal Response</a:t>
            </a:r>
          </a:p>
          <a:p>
            <a:pPr marL="0" indent="0" algn="ctr">
              <a:buNone/>
            </a:pPr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Two</a:t>
            </a:r>
            <a:endParaRPr lang="en-US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654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5627" b="15627"/>
          <a:stretch>
            <a:fillRect/>
          </a:stretch>
        </p:blipFill>
        <p:spPr>
          <a:xfrm>
            <a:off x="-95353" y="0"/>
            <a:ext cx="9239353" cy="6858000"/>
          </a:xfrm>
        </p:spPr>
      </p:pic>
      <p:sp>
        <p:nvSpPr>
          <p:cNvPr id="6" name="TextBox 5"/>
          <p:cNvSpPr txBox="1"/>
          <p:nvPr/>
        </p:nvSpPr>
        <p:spPr>
          <a:xfrm>
            <a:off x="334413" y="432319"/>
            <a:ext cx="8352387" cy="5909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59391" y="553910"/>
            <a:ext cx="8106985" cy="56323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506" y="689008"/>
            <a:ext cx="7823244" cy="5363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6532" y="1524000"/>
            <a:ext cx="470803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The Merchant of Venice, </a:t>
            </a:r>
            <a:r>
              <a:rPr lang="en-US" i="1" dirty="0" smtClean="0"/>
              <a:t>features a Jewish moneylender named Shylock. 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He lends money to another character: Antonio, whom Shylock has a grudge against since Antonio has a reputation for racism against other Jews in the community.</a:t>
            </a:r>
          </a:p>
          <a:p>
            <a:endParaRPr lang="en-US" i="1" dirty="0"/>
          </a:p>
          <a:p>
            <a:r>
              <a:rPr lang="en-US" i="1" dirty="0" smtClean="0"/>
              <a:t>Antonio agrees to an interest free loan; however, if the loan goes unpaid he will give Shylock a pound of his own flesh.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 Antonio is unable to pay back the loan and the community is trying to convince Shylock to “let it go,” despite the legally binding agreement</a:t>
            </a:r>
            <a:r>
              <a:rPr lang="mr-IN" i="1" dirty="0" smtClean="0"/>
              <a:t>…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3861" y="744806"/>
            <a:ext cx="6157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William Shakespeare</a:t>
            </a:r>
          </a:p>
          <a:p>
            <a:r>
              <a:rPr lang="en-US" sz="2400" b="1" i="1" dirty="0" smtClean="0">
                <a:solidFill>
                  <a:srgbClr val="800000"/>
                </a:solidFill>
              </a:rPr>
              <a:t>The Merchant of </a:t>
            </a:r>
            <a:r>
              <a:rPr lang="en-US" sz="2400" b="1" i="1" dirty="0" smtClean="0">
                <a:solidFill>
                  <a:srgbClr val="800000"/>
                </a:solidFill>
              </a:rPr>
              <a:t>Venice (Act III, scene ii)</a:t>
            </a:r>
            <a:endParaRPr lang="en-US" sz="2400" b="1" i="1" dirty="0" smtClean="0">
              <a:solidFill>
                <a:srgbClr val="800000"/>
              </a:solidFill>
            </a:endParaRPr>
          </a:p>
          <a:p>
            <a:r>
              <a:rPr lang="en-US" sz="2400" b="1" i="1" dirty="0" smtClean="0">
                <a:solidFill>
                  <a:srgbClr val="800000"/>
                </a:solidFill>
              </a:rPr>
              <a:t>: Act III, scene I 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77" y="1524000"/>
            <a:ext cx="2541955" cy="4112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4577" y="5636091"/>
            <a:ext cx="2541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Henry Irving playing Shylock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7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4651" y="227605"/>
            <a:ext cx="8797057" cy="64040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497" y="399782"/>
            <a:ext cx="8420712" cy="5977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37959" y="399782"/>
            <a:ext cx="706177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To bait fish withal. If it will feed nothing else,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it will feed my revenge. He hath disgraced me and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hindered me half a million, laughed at my losses,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mocked at my gains, scorned my nation, thwarted my bargains, cooled my friends, heated mine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enemies—and what’s his reason? I am a Jew. Hath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not a Jew eyes? Hath not a Jew hands, organs,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dimensions, senses, affections, passions? Fed with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the same food, hurt with the same weapons, subject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to the same diseases, healed by the same means,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warmed and cooled by the same winter and summer as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a Christian is? If you prick us, do we not bleed?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If you tickle us, do we not laugh? If you poison us,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do we not die? And if you wrong us, shall we not revenge?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If we are like you in the rest, we will resemble you in that.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If a Jew wrong a Christian, what is his humility? Revenge.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If a Christian wrong a Jew, what should his sufferance be by Christian example? Why, revenge. The villainy you teach me I will execute—and it shall go hard but I will better the instruction.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4577" y="423292"/>
            <a:ext cx="526151" cy="5878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53</a:t>
            </a:r>
          </a:p>
          <a:p>
            <a:r>
              <a:rPr lang="en-US" sz="2000" b="1" dirty="0" smtClean="0">
                <a:solidFill>
                  <a:srgbClr val="800000"/>
                </a:solidFill>
              </a:rPr>
              <a:t>54</a:t>
            </a:r>
          </a:p>
          <a:p>
            <a:r>
              <a:rPr lang="en-US" sz="2000" b="1" dirty="0" smtClean="0">
                <a:solidFill>
                  <a:srgbClr val="800000"/>
                </a:solidFill>
              </a:rPr>
              <a:t>55</a:t>
            </a:r>
          </a:p>
          <a:p>
            <a:r>
              <a:rPr lang="en-US" sz="2000" b="1" dirty="0" smtClean="0">
                <a:solidFill>
                  <a:srgbClr val="800000"/>
                </a:solidFill>
              </a:rPr>
              <a:t>56</a:t>
            </a:r>
          </a:p>
          <a:p>
            <a:r>
              <a:rPr lang="en-US" sz="2000" b="1" dirty="0" smtClean="0">
                <a:solidFill>
                  <a:srgbClr val="800000"/>
                </a:solidFill>
              </a:rPr>
              <a:t>57</a:t>
            </a:r>
          </a:p>
          <a:p>
            <a:r>
              <a:rPr lang="en-US" sz="2000" b="1" dirty="0" smtClean="0">
                <a:solidFill>
                  <a:srgbClr val="800000"/>
                </a:solidFill>
              </a:rPr>
              <a:t>58</a:t>
            </a:r>
          </a:p>
          <a:p>
            <a:r>
              <a:rPr lang="en-US" sz="2000" b="1" dirty="0" smtClean="0">
                <a:solidFill>
                  <a:srgbClr val="800000"/>
                </a:solidFill>
              </a:rPr>
              <a:t>59</a:t>
            </a:r>
          </a:p>
          <a:p>
            <a:r>
              <a:rPr lang="en-US" sz="2000" b="1" dirty="0" smtClean="0">
                <a:solidFill>
                  <a:srgbClr val="800000"/>
                </a:solidFill>
              </a:rPr>
              <a:t>60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61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62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63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64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65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66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67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68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69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70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71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348284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498" y="-522693"/>
            <a:ext cx="10275240" cy="766289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58108" y="1580611"/>
            <a:ext cx="8485892" cy="16166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Journal Response</a:t>
            </a:r>
          </a:p>
          <a:p>
            <a:pPr marL="0" indent="0" algn="ctr">
              <a:buNone/>
            </a:pPr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Three</a:t>
            </a:r>
            <a:endParaRPr lang="en-US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416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5627" b="15627"/>
          <a:stretch>
            <a:fillRect/>
          </a:stretch>
        </p:blipFill>
        <p:spPr>
          <a:xfrm>
            <a:off x="-95353" y="0"/>
            <a:ext cx="9239353" cy="6858000"/>
          </a:xfrm>
        </p:spPr>
      </p:pic>
      <p:sp>
        <p:nvSpPr>
          <p:cNvPr id="6" name="TextBox 5"/>
          <p:cNvSpPr txBox="1"/>
          <p:nvPr/>
        </p:nvSpPr>
        <p:spPr>
          <a:xfrm>
            <a:off x="334413" y="432319"/>
            <a:ext cx="8352387" cy="5909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59391" y="553910"/>
            <a:ext cx="8106985" cy="56323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506" y="689008"/>
            <a:ext cx="7823244" cy="5363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85" y="893626"/>
            <a:ext cx="3308772" cy="49384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03957" y="893626"/>
            <a:ext cx="40580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Disney’s ‘Education for Death’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Propaganda film made in 1943.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Based on the book by </a:t>
            </a:r>
            <a:r>
              <a:rPr lang="en-US" sz="2400" b="1" dirty="0" err="1" smtClean="0"/>
              <a:t>Gregor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Ziemer</a:t>
            </a:r>
            <a:r>
              <a:rPr lang="en-US" sz="2400" b="1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Made for US gov’t to pay off debt from </a:t>
            </a:r>
            <a:r>
              <a:rPr lang="en-US" sz="2400" b="1" i="1" dirty="0" smtClean="0"/>
              <a:t>Fantasia.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Like most propaganda it is extremely biased.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Uses fear, emotion, and humour to persuade the viewer.</a:t>
            </a:r>
            <a:endParaRPr lang="en-US" sz="2400" b="1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https://www.youtube.com/watch?v=6vLrTNKk89Q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5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704</Words>
  <Application>Microsoft Macintosh PowerPoint</Application>
  <PresentationFormat>On-screen Show (4:3)</PresentationFormat>
  <Paragraphs>220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Andres</dc:creator>
  <cp:lastModifiedBy>Kristina Andres</cp:lastModifiedBy>
  <cp:revision>18</cp:revision>
  <dcterms:created xsi:type="dcterms:W3CDTF">2018-04-22T01:17:13Z</dcterms:created>
  <dcterms:modified xsi:type="dcterms:W3CDTF">2018-05-08T21:46:47Z</dcterms:modified>
</cp:coreProperties>
</file>