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4e36ac7431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4e36ac7431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4e36ac7431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4e36ac7431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4e36ac7431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4e36ac7431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e36ac743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e36ac743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4e36ac7431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e36ac7431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e36ac7431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e36ac7431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4e36ac7431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4e36ac7431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4e36ac743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e36ac743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e4a1f6ae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e4a1f6ae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e4a1f6ae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e4a1f6ae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e4a1f6aee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e4a1f6aee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en.wikipedia.org/wiki/Nefertiti#cite_note-deeds-4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Nefertiti and Akhenaten</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By Georgia and Sydney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Pharaoh Neferneferuaten?</a:t>
            </a:r>
            <a:endParaRPr/>
          </a:p>
        </p:txBody>
      </p:sp>
      <p:sp>
        <p:nvSpPr>
          <p:cNvPr id="121" name="Google Shape;121;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It is </a:t>
            </a:r>
            <a:r>
              <a:rPr lang="en"/>
              <a:t>speculated</a:t>
            </a:r>
            <a:r>
              <a:rPr lang="en"/>
              <a:t> that Queen Nefertiti became Pharaoh Smenkhkare after the death of her husband Akhenaten. It is possible that if Nefertiti kept power during and beyond Akhenaten’s last years, that she began the reversal of her husband’s religious </a:t>
            </a:r>
            <a:r>
              <a:rPr lang="en"/>
              <a:t>policies</a:t>
            </a:r>
            <a:r>
              <a:rPr lang="en"/>
              <a:t>.</a:t>
            </a:r>
            <a:endParaRPr/>
          </a:p>
        </p:txBody>
      </p:sp>
      <p:pic>
        <p:nvPicPr>
          <p:cNvPr id="122" name="Google Shape;122;p22"/>
          <p:cNvPicPr preferRelativeResize="0"/>
          <p:nvPr/>
        </p:nvPicPr>
        <p:blipFill>
          <a:blip r:embed="rId3">
            <a:alphaModFix/>
          </a:blip>
          <a:stretch>
            <a:fillRect/>
          </a:stretch>
        </p:blipFill>
        <p:spPr>
          <a:xfrm>
            <a:off x="3443288" y="2315975"/>
            <a:ext cx="3780425" cy="2520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Hittite Letters  </a:t>
            </a:r>
            <a:endParaRPr/>
          </a:p>
        </p:txBody>
      </p:sp>
      <p:sp>
        <p:nvSpPr>
          <p:cNvPr id="128" name="Google Shape;128;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ancient Hittite capital, Hattusa received a letter from Amarna. The letter is from an Egyptian Queen. </a:t>
            </a:r>
            <a:endParaRPr/>
          </a:p>
          <a:p>
            <a:pPr indent="0" lvl="0" marL="381000" marR="381000" rtl="0" algn="l">
              <a:spcBef>
                <a:spcPts val="1600"/>
              </a:spcBef>
              <a:spcAft>
                <a:spcPts val="0"/>
              </a:spcAft>
              <a:buClr>
                <a:srgbClr val="000000"/>
              </a:buClr>
              <a:buSzPts val="1100"/>
              <a:buFont typeface="Arial"/>
              <a:buNone/>
            </a:pPr>
            <a:r>
              <a:rPr lang="en" sz="1400"/>
              <a:t>My husband has died and I have no son. They say about you that you have many sons. You might give me one of your sons to become my husband. I would not wish to take one of my subjects as a husband... I am afraid.</a:t>
            </a:r>
            <a:endParaRPr sz="1400"/>
          </a:p>
          <a:p>
            <a:pPr indent="0" lvl="0" marL="0" rtl="0" algn="l">
              <a:spcBef>
                <a:spcPts val="1600"/>
              </a:spcBef>
              <a:spcAft>
                <a:spcPts val="0"/>
              </a:spcAft>
              <a:buClr>
                <a:srgbClr val="000000"/>
              </a:buClr>
              <a:buSzPts val="1100"/>
              <a:buFont typeface="Arial"/>
              <a:buNone/>
            </a:pPr>
            <a:r>
              <a:rPr lang="en" sz="1400"/>
              <a:t>This document is considered extraordinary, as Egyptians traditionally considered foreigners to be inferior. Suppiluliuma I was surprised and exclaimed to his courtiers:</a:t>
            </a:r>
            <a:endParaRPr baseline="30000" sz="1400" u="sng">
              <a:hlinkClick r:id="rId3"/>
            </a:endParaRPr>
          </a:p>
          <a:p>
            <a:pPr indent="0" lvl="0" marL="381000" marR="381000" rtl="0" algn="l">
              <a:spcBef>
                <a:spcPts val="1600"/>
              </a:spcBef>
              <a:spcAft>
                <a:spcPts val="0"/>
              </a:spcAft>
              <a:buNone/>
            </a:pPr>
            <a:r>
              <a:rPr lang="en" sz="1400"/>
              <a:t>Nothing like this has happened to me in my entire life!</a:t>
            </a:r>
            <a:endParaRPr sz="1400"/>
          </a:p>
          <a:p>
            <a:pPr indent="0" lvl="0" marL="0" marR="381000" rtl="0" algn="l">
              <a:spcBef>
                <a:spcPts val="1600"/>
              </a:spcBef>
              <a:spcAft>
                <a:spcPts val="0"/>
              </a:spcAft>
              <a:buClr>
                <a:srgbClr val="000000"/>
              </a:buClr>
              <a:buSzPts val="1100"/>
              <a:buFont typeface="Arial"/>
              <a:buNone/>
            </a:pPr>
            <a:r>
              <a:rPr lang="en"/>
              <a:t>The identity of the which Queen wrote this letter is uncertain, but Nefertiti is a prime suspect. This letter would support the theory that she had ruled as a Pharaoh after her husband’s death. </a:t>
            </a:r>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Death </a:t>
            </a:r>
            <a:endParaRPr/>
          </a:p>
        </p:txBody>
      </p:sp>
      <p:sp>
        <p:nvSpPr>
          <p:cNvPr id="134" name="Google Shape;134;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Nefertiti vanished from records at around year 12 of Akhenaten’s reign. Some believe that she died from the plague, or from some other cause of natural death. Another theory as to why she vanished is that she was promoted to co-regent. This would explain why Nefertiti was no longer mentioned, only Neferneferuaten. </a:t>
            </a:r>
            <a:endParaRPr/>
          </a:p>
          <a:p>
            <a:pPr indent="0" lvl="0" marL="0" rtl="0" algn="l">
              <a:spcBef>
                <a:spcPts val="1600"/>
              </a:spcBef>
              <a:spcAft>
                <a:spcPts val="1600"/>
              </a:spcAft>
              <a:buNone/>
            </a:pPr>
            <a:r>
              <a:rPr lang="en"/>
              <a:t>People have speculated many different causes of death for Akhenaten. It is assumed that he died of an illness or genetic disorder. He is often portrayed as having a sagging stomach, thick thighs, large breasts and a long face. The two most probable diseases are Marfan’s Syndrome, which would explain the long features, and epilepsy, which is a theory for how multiple pharaoh’s died young.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Neferneferuaten Nefertiti</a:t>
            </a:r>
            <a:endParaRPr/>
          </a:p>
        </p:txBody>
      </p:sp>
      <p:sp>
        <p:nvSpPr>
          <p:cNvPr id="61" name="Google Shape;61;p14"/>
          <p:cNvSpPr txBox="1"/>
          <p:nvPr>
            <p:ph idx="1" type="body"/>
          </p:nvPr>
        </p:nvSpPr>
        <p:spPr>
          <a:xfrm>
            <a:off x="311700" y="1152475"/>
            <a:ext cx="8520600" cy="39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Born: 1370 BC in Thebes</a:t>
            </a:r>
            <a:endParaRPr/>
          </a:p>
          <a:p>
            <a:pPr indent="0" lvl="0" marL="0" rtl="0" algn="l">
              <a:spcBef>
                <a:spcPts val="1600"/>
              </a:spcBef>
              <a:spcAft>
                <a:spcPts val="0"/>
              </a:spcAft>
              <a:buNone/>
            </a:pPr>
            <a:r>
              <a:rPr lang="en"/>
              <a:t>Died: 1330 BC</a:t>
            </a:r>
            <a:endParaRPr/>
          </a:p>
          <a:p>
            <a:pPr indent="0" lvl="0" marL="0" rtl="0" algn="l">
              <a:spcBef>
                <a:spcPts val="1600"/>
              </a:spcBef>
              <a:spcAft>
                <a:spcPts val="0"/>
              </a:spcAft>
              <a:buNone/>
            </a:pPr>
            <a:r>
              <a:rPr lang="en"/>
              <a:t>Husband: Akhenaten </a:t>
            </a:r>
            <a:endParaRPr/>
          </a:p>
          <a:p>
            <a:pPr indent="0" lvl="0" marL="0" rtl="0" algn="l">
              <a:spcBef>
                <a:spcPts val="1600"/>
              </a:spcBef>
              <a:spcAft>
                <a:spcPts val="0"/>
              </a:spcAft>
              <a:buNone/>
            </a:pPr>
            <a:r>
              <a:rPr lang="en"/>
              <a:t>Dynasty: 18th Dynasty</a:t>
            </a:r>
            <a:endParaRPr/>
          </a:p>
          <a:p>
            <a:pPr indent="0" lvl="0" marL="0" rtl="0" algn="l">
              <a:spcBef>
                <a:spcPts val="1600"/>
              </a:spcBef>
              <a:spcAft>
                <a:spcPts val="0"/>
              </a:spcAft>
              <a:buNone/>
            </a:pPr>
            <a:r>
              <a:rPr lang="en"/>
              <a:t>Title: Queen consort of Egypt 1353-1336 BC or 1351-1334 BC</a:t>
            </a:r>
            <a:endParaRPr/>
          </a:p>
          <a:p>
            <a:pPr indent="0" lvl="0" marL="0" rtl="0" algn="l">
              <a:spcBef>
                <a:spcPts val="1600"/>
              </a:spcBef>
              <a:spcAft>
                <a:spcPts val="0"/>
              </a:spcAft>
              <a:buNone/>
            </a:pPr>
            <a:r>
              <a:rPr lang="en"/>
              <a:t>Religion: Ancient Egyptian Religion</a:t>
            </a:r>
            <a:endParaRPr/>
          </a:p>
          <a:p>
            <a:pPr indent="0" lvl="0" marL="0" rtl="0" algn="l">
              <a:spcBef>
                <a:spcPts val="1600"/>
              </a:spcBef>
              <a:spcAft>
                <a:spcPts val="1600"/>
              </a:spcAft>
              <a:buNone/>
            </a:pPr>
            <a:r>
              <a:t/>
            </a:r>
            <a:endParaRPr/>
          </a:p>
        </p:txBody>
      </p:sp>
      <p:pic>
        <p:nvPicPr>
          <p:cNvPr descr="Image result for nefertiti" id="62" name="Google Shape;62;p14"/>
          <p:cNvPicPr preferRelativeResize="0"/>
          <p:nvPr/>
        </p:nvPicPr>
        <p:blipFill>
          <a:blip r:embed="rId3">
            <a:alphaModFix/>
          </a:blip>
          <a:stretch>
            <a:fillRect/>
          </a:stretch>
        </p:blipFill>
        <p:spPr>
          <a:xfrm>
            <a:off x="5084950" y="213750"/>
            <a:ext cx="2104400" cy="3080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Akhenaten (Born Amenhotep IV)</a:t>
            </a:r>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Born: 1380 BC</a:t>
            </a:r>
            <a:endParaRPr/>
          </a:p>
          <a:p>
            <a:pPr indent="0" lvl="0" marL="0" rtl="0" algn="l">
              <a:spcBef>
                <a:spcPts val="1600"/>
              </a:spcBef>
              <a:spcAft>
                <a:spcPts val="0"/>
              </a:spcAft>
              <a:buNone/>
            </a:pPr>
            <a:r>
              <a:rPr lang="en"/>
              <a:t>Died: 1336 BC</a:t>
            </a:r>
            <a:endParaRPr/>
          </a:p>
          <a:p>
            <a:pPr indent="0" lvl="0" marL="0" rtl="0" algn="l">
              <a:spcBef>
                <a:spcPts val="1600"/>
              </a:spcBef>
              <a:spcAft>
                <a:spcPts val="0"/>
              </a:spcAft>
              <a:buNone/>
            </a:pPr>
            <a:r>
              <a:rPr lang="en"/>
              <a:t>Wives: Six, including Nefertiti his Great Royal Wife.  </a:t>
            </a:r>
            <a:endParaRPr/>
          </a:p>
          <a:p>
            <a:pPr indent="0" lvl="0" marL="0" rtl="0" algn="l">
              <a:spcBef>
                <a:spcPts val="1600"/>
              </a:spcBef>
              <a:spcAft>
                <a:spcPts val="0"/>
              </a:spcAft>
              <a:buNone/>
            </a:pPr>
            <a:r>
              <a:rPr lang="en"/>
              <a:t>Dynasty: 18th Dynasty</a:t>
            </a:r>
            <a:endParaRPr/>
          </a:p>
          <a:p>
            <a:pPr indent="0" lvl="0" marL="0" rtl="0" algn="l">
              <a:spcBef>
                <a:spcPts val="1600"/>
              </a:spcBef>
              <a:spcAft>
                <a:spcPts val="0"/>
              </a:spcAft>
              <a:buNone/>
            </a:pPr>
            <a:r>
              <a:rPr lang="en"/>
              <a:t>Title: Pharaoh of Egypt 1353-1336 BC or 1351-1334 BC</a:t>
            </a:r>
            <a:endParaRPr/>
          </a:p>
          <a:p>
            <a:pPr indent="0" lvl="0" marL="0" rtl="0" algn="l">
              <a:spcBef>
                <a:spcPts val="1600"/>
              </a:spcBef>
              <a:spcAft>
                <a:spcPts val="1600"/>
              </a:spcAft>
              <a:buNone/>
            </a:pPr>
            <a:r>
              <a:rPr lang="en"/>
              <a:t>Religion: Ancient Egypt Religion, Atenism   </a:t>
            </a:r>
            <a:endParaRPr/>
          </a:p>
        </p:txBody>
      </p:sp>
      <p:pic>
        <p:nvPicPr>
          <p:cNvPr id="69" name="Google Shape;69;p15"/>
          <p:cNvPicPr preferRelativeResize="0"/>
          <p:nvPr/>
        </p:nvPicPr>
        <p:blipFill>
          <a:blip r:embed="rId3">
            <a:alphaModFix/>
          </a:blip>
          <a:stretch>
            <a:fillRect/>
          </a:stretch>
        </p:blipFill>
        <p:spPr>
          <a:xfrm>
            <a:off x="6210950" y="333975"/>
            <a:ext cx="2471850" cy="3486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Portrayal in Hieroglyphs </a:t>
            </a:r>
            <a:endParaRPr/>
          </a:p>
        </p:txBody>
      </p:sp>
      <p:sp>
        <p:nvSpPr>
          <p:cNvPr id="75" name="Google Shape;75;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In many hieroglyphs, Nefertiti is portrayed as being equal to her husband. This leads us to believe that she may have been co-regent alongside Akhenaten. She is shown riding a chariot, smiting Egypts enemies and worshiping the Aten in the manner of a Pharaoh. </a:t>
            </a:r>
            <a:endParaRPr/>
          </a:p>
        </p:txBody>
      </p:sp>
      <p:pic>
        <p:nvPicPr>
          <p:cNvPr id="76" name="Google Shape;76;p16"/>
          <p:cNvPicPr preferRelativeResize="0"/>
          <p:nvPr/>
        </p:nvPicPr>
        <p:blipFill>
          <a:blip r:embed="rId3">
            <a:alphaModFix/>
          </a:blip>
          <a:stretch>
            <a:fillRect/>
          </a:stretch>
        </p:blipFill>
        <p:spPr>
          <a:xfrm>
            <a:off x="480925" y="2507225"/>
            <a:ext cx="2396944" cy="2600675"/>
          </a:xfrm>
          <a:prstGeom prst="rect">
            <a:avLst/>
          </a:prstGeom>
          <a:noFill/>
          <a:ln>
            <a:noFill/>
          </a:ln>
        </p:spPr>
      </p:pic>
      <p:pic>
        <p:nvPicPr>
          <p:cNvPr descr="Image result for nefertiti hieroglyphics" id="77" name="Google Shape;77;p16"/>
          <p:cNvPicPr preferRelativeResize="0"/>
          <p:nvPr/>
        </p:nvPicPr>
        <p:blipFill>
          <a:blip r:embed="rId4">
            <a:alphaModFix/>
          </a:blip>
          <a:stretch>
            <a:fillRect/>
          </a:stretch>
        </p:blipFill>
        <p:spPr>
          <a:xfrm>
            <a:off x="4020550" y="2329075"/>
            <a:ext cx="3560368" cy="2778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Atenism </a:t>
            </a:r>
            <a:endParaRPr/>
          </a:p>
        </p:txBody>
      </p:sp>
      <p:sp>
        <p:nvSpPr>
          <p:cNvPr id="83" name="Google Shape;83;p17"/>
          <p:cNvSpPr txBox="1"/>
          <p:nvPr>
            <p:ph idx="1" type="body"/>
          </p:nvPr>
        </p:nvSpPr>
        <p:spPr>
          <a:xfrm>
            <a:off x="311700" y="1162300"/>
            <a:ext cx="3883200" cy="3647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After the death of his father, Amenhotep IV changed his name to Akhenaten (Successful for Aten).</a:t>
            </a:r>
            <a:endParaRPr/>
          </a:p>
          <a:p>
            <a:pPr indent="-342900" lvl="0" marL="457200" rtl="0" algn="l">
              <a:spcBef>
                <a:spcPts val="0"/>
              </a:spcBef>
              <a:spcAft>
                <a:spcPts val="0"/>
              </a:spcAft>
              <a:buSzPts val="1800"/>
              <a:buChar char="●"/>
            </a:pPr>
            <a:r>
              <a:rPr lang="en"/>
              <a:t>He then decided to vacate Thebes and Memphis, which were the two main cities that previous Pharaohs had ruled at. </a:t>
            </a:r>
            <a:endParaRPr/>
          </a:p>
          <a:p>
            <a:pPr indent="-342900" lvl="0" marL="457200" rtl="0" algn="l">
              <a:spcBef>
                <a:spcPts val="0"/>
              </a:spcBef>
              <a:spcAft>
                <a:spcPts val="0"/>
              </a:spcAft>
              <a:buSzPts val="1800"/>
              <a:buChar char="●"/>
            </a:pPr>
            <a:r>
              <a:rPr lang="en"/>
              <a:t>Set out to build a new city called Akhetaten </a:t>
            </a:r>
            <a:endParaRPr/>
          </a:p>
        </p:txBody>
      </p:sp>
      <p:pic>
        <p:nvPicPr>
          <p:cNvPr descr="Image result for thebes memphis amarna" id="84" name="Google Shape;84;p17"/>
          <p:cNvPicPr preferRelativeResize="0"/>
          <p:nvPr/>
        </p:nvPicPr>
        <p:blipFill>
          <a:blip r:embed="rId3">
            <a:alphaModFix/>
          </a:blip>
          <a:stretch>
            <a:fillRect/>
          </a:stretch>
        </p:blipFill>
        <p:spPr>
          <a:xfrm>
            <a:off x="5003900" y="187850"/>
            <a:ext cx="3346900" cy="4767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Akhetaten (Amarna)</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
              <a:t>The city was built by Akhenaten and to</a:t>
            </a:r>
            <a:r>
              <a:rPr lang="en"/>
              <a:t> speed up construction of the city, buildings were built out of mud-bricks and white washed. The most important buildings were faced with local stones. Akhetaten (Amarna) was a</a:t>
            </a:r>
            <a:r>
              <a:rPr lang="en"/>
              <a:t>bandoned shortly after his death, when his son, King Tutankhamun returned to his birthplace in Thebes.Once abandoned the city remained </a:t>
            </a:r>
            <a:r>
              <a:rPr lang="en"/>
              <a:t>uninhabited</a:t>
            </a:r>
            <a:r>
              <a:rPr lang="en"/>
              <a:t> until the Roman settlement began along the edge of the Nile.</a:t>
            </a:r>
            <a:endParaRPr/>
          </a:p>
        </p:txBody>
      </p:sp>
      <p:pic>
        <p:nvPicPr>
          <p:cNvPr id="91" name="Google Shape;91;p18"/>
          <p:cNvPicPr preferRelativeResize="0"/>
          <p:nvPr/>
        </p:nvPicPr>
        <p:blipFill>
          <a:blip r:embed="rId3">
            <a:alphaModFix/>
          </a:blip>
          <a:stretch>
            <a:fillRect/>
          </a:stretch>
        </p:blipFill>
        <p:spPr>
          <a:xfrm>
            <a:off x="6042613" y="2895725"/>
            <a:ext cx="2466975" cy="1847850"/>
          </a:xfrm>
          <a:prstGeom prst="rect">
            <a:avLst/>
          </a:prstGeom>
          <a:noFill/>
          <a:ln>
            <a:noFill/>
          </a:ln>
        </p:spPr>
      </p:pic>
      <p:pic>
        <p:nvPicPr>
          <p:cNvPr id="92" name="Google Shape;92;p18"/>
          <p:cNvPicPr preferRelativeResize="0"/>
          <p:nvPr/>
        </p:nvPicPr>
        <p:blipFill>
          <a:blip r:embed="rId4">
            <a:alphaModFix/>
          </a:blip>
          <a:stretch>
            <a:fillRect/>
          </a:stretch>
        </p:blipFill>
        <p:spPr>
          <a:xfrm>
            <a:off x="2678927" y="2895725"/>
            <a:ext cx="3069973" cy="1847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Atenism</a:t>
            </a:r>
            <a:endParaRPr/>
          </a:p>
        </p:txBody>
      </p:sp>
      <p:sp>
        <p:nvSpPr>
          <p:cNvPr id="98" name="Google Shape;98;p19"/>
          <p:cNvSpPr txBox="1"/>
          <p:nvPr>
            <p:ph idx="1" type="body"/>
          </p:nvPr>
        </p:nvSpPr>
        <p:spPr>
          <a:xfrm>
            <a:off x="311700" y="1152475"/>
            <a:ext cx="4658100" cy="3510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Akhenaten set out to make major religious changes by declaring the old beliefs to be wrong. </a:t>
            </a:r>
            <a:endParaRPr/>
          </a:p>
          <a:p>
            <a:pPr indent="-342900" lvl="0" marL="457200" rtl="0" algn="l">
              <a:spcBef>
                <a:spcPts val="0"/>
              </a:spcBef>
              <a:spcAft>
                <a:spcPts val="0"/>
              </a:spcAft>
              <a:buSzPts val="1800"/>
              <a:buChar char="●"/>
            </a:pPr>
            <a:r>
              <a:rPr lang="en"/>
              <a:t>This marked the change to a monotheistic religion. </a:t>
            </a:r>
            <a:endParaRPr/>
          </a:p>
          <a:p>
            <a:pPr indent="-342900" lvl="0" marL="457200" rtl="0" algn="l">
              <a:spcBef>
                <a:spcPts val="0"/>
              </a:spcBef>
              <a:spcAft>
                <a:spcPts val="0"/>
              </a:spcAft>
              <a:buSzPts val="1800"/>
              <a:buChar char="●"/>
            </a:pPr>
            <a:r>
              <a:rPr lang="en"/>
              <a:t>Their new god was Aten, who is believed to have been derived from the sun disk of Re. </a:t>
            </a:r>
            <a:endParaRPr/>
          </a:p>
          <a:p>
            <a:pPr indent="-342900" lvl="0" marL="457200" rtl="0" algn="l">
              <a:spcBef>
                <a:spcPts val="0"/>
              </a:spcBef>
              <a:spcAft>
                <a:spcPts val="0"/>
              </a:spcAft>
              <a:buSzPts val="1800"/>
              <a:buChar char="●"/>
            </a:pPr>
            <a:r>
              <a:rPr lang="en"/>
              <a:t>Aten represented the idea of creation and continued existence providing life and energy.   </a:t>
            </a:r>
            <a:endParaRPr/>
          </a:p>
        </p:txBody>
      </p:sp>
      <p:pic>
        <p:nvPicPr>
          <p:cNvPr descr="Image result for re egyptian god" id="99" name="Google Shape;99;p19"/>
          <p:cNvPicPr preferRelativeResize="0"/>
          <p:nvPr/>
        </p:nvPicPr>
        <p:blipFill>
          <a:blip r:embed="rId3">
            <a:alphaModFix/>
          </a:blip>
          <a:stretch>
            <a:fillRect/>
          </a:stretch>
        </p:blipFill>
        <p:spPr>
          <a:xfrm>
            <a:off x="5758025" y="445025"/>
            <a:ext cx="2182419" cy="4483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Atenism </a:t>
            </a:r>
            <a:endParaRPr/>
          </a:p>
        </p:txBody>
      </p:sp>
      <p:sp>
        <p:nvSpPr>
          <p:cNvPr id="105" name="Google Shape;105;p20"/>
          <p:cNvSpPr txBox="1"/>
          <p:nvPr>
            <p:ph idx="1" type="body"/>
          </p:nvPr>
        </p:nvSpPr>
        <p:spPr>
          <a:xfrm>
            <a:off x="191450" y="1152475"/>
            <a:ext cx="5673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Under Atenism, only Akhenaten could speak to Aten directly. This is unlike before when anyone could pray to the gods. </a:t>
            </a:r>
            <a:endParaRPr/>
          </a:p>
          <a:p>
            <a:pPr indent="-342900" lvl="0" marL="457200" rtl="0" algn="l">
              <a:spcBef>
                <a:spcPts val="0"/>
              </a:spcBef>
              <a:spcAft>
                <a:spcPts val="0"/>
              </a:spcAft>
              <a:buSzPts val="1800"/>
              <a:buChar char="●"/>
            </a:pPr>
            <a:r>
              <a:rPr lang="en"/>
              <a:t>Akhenaten ordered that all other gods be erased from history.</a:t>
            </a:r>
            <a:endParaRPr/>
          </a:p>
          <a:p>
            <a:pPr indent="-342900" lvl="0" marL="457200" rtl="0" algn="l">
              <a:spcBef>
                <a:spcPts val="0"/>
              </a:spcBef>
              <a:spcAft>
                <a:spcPts val="0"/>
              </a:spcAft>
              <a:buSzPts val="1800"/>
              <a:buChar char="●"/>
            </a:pPr>
            <a:r>
              <a:rPr lang="en"/>
              <a:t>For example, people were not allowed to build tombs for themselves to reach the afterlife. Akhenaten did not want people to worry about the afterlife, he wanted them to live in the now.</a:t>
            </a:r>
            <a:endParaRPr/>
          </a:p>
          <a:p>
            <a:pPr indent="-342900" lvl="0" marL="457200" rtl="0" algn="l">
              <a:spcBef>
                <a:spcPts val="0"/>
              </a:spcBef>
              <a:spcAft>
                <a:spcPts val="0"/>
              </a:spcAft>
              <a:buSzPts val="1800"/>
              <a:buChar char="●"/>
            </a:pPr>
            <a:r>
              <a:rPr lang="en"/>
              <a:t>These changes would prove to be too dramatic for the people of ancient Egypt.</a:t>
            </a:r>
            <a:endParaRPr/>
          </a:p>
        </p:txBody>
      </p:sp>
      <p:pic>
        <p:nvPicPr>
          <p:cNvPr descr="Image result for aten" id="106" name="Google Shape;106;p20"/>
          <p:cNvPicPr preferRelativeResize="0"/>
          <p:nvPr/>
        </p:nvPicPr>
        <p:blipFill>
          <a:blip r:embed="rId3">
            <a:alphaModFix/>
          </a:blip>
          <a:stretch>
            <a:fillRect/>
          </a:stretch>
        </p:blipFill>
        <p:spPr>
          <a:xfrm>
            <a:off x="5758075" y="818425"/>
            <a:ext cx="3262972" cy="4084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Amarna Art</a:t>
            </a:r>
            <a:endParaRPr/>
          </a:p>
        </p:txBody>
      </p:sp>
      <p:sp>
        <p:nvSpPr>
          <p:cNvPr id="112" name="Google Shape;112;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 Amarna art style was adopted during the Amarna Period in the time of the New Kingdom. The Amarna style was a significant and sudden break from its </a:t>
            </a:r>
            <a:r>
              <a:rPr lang="en"/>
              <a:t>predecessor</a:t>
            </a:r>
            <a:r>
              <a:rPr lang="en"/>
              <a:t>, Ancient </a:t>
            </a:r>
            <a:r>
              <a:rPr lang="en"/>
              <a:t>Egypt</a:t>
            </a:r>
            <a:r>
              <a:rPr lang="en"/>
              <a:t> art, which was </a:t>
            </a:r>
            <a:r>
              <a:rPr lang="en"/>
              <a:t>famously</a:t>
            </a:r>
            <a:r>
              <a:rPr lang="en"/>
              <a:t> slow to alter. The art style is characterized by a sense of movement and activities in images. The Amarna art style had produce the very famous bust of Nefertiti. </a:t>
            </a:r>
            <a:endParaRPr/>
          </a:p>
        </p:txBody>
      </p:sp>
      <p:pic>
        <p:nvPicPr>
          <p:cNvPr id="113" name="Google Shape;113;p21"/>
          <p:cNvPicPr preferRelativeResize="0"/>
          <p:nvPr/>
        </p:nvPicPr>
        <p:blipFill>
          <a:blip r:embed="rId3">
            <a:alphaModFix/>
          </a:blip>
          <a:stretch>
            <a:fillRect/>
          </a:stretch>
        </p:blipFill>
        <p:spPr>
          <a:xfrm>
            <a:off x="3213774" y="3097600"/>
            <a:ext cx="2404750" cy="1986100"/>
          </a:xfrm>
          <a:prstGeom prst="rect">
            <a:avLst/>
          </a:prstGeom>
          <a:noFill/>
          <a:ln>
            <a:noFill/>
          </a:ln>
        </p:spPr>
      </p:pic>
      <p:pic>
        <p:nvPicPr>
          <p:cNvPr id="114" name="Google Shape;114;p21"/>
          <p:cNvPicPr preferRelativeResize="0"/>
          <p:nvPr/>
        </p:nvPicPr>
        <p:blipFill>
          <a:blip r:embed="rId4">
            <a:alphaModFix/>
          </a:blip>
          <a:stretch>
            <a:fillRect/>
          </a:stretch>
        </p:blipFill>
        <p:spPr>
          <a:xfrm>
            <a:off x="7309925" y="2454300"/>
            <a:ext cx="1752924" cy="2629401"/>
          </a:xfrm>
          <a:prstGeom prst="rect">
            <a:avLst/>
          </a:prstGeom>
          <a:noFill/>
          <a:ln>
            <a:noFill/>
          </a:ln>
        </p:spPr>
      </p:pic>
      <p:pic>
        <p:nvPicPr>
          <p:cNvPr id="115" name="Google Shape;115;p21"/>
          <p:cNvPicPr preferRelativeResize="0"/>
          <p:nvPr/>
        </p:nvPicPr>
        <p:blipFill>
          <a:blip r:embed="rId5">
            <a:alphaModFix/>
          </a:blip>
          <a:stretch>
            <a:fillRect/>
          </a:stretch>
        </p:blipFill>
        <p:spPr>
          <a:xfrm>
            <a:off x="5618525" y="2454300"/>
            <a:ext cx="1873450" cy="2629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