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8" r:id="rId4"/>
    <p:sldId id="257" r:id="rId5"/>
    <p:sldId id="262" r:id="rId6"/>
    <p:sldId id="259" r:id="rId7"/>
    <p:sldId id="260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766F-ED8D-409F-87AC-3A1B0AEBFB20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58C0-2937-41C6-BC73-1AB915472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55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766F-ED8D-409F-87AC-3A1B0AEBFB20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58C0-2937-41C6-BC73-1AB915472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9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766F-ED8D-409F-87AC-3A1B0AEBFB20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58C0-2937-41C6-BC73-1AB915472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3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766F-ED8D-409F-87AC-3A1B0AEBFB20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58C0-2937-41C6-BC73-1AB915472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8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766F-ED8D-409F-87AC-3A1B0AEBFB20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58C0-2937-41C6-BC73-1AB915472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2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766F-ED8D-409F-87AC-3A1B0AEBFB20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58C0-2937-41C6-BC73-1AB915472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58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766F-ED8D-409F-87AC-3A1B0AEBFB20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58C0-2937-41C6-BC73-1AB915472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6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766F-ED8D-409F-87AC-3A1B0AEBFB20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58C0-2937-41C6-BC73-1AB915472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19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766F-ED8D-409F-87AC-3A1B0AEBFB20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58C0-2937-41C6-BC73-1AB915472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1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766F-ED8D-409F-87AC-3A1B0AEBFB20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58C0-2937-41C6-BC73-1AB915472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293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766F-ED8D-409F-87AC-3A1B0AEBFB20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58C0-2937-41C6-BC73-1AB915472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95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1766F-ED8D-409F-87AC-3A1B0AEBFB20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B58C0-2937-41C6-BC73-1AB915472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a/url?sa=i&amp;rct=j&amp;q=&amp;esrc=s&amp;source=images&amp;cd=&amp;ved=0ahUKEwjCs-_ngY3PAhUBWmMKHUdxAx8QjRwIBw&amp;url=http://web.uvic.ca/vv/student/chinatown/opium/p3.html&amp;psig=AFQjCNH3gwBwNRX-2AG9Q30cuhoKRaYBPw&amp;ust=147387913750209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8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47800" y="1731963"/>
            <a:ext cx="9144000" cy="2387600"/>
          </a:xfrm>
        </p:spPr>
        <p:txBody>
          <a:bodyPr>
            <a:normAutofit/>
          </a:bodyPr>
          <a:lstStyle/>
          <a:p>
            <a:r>
              <a:rPr lang="en-US" sz="8800" b="1" dirty="0" smtClean="0"/>
              <a:t>Opium in Victoria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249364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What is Opium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Comes from collecting and later drying the milky juice that comes from the seed pods of the poppy plant.  </a:t>
            </a:r>
          </a:p>
          <a:p>
            <a:r>
              <a:rPr lang="en-US" dirty="0" smtClean="0"/>
              <a:t>Opium has a very bitter taste and a distinct odor that is easily recognizable (if you know the odor you’re smelling).</a:t>
            </a:r>
          </a:p>
          <a:p>
            <a:r>
              <a:rPr lang="en-US" dirty="0" smtClean="0"/>
              <a:t>Opium</a:t>
            </a:r>
            <a:r>
              <a:rPr lang="en-US" dirty="0"/>
              <a:t>, heroin, and morphine are all derived from </a:t>
            </a:r>
            <a:br>
              <a:rPr lang="en-US" dirty="0"/>
            </a:br>
            <a:r>
              <a:rPr lang="en-US" dirty="0" smtClean="0"/>
              <a:t>poppy </a:t>
            </a:r>
            <a:r>
              <a:rPr lang="en-US" dirty="0"/>
              <a:t>seeds.  As narcotics, they are drugs that relieve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pain</a:t>
            </a:r>
            <a:r>
              <a:rPr lang="en-US" dirty="0"/>
              <a:t>, relax spasm, reduce fevers and induces sleep.  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blocks messages of pain to the brain, producing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euphoria </a:t>
            </a:r>
            <a:r>
              <a:rPr lang="en-US" dirty="0"/>
              <a:t>and deadening anxieties and tensions.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Nonetheless</a:t>
            </a:r>
            <a:r>
              <a:rPr lang="en-US" dirty="0"/>
              <a:t>, these substances derived from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poppy </a:t>
            </a:r>
            <a:r>
              <a:rPr lang="en-US" dirty="0"/>
              <a:t>are highly addictive and have detrimental side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effects </a:t>
            </a:r>
            <a:r>
              <a:rPr lang="en-US" dirty="0"/>
              <a:t>to one's health.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463" y="3251200"/>
            <a:ext cx="2557024" cy="325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57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0" y="1304925"/>
            <a:ext cx="10515600" cy="4351338"/>
          </a:xfrm>
        </p:spPr>
        <p:txBody>
          <a:bodyPr/>
          <a:lstStyle/>
          <a:p>
            <a:r>
              <a:rPr lang="en-US" dirty="0"/>
              <a:t>Opium was very prevalent in Victoria in the mid-to-late 1800s. At one time 13 </a:t>
            </a:r>
            <a:r>
              <a:rPr lang="en-US" dirty="0" smtClean="0"/>
              <a:t>opium factories </a:t>
            </a:r>
            <a:r>
              <a:rPr lang="en-US" dirty="0"/>
              <a:t>operated in the city. Many stores sold tins of opium across the counter.</a:t>
            </a:r>
          </a:p>
          <a:p>
            <a:r>
              <a:rPr lang="en-US" dirty="0"/>
              <a:t>Opium dens where people smoked opium were found throughout Chinatown.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219328"/>
            <a:ext cx="2476500" cy="298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48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300" y="568325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Because of the amount of revenue generated from the opium trade, a series of legislations were passed and the license fee for selling opium increased progressively. </a:t>
            </a:r>
            <a:endParaRPr lang="en-US" dirty="0" smtClean="0"/>
          </a:p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/>
              <a:t>John S. </a:t>
            </a:r>
            <a:r>
              <a:rPr lang="en-US" dirty="0" err="1"/>
              <a:t>Helmcken</a:t>
            </a:r>
            <a:r>
              <a:rPr lang="en-US" dirty="0"/>
              <a:t>, a member of the Vancouver Island Legislature introduced a motion to license fee of $100 on opium sellers in </a:t>
            </a:r>
            <a:r>
              <a:rPr lang="en-US" dirty="0" smtClean="0"/>
              <a:t>1865; by 1894 the annual price had gone up to $500.</a:t>
            </a:r>
          </a:p>
          <a:p>
            <a:r>
              <a:rPr lang="en-US" dirty="0" smtClean="0"/>
              <a:t>All of this ended in 1908 when the Canadian government passed the </a:t>
            </a:r>
            <a:r>
              <a:rPr lang="en-US" i="1" dirty="0" smtClean="0"/>
              <a:t>Opium Act, </a:t>
            </a:r>
            <a:r>
              <a:rPr lang="en-US" dirty="0" smtClean="0"/>
              <a:t>banning the manufacture, sale, and use of the drug. The law was strengthened in 1911 with the </a:t>
            </a:r>
            <a:r>
              <a:rPr lang="en-US" i="1" dirty="0" smtClean="0"/>
              <a:t>Opium and Narcotic Drug Act </a:t>
            </a:r>
            <a:r>
              <a:rPr lang="en-US" dirty="0" smtClean="0"/>
              <a:t>and later by the </a:t>
            </a:r>
            <a:r>
              <a:rPr lang="en-US" i="1" dirty="0" smtClean="0"/>
              <a:t>Narcotic Control Act </a:t>
            </a:r>
            <a:r>
              <a:rPr lang="en-US" dirty="0" smtClean="0"/>
              <a:t>and subsequent amendments. The law governing this is now the </a:t>
            </a:r>
            <a:r>
              <a:rPr lang="en-US" i="1" dirty="0" smtClean="0"/>
              <a:t>Controlled Drugs and Substances Act, 1997.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Image result for opium factory victoria bc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919663"/>
            <a:ext cx="3009900" cy="1604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059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400" y="11652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Although opium was considered mostly a Chinese vice, non-Chinese used it too.</a:t>
            </a:r>
          </a:p>
          <a:p>
            <a:r>
              <a:rPr lang="en-US" dirty="0"/>
              <a:t>Newspaper articles and official government reports noted non-Chinese men and</a:t>
            </a:r>
          </a:p>
          <a:p>
            <a:r>
              <a:rPr lang="en-US" dirty="0"/>
              <a:t>women—even teenagers—sometimes went to the opium dens. Opium was also </a:t>
            </a:r>
            <a:r>
              <a:rPr lang="en-US" dirty="0" smtClean="0"/>
              <a:t>used in </a:t>
            </a:r>
            <a:r>
              <a:rPr lang="en-US" dirty="0"/>
              <a:t>some western patent medicines. Laudanum (a mixture of opium and alcohol) </a:t>
            </a:r>
            <a:r>
              <a:rPr lang="en-US" dirty="0" smtClean="0"/>
              <a:t>was probably </a:t>
            </a:r>
            <a:r>
              <a:rPr lang="en-US" dirty="0"/>
              <a:t>the best known of these medicines. Some people who took laudanum </a:t>
            </a:r>
            <a:r>
              <a:rPr lang="en-US" dirty="0" smtClean="0"/>
              <a:t>to soothe </a:t>
            </a:r>
            <a:r>
              <a:rPr lang="en-US" dirty="0"/>
              <a:t>their pains or to sleep better became addicted, without ever having </a:t>
            </a:r>
            <a:r>
              <a:rPr lang="en-US" dirty="0" smtClean="0"/>
              <a:t>visited a </a:t>
            </a:r>
            <a:r>
              <a:rPr lang="en-US" dirty="0"/>
              <a:t>Chinatown opium den. </a:t>
            </a:r>
            <a:endParaRPr lang="en-US" dirty="0" smtClean="0"/>
          </a:p>
          <a:p>
            <a:r>
              <a:rPr lang="en-US" dirty="0" smtClean="0"/>
              <a:t>People </a:t>
            </a:r>
            <a:r>
              <a:rPr lang="en-US" dirty="0"/>
              <a:t>from all walks of life were susceptible to </a:t>
            </a:r>
            <a:r>
              <a:rPr lang="en-US" dirty="0" smtClean="0"/>
              <a:t>opium addiction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66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327811"/>
              </p:ext>
            </p:extLst>
          </p:nvPr>
        </p:nvGraphicFramePr>
        <p:xfrm>
          <a:off x="2903892" y="1218420"/>
          <a:ext cx="6417908" cy="5271280"/>
        </p:xfrm>
        <a:graphic>
          <a:graphicData uri="http://schemas.openxmlformats.org/drawingml/2006/table">
            <a:tbl>
              <a:tblPr/>
              <a:tblGrid>
                <a:gridCol w="3208954"/>
                <a:gridCol w="3208954"/>
              </a:tblGrid>
              <a:tr h="37652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Helvetica, Arial, sans-serif"/>
                        </a:rPr>
                        <a:t>Selected Years</a:t>
                      </a:r>
                      <a:br>
                        <a:rPr lang="en-US" sz="1000" dirty="0">
                          <a:latin typeface="Helvetica, Arial, sans-serif"/>
                        </a:rPr>
                      </a:br>
                      <a:endParaRPr lang="en-US" sz="1000" dirty="0"/>
                    </a:p>
                  </a:txBody>
                  <a:tcPr marL="10091" marR="10091" marT="10091" marB="100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Helvetica, Arial, sans-serif"/>
                        </a:rPr>
                        <a:t>Amount of Duty</a:t>
                      </a:r>
                      <a:br>
                        <a:rPr lang="en-US" sz="1000">
                          <a:latin typeface="Helvetica, Arial, sans-serif"/>
                        </a:rPr>
                      </a:br>
                      <a:endParaRPr lang="en-US" sz="1000"/>
                    </a:p>
                  </a:txBody>
                  <a:tcPr marL="10091" marR="10091" marT="10091" marB="100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33"/>
                    </a:solidFill>
                  </a:tcPr>
                </a:tc>
              </a:tr>
              <a:tr h="37652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Helvetica, Arial, sans-serif"/>
                        </a:rPr>
                        <a:t>1874</a:t>
                      </a:r>
                      <a:br>
                        <a:rPr lang="en-US" sz="1000">
                          <a:latin typeface="Helvetica, Arial, sans-serif"/>
                        </a:rPr>
                      </a:br>
                      <a:endParaRPr lang="en-US" sz="1000"/>
                    </a:p>
                  </a:txBody>
                  <a:tcPr marL="10091" marR="10091" marT="10091" marB="100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Helvetica, Arial, sans-serif"/>
                        </a:rPr>
                        <a:t>$2,493</a:t>
                      </a:r>
                      <a:br>
                        <a:rPr lang="en-US" sz="1000">
                          <a:latin typeface="Helvetica, Arial, sans-serif"/>
                        </a:rPr>
                      </a:br>
                      <a:endParaRPr lang="en-US" sz="1000"/>
                    </a:p>
                  </a:txBody>
                  <a:tcPr marL="10091" marR="10091" marT="10091" marB="100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33"/>
                    </a:solidFill>
                  </a:tcPr>
                </a:tc>
              </a:tr>
              <a:tr h="37652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Helvetica, Arial, sans-serif"/>
                        </a:rPr>
                        <a:t>1875</a:t>
                      </a:r>
                      <a:br>
                        <a:rPr lang="en-US" sz="1000">
                          <a:latin typeface="Helvetica, Arial, sans-serif"/>
                        </a:rPr>
                      </a:br>
                      <a:endParaRPr lang="en-US" sz="1000"/>
                    </a:p>
                  </a:txBody>
                  <a:tcPr marL="10091" marR="10091" marT="10091" marB="100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Helvetica, Arial, sans-serif"/>
                        </a:rPr>
                        <a:t>4,836</a:t>
                      </a:r>
                      <a:br>
                        <a:rPr lang="en-US" sz="1000">
                          <a:latin typeface="Helvetica, Arial, sans-serif"/>
                        </a:rPr>
                      </a:br>
                      <a:endParaRPr lang="en-US" sz="1000"/>
                    </a:p>
                  </a:txBody>
                  <a:tcPr marL="10091" marR="10091" marT="10091" marB="100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33"/>
                    </a:solidFill>
                  </a:tcPr>
                </a:tc>
              </a:tr>
              <a:tr h="37652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Helvetica, Arial, sans-serif"/>
                        </a:rPr>
                        <a:t>1876</a:t>
                      </a:r>
                      <a:br>
                        <a:rPr lang="en-US" sz="1000">
                          <a:latin typeface="Helvetica, Arial, sans-serif"/>
                        </a:rPr>
                      </a:br>
                      <a:endParaRPr lang="en-US" sz="1000"/>
                    </a:p>
                  </a:txBody>
                  <a:tcPr marL="10091" marR="10091" marT="10091" marB="100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Helvetica, Arial, sans-serif"/>
                        </a:rPr>
                        <a:t>15,331</a:t>
                      </a:r>
                      <a:br>
                        <a:rPr lang="en-US" sz="1000">
                          <a:latin typeface="Helvetica, Arial, sans-serif"/>
                        </a:rPr>
                      </a:br>
                      <a:endParaRPr lang="en-US" sz="1000"/>
                    </a:p>
                  </a:txBody>
                  <a:tcPr marL="10091" marR="10091" marT="10091" marB="100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33"/>
                    </a:solidFill>
                  </a:tcPr>
                </a:tc>
              </a:tr>
              <a:tr h="37652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Helvetica, Arial, sans-serif"/>
                        </a:rPr>
                        <a:t>1881</a:t>
                      </a:r>
                      <a:br>
                        <a:rPr lang="en-US" sz="1000" dirty="0">
                          <a:latin typeface="Helvetica, Arial, sans-serif"/>
                        </a:rPr>
                      </a:br>
                      <a:endParaRPr lang="en-US" sz="1000" dirty="0"/>
                    </a:p>
                  </a:txBody>
                  <a:tcPr marL="10091" marR="10091" marT="10091" marB="100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Helvetica, Arial, sans-serif"/>
                        </a:rPr>
                        <a:t>13,668</a:t>
                      </a:r>
                      <a:br>
                        <a:rPr lang="en-US" sz="1000">
                          <a:latin typeface="Helvetica, Arial, sans-serif"/>
                        </a:rPr>
                      </a:br>
                      <a:endParaRPr lang="en-US" sz="1000"/>
                    </a:p>
                  </a:txBody>
                  <a:tcPr marL="10091" marR="10091" marT="10091" marB="100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33"/>
                    </a:solidFill>
                  </a:tcPr>
                </a:tc>
              </a:tr>
              <a:tr h="37652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Helvetica, Arial, sans-serif"/>
                        </a:rPr>
                        <a:t>1887</a:t>
                      </a:r>
                      <a:br>
                        <a:rPr lang="en-US" sz="1000">
                          <a:latin typeface="Helvetica, Arial, sans-serif"/>
                        </a:rPr>
                      </a:br>
                      <a:endParaRPr lang="en-US" sz="1000"/>
                    </a:p>
                  </a:txBody>
                  <a:tcPr marL="10091" marR="10091" marT="10091" marB="100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Helvetica, Arial, sans-serif"/>
                        </a:rPr>
                        <a:t>53,172</a:t>
                      </a:r>
                      <a:br>
                        <a:rPr lang="en-US" sz="1000">
                          <a:latin typeface="Helvetica, Arial, sans-serif"/>
                        </a:rPr>
                      </a:br>
                      <a:endParaRPr lang="en-US" sz="1000"/>
                    </a:p>
                  </a:txBody>
                  <a:tcPr marL="10091" marR="10091" marT="10091" marB="100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33"/>
                    </a:solidFill>
                  </a:tcPr>
                </a:tc>
              </a:tr>
              <a:tr h="37652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Helvetica, Arial, sans-serif"/>
                        </a:rPr>
                        <a:t>1889</a:t>
                      </a:r>
                      <a:br>
                        <a:rPr lang="en-US" sz="1000">
                          <a:latin typeface="Helvetica, Arial, sans-serif"/>
                        </a:rPr>
                      </a:br>
                      <a:endParaRPr lang="en-US" sz="1000"/>
                    </a:p>
                  </a:txBody>
                  <a:tcPr marL="10091" marR="10091" marT="10091" marB="100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Helvetica, Arial, sans-serif"/>
                        </a:rPr>
                        <a:t>101,244</a:t>
                      </a:r>
                      <a:br>
                        <a:rPr lang="en-US" sz="1000">
                          <a:latin typeface="Helvetica, Arial, sans-serif"/>
                        </a:rPr>
                      </a:br>
                      <a:endParaRPr lang="en-US" sz="1000"/>
                    </a:p>
                  </a:txBody>
                  <a:tcPr marL="10091" marR="10091" marT="10091" marB="100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33"/>
                    </a:solidFill>
                  </a:tcPr>
                </a:tc>
              </a:tr>
              <a:tr h="37652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Helvetica, Arial, sans-serif"/>
                        </a:rPr>
                        <a:t>1890</a:t>
                      </a:r>
                      <a:br>
                        <a:rPr lang="en-US" sz="1000" dirty="0">
                          <a:latin typeface="Helvetica, Arial, sans-serif"/>
                        </a:rPr>
                      </a:br>
                      <a:endParaRPr lang="en-US" sz="1000" dirty="0"/>
                    </a:p>
                  </a:txBody>
                  <a:tcPr marL="10091" marR="10091" marT="10091" marB="100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Helvetica, Arial, sans-serif"/>
                        </a:rPr>
                        <a:t>137,050</a:t>
                      </a:r>
                      <a:br>
                        <a:rPr lang="en-US" sz="1000">
                          <a:latin typeface="Helvetica, Arial, sans-serif"/>
                        </a:rPr>
                      </a:br>
                      <a:endParaRPr lang="en-US" sz="1000"/>
                    </a:p>
                  </a:txBody>
                  <a:tcPr marL="10091" marR="10091" marT="10091" marB="100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33"/>
                    </a:solidFill>
                  </a:tcPr>
                </a:tc>
              </a:tr>
              <a:tr h="37652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Helvetica, Arial, sans-serif"/>
                        </a:rPr>
                        <a:t>1891</a:t>
                      </a:r>
                      <a:br>
                        <a:rPr lang="en-US" sz="1000" dirty="0">
                          <a:latin typeface="Helvetica, Arial, sans-serif"/>
                        </a:rPr>
                      </a:br>
                      <a:endParaRPr lang="en-US" sz="1000" dirty="0"/>
                    </a:p>
                  </a:txBody>
                  <a:tcPr marL="10091" marR="10091" marT="10091" marB="100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Helvetica, Arial, sans-serif"/>
                        </a:rPr>
                        <a:t>146,760</a:t>
                      </a:r>
                      <a:br>
                        <a:rPr lang="en-US" sz="1000">
                          <a:latin typeface="Helvetica, Arial, sans-serif"/>
                        </a:rPr>
                      </a:br>
                      <a:endParaRPr lang="en-US" sz="1000"/>
                    </a:p>
                  </a:txBody>
                  <a:tcPr marL="10091" marR="10091" marT="10091" marB="100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33"/>
                    </a:solidFill>
                  </a:tcPr>
                </a:tc>
              </a:tr>
              <a:tr h="37652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Helvetica, Arial, sans-serif"/>
                        </a:rPr>
                        <a:t>1892</a:t>
                      </a:r>
                      <a:br>
                        <a:rPr lang="en-US" sz="1000">
                          <a:latin typeface="Helvetica, Arial, sans-serif"/>
                        </a:rPr>
                      </a:br>
                      <a:endParaRPr lang="en-US" sz="1000"/>
                    </a:p>
                  </a:txBody>
                  <a:tcPr marL="10091" marR="10091" marT="10091" marB="100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Helvetica, Arial, sans-serif"/>
                        </a:rPr>
                        <a:t>144,593</a:t>
                      </a:r>
                      <a:br>
                        <a:rPr lang="en-US" sz="1000">
                          <a:latin typeface="Helvetica, Arial, sans-serif"/>
                        </a:rPr>
                      </a:br>
                      <a:endParaRPr lang="en-US" sz="1000"/>
                    </a:p>
                  </a:txBody>
                  <a:tcPr marL="10091" marR="10091" marT="10091" marB="100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33"/>
                    </a:solidFill>
                  </a:tcPr>
                </a:tc>
              </a:tr>
              <a:tr h="37652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Helvetica, Arial, sans-serif"/>
                        </a:rPr>
                        <a:t>1894</a:t>
                      </a:r>
                      <a:br>
                        <a:rPr lang="en-US" sz="1000">
                          <a:latin typeface="Helvetica, Arial, sans-serif"/>
                        </a:rPr>
                      </a:br>
                      <a:endParaRPr lang="en-US" sz="1000"/>
                    </a:p>
                  </a:txBody>
                  <a:tcPr marL="10091" marR="10091" marT="10091" marB="100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Helvetica, Arial, sans-serif"/>
                        </a:rPr>
                        <a:t>91,843</a:t>
                      </a:r>
                      <a:br>
                        <a:rPr lang="en-US" sz="1000" dirty="0">
                          <a:latin typeface="Helvetica, Arial, sans-serif"/>
                        </a:rPr>
                      </a:br>
                      <a:endParaRPr lang="en-US" sz="1000" dirty="0"/>
                    </a:p>
                  </a:txBody>
                  <a:tcPr marL="10091" marR="10091" marT="10091" marB="100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33"/>
                    </a:solidFill>
                  </a:tcPr>
                </a:tc>
              </a:tr>
              <a:tr h="37652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Helvetica, Arial, sans-serif"/>
                        </a:rPr>
                        <a:t>1895</a:t>
                      </a:r>
                      <a:br>
                        <a:rPr lang="en-US" sz="1000">
                          <a:latin typeface="Helvetica, Arial, sans-serif"/>
                        </a:rPr>
                      </a:br>
                      <a:endParaRPr lang="en-US" sz="1000"/>
                    </a:p>
                  </a:txBody>
                  <a:tcPr marL="10091" marR="10091" marT="10091" marB="100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Helvetica, Arial, sans-serif"/>
                        </a:rPr>
                        <a:t>36,056</a:t>
                      </a:r>
                      <a:br>
                        <a:rPr lang="en-US" sz="1000">
                          <a:latin typeface="Helvetica, Arial, sans-serif"/>
                        </a:rPr>
                      </a:br>
                      <a:endParaRPr lang="en-US" sz="1000"/>
                    </a:p>
                  </a:txBody>
                  <a:tcPr marL="10091" marR="10091" marT="10091" marB="100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33"/>
                    </a:solidFill>
                  </a:tcPr>
                </a:tc>
              </a:tr>
              <a:tr h="37652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Helvetica, Arial, sans-serif"/>
                        </a:rPr>
                        <a:t>1897</a:t>
                      </a:r>
                      <a:br>
                        <a:rPr lang="en-US" sz="1000">
                          <a:latin typeface="Helvetica, Arial, sans-serif"/>
                        </a:rPr>
                      </a:br>
                      <a:endParaRPr lang="en-US" sz="1000"/>
                    </a:p>
                  </a:txBody>
                  <a:tcPr marL="10091" marR="10091" marT="10091" marB="100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Helvetica, Arial, sans-serif"/>
                        </a:rPr>
                        <a:t>51,580</a:t>
                      </a:r>
                      <a:br>
                        <a:rPr lang="en-US" sz="1000">
                          <a:latin typeface="Helvetica, Arial, sans-serif"/>
                        </a:rPr>
                      </a:br>
                      <a:endParaRPr lang="en-US" sz="1000"/>
                    </a:p>
                  </a:txBody>
                  <a:tcPr marL="10091" marR="10091" marT="10091" marB="100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33"/>
                    </a:solidFill>
                  </a:tcPr>
                </a:tc>
              </a:tr>
              <a:tr h="37652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Helvetica, Arial, sans-serif"/>
                        </a:rPr>
                        <a:t>1899</a:t>
                      </a:r>
                      <a:br>
                        <a:rPr lang="en-US" sz="1000">
                          <a:latin typeface="Helvetica, Arial, sans-serif"/>
                        </a:rPr>
                      </a:br>
                      <a:endParaRPr lang="en-US" sz="1000"/>
                    </a:p>
                  </a:txBody>
                  <a:tcPr marL="10091" marR="10091" marT="10091" marB="100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Helvetica, Arial, sans-serif"/>
                        </a:rPr>
                        <a:t>39,704</a:t>
                      </a:r>
                      <a:r>
                        <a:rPr lang="en-US" sz="1000" dirty="0"/>
                        <a:t/>
                      </a:r>
                      <a:br>
                        <a:rPr lang="en-US" sz="1000" dirty="0"/>
                      </a:br>
                      <a:endParaRPr lang="en-US" sz="1000" dirty="0"/>
                    </a:p>
                  </a:txBody>
                  <a:tcPr marL="10091" marR="10091" marT="10091" marB="100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6633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44763" y="210716"/>
            <a:ext cx="7043737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 sans-serif"/>
              </a:rPr>
              <a:t>Duty on Opium Imported Into British Columbia, 1872 - 1899.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 sans-serif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 sans-serif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 sans-serif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 sans-serif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85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0" y="454025"/>
            <a:ext cx="9017000" cy="5873318"/>
          </a:xfrm>
        </p:spPr>
      </p:pic>
    </p:spTree>
    <p:extLst>
      <p:ext uri="{BB962C8B-B14F-4D97-AF65-F5344CB8AC3E}">
        <p14:creationId xmlns:p14="http://schemas.microsoft.com/office/powerpoint/2010/main" val="374698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203324"/>
            <a:ext cx="11760200" cy="6035675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 differences </a:t>
            </a:r>
            <a:r>
              <a:rPr lang="en-US" dirty="0"/>
              <a:t>between the two photographs. </a:t>
            </a:r>
            <a:endParaRPr lang="en-US" dirty="0" smtClean="0"/>
          </a:p>
          <a:p>
            <a:r>
              <a:rPr lang="en-US" dirty="0" smtClean="0"/>
              <a:t>Do these </a:t>
            </a:r>
            <a:r>
              <a:rPr lang="en-US" dirty="0"/>
              <a:t>differences raise the possibility that the men in the first photograph may be doing</a:t>
            </a:r>
          </a:p>
          <a:p>
            <a:r>
              <a:rPr lang="en-US" dirty="0"/>
              <a:t>something other than smoking opium?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so, might this be a logical reason why the </a:t>
            </a:r>
            <a:r>
              <a:rPr lang="en-US" dirty="0" smtClean="0"/>
              <a:t>title of </a:t>
            </a:r>
            <a:r>
              <a:rPr lang="en-US" dirty="0"/>
              <a:t>the first photograph may have been changed</a:t>
            </a:r>
            <a:r>
              <a:rPr lang="en-US" dirty="0" smtClean="0"/>
              <a:t>?- </a:t>
            </a:r>
            <a:r>
              <a:rPr lang="en-US" dirty="0"/>
              <a:t>The man in </a:t>
            </a:r>
            <a:r>
              <a:rPr lang="en-US" dirty="0" err="1"/>
              <a:t>Blackline</a:t>
            </a:r>
            <a:r>
              <a:rPr lang="en-US" dirty="0"/>
              <a:t> Master 3 is smoking a pipe that at first glance looks the </a:t>
            </a:r>
            <a:r>
              <a:rPr lang="en-US" dirty="0" smtClean="0"/>
              <a:t>same as </a:t>
            </a:r>
            <a:r>
              <a:rPr lang="en-US" dirty="0"/>
              <a:t>the one in </a:t>
            </a:r>
            <a:r>
              <a:rPr lang="en-US" dirty="0" err="1"/>
              <a:t>Blackline</a:t>
            </a:r>
            <a:r>
              <a:rPr lang="en-US" dirty="0"/>
              <a:t> Master 1 (both have a flutelike shape). Look closer </a:t>
            </a:r>
            <a:r>
              <a:rPr lang="en-US" dirty="0" smtClean="0"/>
              <a:t>though and </a:t>
            </a:r>
            <a:r>
              <a:rPr lang="en-US" dirty="0"/>
              <a:t>you will see there are </a:t>
            </a:r>
            <a:r>
              <a:rPr lang="en-US" dirty="0" smtClean="0"/>
              <a:t>differences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69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437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 sans-serif</vt:lpstr>
      <vt:lpstr>Arial</vt:lpstr>
      <vt:lpstr>Calibri</vt:lpstr>
      <vt:lpstr>Calibri Light</vt:lpstr>
      <vt:lpstr>Helvetica, Arial, sans-serif</vt:lpstr>
      <vt:lpstr>Office Theme</vt:lpstr>
      <vt:lpstr>PowerPoint Presentation</vt:lpstr>
      <vt:lpstr>Opium in Victoria</vt:lpstr>
      <vt:lpstr>What is Opium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GVSD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Andres, Kristina</dc:creator>
  <cp:lastModifiedBy>Andres, Kristina</cp:lastModifiedBy>
  <cp:revision>5</cp:revision>
  <dcterms:created xsi:type="dcterms:W3CDTF">2016-09-13T18:52:28Z</dcterms:created>
  <dcterms:modified xsi:type="dcterms:W3CDTF">2016-09-14T16:20:07Z</dcterms:modified>
</cp:coreProperties>
</file>