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en.wikipedia.org/wiki/Battle_of_Passchendaele" TargetMode="External"/><Relationship Id="rId4" Type="http://schemas.openxmlformats.org/officeDocument/2006/relationships/hyperlink" Target="https://en.wikipedia.org/wiki/International_Standard_Book_Number" TargetMode="External"/><Relationship Id="rId10" Type="http://schemas.openxmlformats.org/officeDocument/2006/relationships/hyperlink" Target="https://www.collectionscanada.gc.ca/passchendaele/025016-1000-e.html" TargetMode="External"/><Relationship Id="rId9" Type="http://schemas.openxmlformats.org/officeDocument/2006/relationships/hyperlink" Target="https://www.emaze.com/@AOWCRLFQ/Battle-of-Passchandaele" TargetMode="External"/><Relationship Id="rId5" Type="http://schemas.openxmlformats.org/officeDocument/2006/relationships/hyperlink" Target="https://en.wikipedia.org/wiki/Special:BookSources/978-1-929631-33-9" TargetMode="External"/><Relationship Id="rId6" Type="http://schemas.openxmlformats.org/officeDocument/2006/relationships/hyperlink" Target="https://www.thestar.com/news/2007/11/11/the_forgotten_battle_of_passchendaele.html" TargetMode="External"/><Relationship Id="rId7" Type="http://schemas.openxmlformats.org/officeDocument/2006/relationships/hyperlink" Target="http://www.kingandempire.com/maps_P.html#map" TargetMode="External"/><Relationship Id="rId8" Type="http://schemas.openxmlformats.org/officeDocument/2006/relationships/hyperlink" Target="http://passchendaele-opang.weebly.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warmuseum.ca/firstworldwar/history/battles-and-fighting/land-battles/passchendaele/" TargetMode="External"/><Relationship Id="rId4" Type="http://schemas.openxmlformats.org/officeDocument/2006/relationships/hyperlink" Target="http://www.thecanadianencyclopedia.ca/en/article/battle-of-passchendaele/" TargetMode="External"/><Relationship Id="rId5" Type="http://schemas.openxmlformats.org/officeDocument/2006/relationships/hyperlink" Target="http://www.kingandempire.com/pdale_overview.html" TargetMode="External"/><Relationship Id="rId6" Type="http://schemas.openxmlformats.org/officeDocument/2006/relationships/hyperlink" Target="http://www.kingandempire.com/pdale_overview.html" TargetMode="External"/><Relationship Id="rId7" Type="http://schemas.openxmlformats.org/officeDocument/2006/relationships/hyperlink" Target="http://www.museedelaguerre.ca/premiereguerremondiale/histoire/batailles-et-combats/batailles-terrestres/passchendael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100.govt.nz/battle-of-passchendaele-centenary" TargetMode="External"/><Relationship Id="rId4" Type="http://schemas.openxmlformats.org/officeDocument/2006/relationships/hyperlink" Target="https://www.quora.com/Why-was-the-Battle-of-Passchendaele-important-to-Canada" TargetMode="External"/><Relationship Id="rId5" Type="http://schemas.openxmlformats.org/officeDocument/2006/relationships/hyperlink" Target="http://www.ww1westernfront.gov.au/zonnebeke/what-happened-here.php" TargetMode="External"/><Relationship Id="rId6" Type="http://schemas.openxmlformats.org/officeDocument/2006/relationships/hyperlink" Target="http://www.rnfldr.ca/history.aspx?item=148" TargetMode="External"/><Relationship Id="rId7" Type="http://schemas.openxmlformats.org/officeDocument/2006/relationships/hyperlink" Target="http://www.mapsofworld.com/world-war-i/battle-of-passchendael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en.wikipedia.org/wiki/Passendale" TargetMode="External"/><Relationship Id="rId4" Type="http://schemas.openxmlformats.org/officeDocument/2006/relationships/hyperlink" Target="https://en.wikipedia.org/wiki/Western_Front_(World_War_I)" TargetMode="External"/><Relationship Id="rId5" Type="http://schemas.openxmlformats.org/officeDocument/2006/relationships/hyperlink" Target="https://en.wikipedia.org/wiki/Belgium" TargetMode="External"/><Relationship Id="rId6" Type="http://schemas.openxmlformats.org/officeDocument/2006/relationships/hyperlink" Target="https://en.wikipedia.org/wiki/Ypres" TargetMode="External"/><Relationship Id="rId7"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image" Target="../media/image03.png"/><Relationship Id="rId5" Type="http://schemas.openxmlformats.org/officeDocument/2006/relationships/image" Target="../media/image04.png"/><Relationship Id="rId6"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n"/>
              <a:t>The Battle of Passchendaele, 3rd Battle of Ypres</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n"/>
              <a:t>By: Caelan Scott and Andrew Pittman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ctrTitle"/>
          </p:nvPr>
        </p:nvSpPr>
        <p:spPr>
          <a:xfrm>
            <a:off x="598100" y="127872"/>
            <a:ext cx="8222100" cy="838800"/>
          </a:xfrm>
          <a:prstGeom prst="rect">
            <a:avLst/>
          </a:prstGeom>
        </p:spPr>
        <p:txBody>
          <a:bodyPr anchorCtr="0" anchor="b" bIns="91425" lIns="91425" rIns="91425" tIns="91425">
            <a:noAutofit/>
          </a:bodyPr>
          <a:lstStyle/>
          <a:p>
            <a:pPr lvl="0">
              <a:spcBef>
                <a:spcPts val="0"/>
              </a:spcBef>
              <a:buNone/>
            </a:pPr>
            <a:r>
              <a:rPr lang="en"/>
              <a:t>Cost of Equipment and Men</a:t>
            </a:r>
          </a:p>
        </p:txBody>
      </p:sp>
      <p:sp>
        <p:nvSpPr>
          <p:cNvPr id="146" name="Shape 146"/>
          <p:cNvSpPr txBox="1"/>
          <p:nvPr>
            <p:ph idx="1" type="subTitle"/>
          </p:nvPr>
        </p:nvSpPr>
        <p:spPr>
          <a:xfrm>
            <a:off x="598100" y="1031127"/>
            <a:ext cx="8222100" cy="3899100"/>
          </a:xfrm>
          <a:prstGeom prst="rect">
            <a:avLst/>
          </a:prstGeom>
          <a:noFill/>
        </p:spPr>
        <p:txBody>
          <a:bodyPr anchorCtr="0" anchor="t" bIns="91425" lIns="91425" rIns="91425" tIns="91425">
            <a:noAutofit/>
          </a:bodyPr>
          <a:lstStyle/>
          <a:p>
            <a:pPr lvl="0">
              <a:spcBef>
                <a:spcPts val="0"/>
              </a:spcBef>
              <a:buNone/>
            </a:pPr>
            <a:r>
              <a:rPr lang="en">
                <a:solidFill>
                  <a:srgbClr val="FFFFFF"/>
                </a:solidFill>
              </a:rPr>
              <a:t>-Over 510,000 men lost their lives due to the Passchendaele Battle</a:t>
            </a:r>
          </a:p>
          <a:p>
            <a:pPr lvl="0" rtl="0">
              <a:spcBef>
                <a:spcPts val="0"/>
              </a:spcBef>
              <a:buNone/>
            </a:pPr>
            <a:r>
              <a:rPr lang="en">
                <a:solidFill>
                  <a:srgbClr val="FFFFFF"/>
                </a:solidFill>
              </a:rPr>
              <a:t>- </a:t>
            </a:r>
            <a:r>
              <a:rPr lang="en">
                <a:solidFill>
                  <a:srgbClr val="FFFFFF"/>
                </a:solidFill>
                <a:latin typeface="Arial"/>
                <a:ea typeface="Arial"/>
                <a:cs typeface="Arial"/>
                <a:sym typeface="Arial"/>
              </a:rPr>
              <a:t>275,000 casualties lost overall to the armies under British command</a:t>
            </a:r>
          </a:p>
          <a:p>
            <a:pPr lvl="0">
              <a:spcBef>
                <a:spcPts val="0"/>
              </a:spcBef>
              <a:buNone/>
            </a:pPr>
            <a:r>
              <a:rPr lang="en">
                <a:solidFill>
                  <a:srgbClr val="FFFFFF"/>
                </a:solidFill>
                <a:latin typeface="Arial"/>
                <a:ea typeface="Arial"/>
                <a:cs typeface="Arial"/>
                <a:sym typeface="Arial"/>
              </a:rPr>
              <a:t>- The Germans suffered another 220,000 killed and wounded.</a:t>
            </a:r>
          </a:p>
          <a:p>
            <a:pPr lvl="0">
              <a:spcBef>
                <a:spcPts val="0"/>
              </a:spcBef>
              <a:buNone/>
            </a:pPr>
            <a:r>
              <a:rPr lang="en">
                <a:solidFill>
                  <a:srgbClr val="FFFFFF"/>
                </a:solidFill>
                <a:latin typeface="Arial"/>
                <a:ea typeface="Arial"/>
                <a:cs typeface="Arial"/>
                <a:sym typeface="Arial"/>
              </a:rPr>
              <a:t>-Another 15,600 Canadians died as well</a:t>
            </a:r>
          </a:p>
          <a:p>
            <a:pPr lvl="0">
              <a:spcBef>
                <a:spcPts val="0"/>
              </a:spcBef>
              <a:buNone/>
            </a:pPr>
            <a:r>
              <a:rPr lang="en">
                <a:solidFill>
                  <a:srgbClr val="FFFFFF"/>
                </a:solidFill>
                <a:latin typeface="Arial"/>
                <a:ea typeface="Arial"/>
                <a:cs typeface="Arial"/>
                <a:sym typeface="Arial"/>
              </a:rPr>
              <a:t>-The German industry couldn’t replace all of the important equipment they lost which resulted in not having enough resources to win the war</a:t>
            </a:r>
          </a:p>
          <a:p>
            <a:pPr lvl="0" rtl="0">
              <a:spcBef>
                <a:spcPts val="0"/>
              </a:spcBef>
              <a:buNone/>
            </a:pPr>
            <a:r>
              <a:rPr lang="en">
                <a:solidFill>
                  <a:srgbClr val="FFFFFF"/>
                </a:solidFill>
                <a:latin typeface="Arial"/>
                <a:ea typeface="Arial"/>
                <a:cs typeface="Arial"/>
                <a:sym typeface="Arial"/>
              </a:rPr>
              <a:t>-Another result from the war was how a bunch of soldiers who survived lost their morale due to being exhausted, sick and wounded </a:t>
            </a:r>
          </a:p>
          <a:p>
            <a:pPr lvl="0">
              <a:spcBef>
                <a:spcPts val="0"/>
              </a:spcBef>
              <a:buNone/>
            </a:pPr>
            <a:r>
              <a:t/>
            </a:r>
            <a:endParaRPr>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ctrTitle"/>
          </p:nvPr>
        </p:nvSpPr>
        <p:spPr>
          <a:xfrm>
            <a:off x="460950" y="127897"/>
            <a:ext cx="8222100" cy="838800"/>
          </a:xfrm>
          <a:prstGeom prst="rect">
            <a:avLst/>
          </a:prstGeom>
        </p:spPr>
        <p:txBody>
          <a:bodyPr anchorCtr="0" anchor="b" bIns="91425" lIns="91425" rIns="91425" tIns="91425">
            <a:noAutofit/>
          </a:bodyPr>
          <a:lstStyle/>
          <a:p>
            <a:pPr lvl="0">
              <a:spcBef>
                <a:spcPts val="0"/>
              </a:spcBef>
              <a:buNone/>
            </a:pPr>
            <a:r>
              <a:rPr lang="en"/>
              <a:t>Discussion Questions:</a:t>
            </a:r>
          </a:p>
        </p:txBody>
      </p:sp>
      <p:sp>
        <p:nvSpPr>
          <p:cNvPr id="152" name="Shape 152"/>
          <p:cNvSpPr txBox="1"/>
          <p:nvPr>
            <p:ph idx="1" type="subTitle"/>
          </p:nvPr>
        </p:nvSpPr>
        <p:spPr>
          <a:xfrm>
            <a:off x="597975" y="900749"/>
            <a:ext cx="8222100" cy="4053000"/>
          </a:xfrm>
          <a:prstGeom prst="rect">
            <a:avLst/>
          </a:prstGeom>
        </p:spPr>
        <p:txBody>
          <a:bodyPr anchorCtr="0" anchor="t" bIns="91425" lIns="91425" rIns="91425" tIns="91425">
            <a:noAutofit/>
          </a:bodyPr>
          <a:lstStyle/>
          <a:p>
            <a:pPr lvl="0">
              <a:spcBef>
                <a:spcPts val="0"/>
              </a:spcBef>
              <a:buNone/>
            </a:pPr>
            <a:r>
              <a:rPr lang="en"/>
              <a:t>-Get in groups of 3 and talk these questions over and tell us your thoughts! </a:t>
            </a:r>
          </a:p>
          <a:p>
            <a:pPr lvl="0">
              <a:spcBef>
                <a:spcPts val="0"/>
              </a:spcBef>
              <a:buNone/>
            </a:pPr>
            <a:r>
              <a:t/>
            </a:r>
            <a:endParaRPr/>
          </a:p>
          <a:p>
            <a:pPr lvl="0">
              <a:spcBef>
                <a:spcPts val="0"/>
              </a:spcBef>
              <a:buNone/>
            </a:pPr>
            <a:r>
              <a:rPr lang="en"/>
              <a:t>Question 1:  What are your thoughts on Curries’s reaction to General </a:t>
            </a:r>
            <a:r>
              <a:rPr lang="en"/>
              <a:t>Haig's</a:t>
            </a:r>
            <a:r>
              <a:rPr lang="en"/>
              <a:t> decision to move up?</a:t>
            </a:r>
          </a:p>
          <a:p>
            <a:pPr lvl="0">
              <a:spcBef>
                <a:spcPts val="0"/>
              </a:spcBef>
              <a:buNone/>
            </a:pPr>
            <a:r>
              <a:t/>
            </a:r>
            <a:endParaRPr/>
          </a:p>
          <a:p>
            <a:pPr lvl="0">
              <a:spcBef>
                <a:spcPts val="0"/>
              </a:spcBef>
              <a:buNone/>
            </a:pPr>
            <a:r>
              <a:rPr lang="en"/>
              <a:t>Question 2:  What new technologies were used for the first time?</a:t>
            </a:r>
          </a:p>
          <a:p>
            <a:pPr lvl="0">
              <a:spcBef>
                <a:spcPts val="0"/>
              </a:spcBef>
              <a:buNone/>
            </a:pPr>
            <a:r>
              <a:t/>
            </a:r>
            <a:endParaRPr/>
          </a:p>
          <a:p>
            <a:pPr lvl="0">
              <a:spcBef>
                <a:spcPts val="0"/>
              </a:spcBef>
              <a:buNone/>
            </a:pPr>
            <a:r>
              <a:t/>
            </a:r>
            <a:endParaRPr/>
          </a:p>
          <a:p>
            <a:pPr lvl="0">
              <a:spcBef>
                <a:spcPts val="0"/>
              </a:spcBef>
              <a:buNone/>
            </a:pPr>
            <a:r>
              <a:rPr lang="en"/>
              <a:t>Question 3:  What is the difference between the third battle of Ypres and the battle of Passchendaele?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Sources Part I:</a:t>
            </a:r>
          </a:p>
        </p:txBody>
      </p:sp>
      <p:sp>
        <p:nvSpPr>
          <p:cNvPr id="158" name="Shape 158"/>
          <p:cNvSpPr txBox="1"/>
          <p:nvPr>
            <p:ph idx="1" type="body"/>
          </p:nvPr>
        </p:nvSpPr>
        <p:spPr>
          <a:xfrm>
            <a:off x="267150" y="1017800"/>
            <a:ext cx="8520600" cy="3339000"/>
          </a:xfrm>
          <a:prstGeom prst="rect">
            <a:avLst/>
          </a:prstGeom>
          <a:noFill/>
          <a:ln>
            <a:noFill/>
          </a:ln>
        </p:spPr>
        <p:txBody>
          <a:bodyPr anchorCtr="0" anchor="t" bIns="91425" lIns="91425" rIns="91425" tIns="91425">
            <a:noAutofit/>
          </a:bodyPr>
          <a:lstStyle/>
          <a:p>
            <a:pPr lvl="0" rtl="0">
              <a:spcBef>
                <a:spcPts val="0"/>
              </a:spcBef>
              <a:buNone/>
            </a:pPr>
            <a:r>
              <a:rPr lang="en" u="sng">
                <a:solidFill>
                  <a:srgbClr val="000000"/>
                </a:solidFill>
                <a:latin typeface="Arial"/>
                <a:ea typeface="Arial"/>
                <a:cs typeface="Arial"/>
                <a:sym typeface="Arial"/>
                <a:hlinkClick r:id="rId3"/>
              </a:rPr>
              <a:t>https://en.wikipedia.org/wiki/Battle_of_Passchendaele</a:t>
            </a:r>
            <a:r>
              <a:rPr lang="en" u="sng">
                <a:solidFill>
                  <a:srgbClr val="000000"/>
                </a:solidFill>
                <a:latin typeface="Arial"/>
                <a:ea typeface="Arial"/>
                <a:cs typeface="Arial"/>
                <a:sym typeface="Arial"/>
              </a:rPr>
              <a:t>Albertini, L. (2005) [1952]. </a:t>
            </a:r>
            <a:r>
              <a:rPr i="1" lang="en" u="sng">
                <a:solidFill>
                  <a:srgbClr val="000000"/>
                </a:solidFill>
                <a:latin typeface="Arial"/>
                <a:ea typeface="Arial"/>
                <a:cs typeface="Arial"/>
                <a:sym typeface="Arial"/>
              </a:rPr>
              <a:t>The Origins of the War of 1914</a:t>
            </a:r>
            <a:r>
              <a:rPr lang="en" u="sng">
                <a:solidFill>
                  <a:srgbClr val="000000"/>
                </a:solidFill>
                <a:latin typeface="Arial"/>
                <a:ea typeface="Arial"/>
                <a:cs typeface="Arial"/>
                <a:sym typeface="Arial"/>
              </a:rPr>
              <a:t>. </a:t>
            </a:r>
            <a:r>
              <a:rPr b="1" lang="en" u="sng">
                <a:solidFill>
                  <a:srgbClr val="000000"/>
                </a:solidFill>
                <a:latin typeface="Arial"/>
                <a:ea typeface="Arial"/>
                <a:cs typeface="Arial"/>
                <a:sym typeface="Arial"/>
              </a:rPr>
              <a:t>III</a:t>
            </a:r>
            <a:r>
              <a:rPr lang="en" u="sng">
                <a:solidFill>
                  <a:srgbClr val="000000"/>
                </a:solidFill>
                <a:latin typeface="Arial"/>
                <a:ea typeface="Arial"/>
                <a:cs typeface="Arial"/>
                <a:sym typeface="Arial"/>
              </a:rPr>
              <a:t> (repr. ed.). New York: Enigma Books. </a:t>
            </a:r>
            <a:r>
              <a:rPr lang="en" u="sng">
                <a:solidFill>
                  <a:srgbClr val="000000"/>
                </a:solidFill>
                <a:latin typeface="Arial"/>
                <a:ea typeface="Arial"/>
                <a:cs typeface="Arial"/>
                <a:sym typeface="Arial"/>
                <a:hlinkClick r:id="rId4"/>
              </a:rPr>
              <a:t>ISBN</a:t>
            </a:r>
            <a:r>
              <a:rPr lang="en" u="sng">
                <a:solidFill>
                  <a:srgbClr val="000000"/>
                </a:solidFill>
                <a:latin typeface="Arial"/>
                <a:ea typeface="Arial"/>
                <a:cs typeface="Arial"/>
                <a:sym typeface="Arial"/>
              </a:rPr>
              <a:t> </a:t>
            </a:r>
            <a:r>
              <a:rPr lang="en" u="sng">
                <a:solidFill>
                  <a:srgbClr val="000000"/>
                </a:solidFill>
                <a:latin typeface="Arial"/>
                <a:ea typeface="Arial"/>
                <a:cs typeface="Arial"/>
                <a:sym typeface="Arial"/>
                <a:hlinkClick r:id="rId5"/>
              </a:rPr>
              <a:t>978-1-929631-33-9</a:t>
            </a:r>
            <a:r>
              <a:rPr lang="en" u="sng">
                <a:solidFill>
                  <a:srgbClr val="000000"/>
                </a:solidFill>
                <a:latin typeface="Arial"/>
                <a:ea typeface="Arial"/>
                <a:cs typeface="Arial"/>
                <a:sym typeface="Arial"/>
              </a:rPr>
              <a:t>.</a:t>
            </a:r>
          </a:p>
          <a:p>
            <a:pPr lvl="0" rtl="0">
              <a:spcBef>
                <a:spcPts val="0"/>
              </a:spcBef>
              <a:buNone/>
            </a:pPr>
            <a:r>
              <a:rPr lang="en" u="sng">
                <a:solidFill>
                  <a:srgbClr val="000000"/>
                </a:solidFill>
                <a:latin typeface="Arial"/>
                <a:ea typeface="Arial"/>
                <a:cs typeface="Arial"/>
                <a:sym typeface="Arial"/>
                <a:hlinkClick r:id="rId6"/>
              </a:rPr>
              <a:t>https://www.thestar.com/news/2007/11/11/the_forgotten_battle_of_passchendaele.html</a:t>
            </a:r>
          </a:p>
          <a:p>
            <a:pPr lvl="0" rtl="0">
              <a:spcBef>
                <a:spcPts val="300"/>
              </a:spcBef>
              <a:spcAft>
                <a:spcPts val="100"/>
              </a:spcAft>
              <a:buNone/>
            </a:pPr>
            <a:r>
              <a:rPr lang="en" u="sng">
                <a:solidFill>
                  <a:srgbClr val="000000"/>
                </a:solidFill>
                <a:latin typeface="Arial"/>
                <a:ea typeface="Arial"/>
                <a:cs typeface="Arial"/>
                <a:sym typeface="Arial"/>
                <a:hlinkClick r:id="rId7"/>
              </a:rPr>
              <a:t>http://www.kingandempire.com/maps_P.html#map</a:t>
            </a:r>
          </a:p>
          <a:p>
            <a:pPr lvl="0" rtl="0">
              <a:spcBef>
                <a:spcPts val="300"/>
              </a:spcBef>
              <a:spcAft>
                <a:spcPts val="100"/>
              </a:spcAft>
              <a:buNone/>
            </a:pPr>
            <a:r>
              <a:rPr lang="en" u="sng">
                <a:solidFill>
                  <a:srgbClr val="000000"/>
                </a:solidFill>
                <a:latin typeface="Arial"/>
                <a:ea typeface="Arial"/>
                <a:cs typeface="Arial"/>
                <a:sym typeface="Arial"/>
                <a:hlinkClick r:id="rId8"/>
              </a:rPr>
              <a:t>http://passchendaele-opang.weebly.com/</a:t>
            </a:r>
          </a:p>
          <a:p>
            <a:pPr lvl="0" rtl="0">
              <a:spcBef>
                <a:spcPts val="300"/>
              </a:spcBef>
              <a:spcAft>
                <a:spcPts val="100"/>
              </a:spcAft>
              <a:buNone/>
            </a:pPr>
            <a:r>
              <a:rPr lang="en" u="sng">
                <a:solidFill>
                  <a:srgbClr val="000000"/>
                </a:solidFill>
                <a:latin typeface="Arial"/>
                <a:ea typeface="Arial"/>
                <a:cs typeface="Arial"/>
                <a:sym typeface="Arial"/>
                <a:hlinkClick r:id="rId9"/>
              </a:rPr>
              <a:t>https://www.emaze.com/@AOWCRLFQ/Battle-of-Passchandaele</a:t>
            </a:r>
          </a:p>
          <a:p>
            <a:pPr lvl="0" rtl="0">
              <a:spcBef>
                <a:spcPts val="300"/>
              </a:spcBef>
              <a:spcAft>
                <a:spcPts val="100"/>
              </a:spcAft>
              <a:buNone/>
            </a:pPr>
            <a:r>
              <a:rPr lang="en" u="sng">
                <a:solidFill>
                  <a:srgbClr val="000000"/>
                </a:solidFill>
                <a:latin typeface="Arial"/>
                <a:ea typeface="Arial"/>
                <a:cs typeface="Arial"/>
                <a:sym typeface="Arial"/>
                <a:hlinkClick r:id="rId10"/>
              </a:rPr>
              <a:t>https://www.collectionscanada.gc.ca/passchendaele/025016-1000-e.html</a:t>
            </a:r>
          </a:p>
          <a:p>
            <a:pPr lvl="0" rtl="0">
              <a:spcBef>
                <a:spcPts val="300"/>
              </a:spcBef>
              <a:spcAft>
                <a:spcPts val="100"/>
              </a:spcAft>
              <a:buNone/>
            </a:pPr>
            <a:r>
              <a:t/>
            </a:r>
            <a:endParaRPr sz="1400" u="sng">
              <a:solidFill>
                <a:srgbClr val="000000"/>
              </a:solidFill>
              <a:highlight>
                <a:srgbClr val="FFFFFF"/>
              </a:highlight>
              <a:latin typeface="Arial"/>
              <a:ea typeface="Arial"/>
              <a:cs typeface="Arial"/>
              <a:sym typeface="Arial"/>
            </a:endParaRPr>
          </a:p>
          <a:p>
            <a:pPr lvl="0">
              <a:spcBef>
                <a:spcPts val="0"/>
              </a:spcBef>
              <a:buNone/>
            </a:pPr>
            <a:r>
              <a:t/>
            </a:r>
            <a:endParaRPr sz="1400" u="sng">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Sources Part II:</a:t>
            </a:r>
          </a:p>
        </p:txBody>
      </p:sp>
      <p:sp>
        <p:nvSpPr>
          <p:cNvPr id="164" name="Shape 16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u="sng">
                <a:solidFill>
                  <a:srgbClr val="000000"/>
                </a:solidFill>
                <a:hlinkClick r:id="rId3"/>
              </a:rPr>
              <a:t>http://www.warmuseum.ca/firstworldwar/history/battles-and-fighting/land-battles/passchendaele/</a:t>
            </a:r>
          </a:p>
          <a:p>
            <a:pPr lvl="0">
              <a:spcBef>
                <a:spcPts val="0"/>
              </a:spcBef>
              <a:buNone/>
            </a:pPr>
            <a:r>
              <a:rPr lang="en" u="sng">
                <a:solidFill>
                  <a:srgbClr val="000000"/>
                </a:solidFill>
                <a:hlinkClick r:id="rId4"/>
              </a:rPr>
              <a:t>http://www.thecanadianencyclopedia.ca/en/article/battle-of-passchendaele/</a:t>
            </a:r>
          </a:p>
          <a:p>
            <a:pPr lvl="0">
              <a:spcBef>
                <a:spcPts val="0"/>
              </a:spcBef>
              <a:buNone/>
            </a:pPr>
            <a:r>
              <a:rPr lang="en" u="sng">
                <a:solidFill>
                  <a:srgbClr val="000000"/>
                </a:solidFill>
                <a:hlinkClick r:id="rId5"/>
              </a:rPr>
              <a:t>http://www.kingandempire.com/pdale_overview.html</a:t>
            </a:r>
          </a:p>
          <a:p>
            <a:pPr lvl="0">
              <a:spcBef>
                <a:spcPts val="0"/>
              </a:spcBef>
              <a:buNone/>
            </a:pPr>
            <a:r>
              <a:rPr lang="en" u="sng">
                <a:solidFill>
                  <a:srgbClr val="000000"/>
                </a:solidFill>
                <a:hlinkClick r:id="rId6"/>
              </a:rPr>
              <a:t>http://www.kingandempire.com/pdale_overview.html</a:t>
            </a:r>
          </a:p>
          <a:p>
            <a:pPr lvl="0">
              <a:spcBef>
                <a:spcPts val="0"/>
              </a:spcBef>
              <a:buNone/>
            </a:pPr>
            <a:r>
              <a:rPr lang="en" u="sng">
                <a:solidFill>
                  <a:srgbClr val="000000"/>
                </a:solidFill>
                <a:hlinkClick r:id="rId7"/>
              </a:rPr>
              <a:t>http://www.museedelaguerre.ca/premiereguerremondiale/histoire/batailles-et-combats/batailles-terrestres/passchendaele/</a:t>
            </a:r>
          </a:p>
          <a:p>
            <a:pPr lvl="0">
              <a:spcBef>
                <a:spcPts val="0"/>
              </a:spcBef>
              <a:buNone/>
            </a:pPr>
            <a:r>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Sources Part III:</a:t>
            </a:r>
          </a:p>
        </p:txBody>
      </p:sp>
      <p:sp>
        <p:nvSpPr>
          <p:cNvPr id="170" name="Shape 17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u="sng">
                <a:solidFill>
                  <a:srgbClr val="000000"/>
                </a:solidFill>
                <a:hlinkClick r:id="rId3"/>
              </a:rPr>
              <a:t>http://ww100.govt.nz/battle-of-passchendaele-centenary</a:t>
            </a:r>
          </a:p>
          <a:p>
            <a:pPr lvl="0">
              <a:spcBef>
                <a:spcPts val="0"/>
              </a:spcBef>
              <a:buNone/>
            </a:pPr>
            <a:r>
              <a:rPr lang="en" u="sng">
                <a:solidFill>
                  <a:srgbClr val="000000"/>
                </a:solidFill>
                <a:hlinkClick r:id="rId4"/>
              </a:rPr>
              <a:t>https://www.quora.com/Why-was-the-Battle-of-Passchendaele-important-to-Canada</a:t>
            </a:r>
          </a:p>
          <a:p>
            <a:pPr lvl="0">
              <a:spcBef>
                <a:spcPts val="0"/>
              </a:spcBef>
              <a:buNone/>
            </a:pPr>
            <a:r>
              <a:rPr lang="en" u="sng">
                <a:solidFill>
                  <a:srgbClr val="000000"/>
                </a:solidFill>
                <a:hlinkClick r:id="rId5"/>
              </a:rPr>
              <a:t>http://www.ww1westernfront.gov.au/zonnebeke/what-happened-here.php</a:t>
            </a:r>
          </a:p>
          <a:p>
            <a:pPr lvl="0">
              <a:spcBef>
                <a:spcPts val="0"/>
              </a:spcBef>
              <a:buNone/>
            </a:pPr>
            <a:r>
              <a:rPr lang="en" u="sng">
                <a:solidFill>
                  <a:srgbClr val="000000"/>
                </a:solidFill>
                <a:hlinkClick r:id="rId6"/>
              </a:rPr>
              <a:t>http://www.rnfldr.ca/history.aspx?item=148</a:t>
            </a:r>
          </a:p>
          <a:p>
            <a:pPr lvl="0">
              <a:spcBef>
                <a:spcPts val="0"/>
              </a:spcBef>
              <a:buNone/>
            </a:pPr>
            <a:r>
              <a:rPr lang="en" u="sng">
                <a:solidFill>
                  <a:srgbClr val="000000"/>
                </a:solidFill>
                <a:hlinkClick r:id="rId7"/>
              </a:rPr>
              <a:t>http://www.mapsofworld.com/world-war-i/battle-of-passchendaele.html</a:t>
            </a:r>
          </a:p>
          <a:p>
            <a:pPr lvl="0">
              <a:spcBef>
                <a:spcPts val="0"/>
              </a:spcBef>
              <a:buNone/>
            </a:pPr>
            <a:r>
              <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ctrTitle"/>
          </p:nvPr>
        </p:nvSpPr>
        <p:spPr>
          <a:xfrm>
            <a:off x="408475" y="530822"/>
            <a:ext cx="8222100" cy="838800"/>
          </a:xfrm>
          <a:prstGeom prst="rect">
            <a:avLst/>
          </a:prstGeom>
        </p:spPr>
        <p:txBody>
          <a:bodyPr anchorCtr="0" anchor="b" bIns="91425" lIns="91425" rIns="91425" tIns="91425">
            <a:noAutofit/>
          </a:bodyPr>
          <a:lstStyle/>
          <a:p>
            <a:pPr lvl="0">
              <a:spcBef>
                <a:spcPts val="0"/>
              </a:spcBef>
              <a:buNone/>
            </a:pPr>
            <a:r>
              <a:rPr lang="en"/>
              <a:t>Location of the Battle</a:t>
            </a:r>
          </a:p>
        </p:txBody>
      </p:sp>
      <p:sp>
        <p:nvSpPr>
          <p:cNvPr id="92" name="Shape 92"/>
          <p:cNvSpPr txBox="1"/>
          <p:nvPr>
            <p:ph idx="1" type="subTitle"/>
          </p:nvPr>
        </p:nvSpPr>
        <p:spPr>
          <a:xfrm>
            <a:off x="408475" y="1495258"/>
            <a:ext cx="8222100" cy="16218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latin typeface="Arial"/>
                <a:ea typeface="Arial"/>
                <a:cs typeface="Arial"/>
                <a:sym typeface="Arial"/>
                <a:hlinkClick r:id="rId3"/>
              </a:rPr>
              <a:t>Passchendaele</a:t>
            </a:r>
            <a:r>
              <a:rPr lang="en" sz="1800">
                <a:solidFill>
                  <a:srgbClr val="FFFFFF"/>
                </a:solidFill>
                <a:latin typeface="Arial"/>
                <a:ea typeface="Arial"/>
                <a:cs typeface="Arial"/>
                <a:sym typeface="Arial"/>
              </a:rPr>
              <a:t> is located in Belgium and it lays on the last ridge east of Ypres. The battle took place on the </a:t>
            </a:r>
            <a:r>
              <a:rPr lang="en" sz="1800">
                <a:solidFill>
                  <a:srgbClr val="FFFFFF"/>
                </a:solidFill>
                <a:latin typeface="Arial"/>
                <a:ea typeface="Arial"/>
                <a:cs typeface="Arial"/>
                <a:sym typeface="Arial"/>
                <a:hlinkClick r:id="rId4"/>
              </a:rPr>
              <a:t>Western Front</a:t>
            </a:r>
            <a:r>
              <a:rPr lang="en" sz="1800">
                <a:solidFill>
                  <a:srgbClr val="FFFFFF"/>
                </a:solidFill>
                <a:latin typeface="Arial"/>
                <a:ea typeface="Arial"/>
                <a:cs typeface="Arial"/>
                <a:sym typeface="Arial"/>
              </a:rPr>
              <a:t>, from July to November 1917, for control of the ridges south and east of the </a:t>
            </a:r>
            <a:r>
              <a:rPr lang="en" sz="1800">
                <a:solidFill>
                  <a:srgbClr val="FFFFFF"/>
                </a:solidFill>
                <a:latin typeface="Arial"/>
                <a:ea typeface="Arial"/>
                <a:cs typeface="Arial"/>
                <a:sym typeface="Arial"/>
                <a:hlinkClick r:id="rId5"/>
              </a:rPr>
              <a:t>Belgian</a:t>
            </a:r>
            <a:r>
              <a:rPr lang="en" sz="1800">
                <a:solidFill>
                  <a:srgbClr val="FFFFFF"/>
                </a:solidFill>
                <a:latin typeface="Arial"/>
                <a:ea typeface="Arial"/>
                <a:cs typeface="Arial"/>
                <a:sym typeface="Arial"/>
              </a:rPr>
              <a:t> city of </a:t>
            </a:r>
            <a:r>
              <a:rPr lang="en" sz="1800">
                <a:solidFill>
                  <a:srgbClr val="FFFFFF"/>
                </a:solidFill>
                <a:latin typeface="Arial"/>
                <a:ea typeface="Arial"/>
                <a:cs typeface="Arial"/>
                <a:sym typeface="Arial"/>
                <a:hlinkClick r:id="rId6"/>
              </a:rPr>
              <a:t>Ypres</a:t>
            </a:r>
            <a:r>
              <a:rPr lang="en" sz="1800">
                <a:solidFill>
                  <a:srgbClr val="FFFFFF"/>
                </a:solidFill>
                <a:latin typeface="Arial"/>
                <a:ea typeface="Arial"/>
                <a:cs typeface="Arial"/>
                <a:sym typeface="Arial"/>
              </a:rPr>
              <a:t>.  </a:t>
            </a:r>
          </a:p>
        </p:txBody>
      </p:sp>
      <p:pic>
        <p:nvPicPr>
          <p:cNvPr id="93" name="Shape 93"/>
          <p:cNvPicPr preferRelativeResize="0"/>
          <p:nvPr/>
        </p:nvPicPr>
        <p:blipFill>
          <a:blip r:embed="rId7">
            <a:alphaModFix/>
          </a:blip>
          <a:stretch>
            <a:fillRect/>
          </a:stretch>
        </p:blipFill>
        <p:spPr>
          <a:xfrm>
            <a:off x="3377650" y="2537500"/>
            <a:ext cx="3531700" cy="2546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ctrTitle"/>
          </p:nvPr>
        </p:nvSpPr>
        <p:spPr>
          <a:xfrm>
            <a:off x="460950" y="731122"/>
            <a:ext cx="8222100" cy="838800"/>
          </a:xfrm>
          <a:prstGeom prst="rect">
            <a:avLst/>
          </a:prstGeom>
        </p:spPr>
        <p:txBody>
          <a:bodyPr anchorCtr="0" anchor="b" bIns="91425" lIns="91425" rIns="91425" tIns="91425">
            <a:noAutofit/>
          </a:bodyPr>
          <a:lstStyle/>
          <a:p>
            <a:pPr lvl="0">
              <a:spcBef>
                <a:spcPts val="0"/>
              </a:spcBef>
              <a:buNone/>
            </a:pPr>
            <a:r>
              <a:rPr lang="en"/>
              <a:t>Pictures From the Battle of Passchendaele</a:t>
            </a:r>
          </a:p>
        </p:txBody>
      </p:sp>
      <p:pic>
        <p:nvPicPr>
          <p:cNvPr id="99" name="Shape 99"/>
          <p:cNvPicPr preferRelativeResize="0"/>
          <p:nvPr/>
        </p:nvPicPr>
        <p:blipFill>
          <a:blip r:embed="rId3">
            <a:alphaModFix/>
          </a:blip>
          <a:stretch>
            <a:fillRect/>
          </a:stretch>
        </p:blipFill>
        <p:spPr>
          <a:xfrm>
            <a:off x="5117151" y="2922854"/>
            <a:ext cx="2840574" cy="2220645"/>
          </a:xfrm>
          <a:prstGeom prst="rect">
            <a:avLst/>
          </a:prstGeom>
          <a:noFill/>
          <a:ln>
            <a:noFill/>
          </a:ln>
        </p:spPr>
      </p:pic>
      <p:pic>
        <p:nvPicPr>
          <p:cNvPr id="100" name="Shape 100"/>
          <p:cNvPicPr preferRelativeResize="0"/>
          <p:nvPr/>
        </p:nvPicPr>
        <p:blipFill>
          <a:blip r:embed="rId4">
            <a:alphaModFix/>
          </a:blip>
          <a:stretch>
            <a:fillRect/>
          </a:stretch>
        </p:blipFill>
        <p:spPr>
          <a:xfrm>
            <a:off x="6024251" y="857524"/>
            <a:ext cx="2840574" cy="2166225"/>
          </a:xfrm>
          <a:prstGeom prst="rect">
            <a:avLst/>
          </a:prstGeom>
          <a:noFill/>
          <a:ln>
            <a:noFill/>
          </a:ln>
        </p:spPr>
      </p:pic>
      <p:pic>
        <p:nvPicPr>
          <p:cNvPr id="101" name="Shape 101"/>
          <p:cNvPicPr preferRelativeResize="0"/>
          <p:nvPr/>
        </p:nvPicPr>
        <p:blipFill>
          <a:blip r:embed="rId5">
            <a:alphaModFix/>
          </a:blip>
          <a:stretch>
            <a:fillRect/>
          </a:stretch>
        </p:blipFill>
        <p:spPr>
          <a:xfrm>
            <a:off x="2048625" y="3049499"/>
            <a:ext cx="2470778" cy="1967350"/>
          </a:xfrm>
          <a:prstGeom prst="rect">
            <a:avLst/>
          </a:prstGeom>
          <a:noFill/>
          <a:ln>
            <a:noFill/>
          </a:ln>
        </p:spPr>
      </p:pic>
      <p:pic>
        <p:nvPicPr>
          <p:cNvPr id="102" name="Shape 102"/>
          <p:cNvPicPr preferRelativeResize="0"/>
          <p:nvPr/>
        </p:nvPicPr>
        <p:blipFill>
          <a:blip r:embed="rId6">
            <a:alphaModFix/>
          </a:blip>
          <a:stretch>
            <a:fillRect/>
          </a:stretch>
        </p:blipFill>
        <p:spPr>
          <a:xfrm>
            <a:off x="0" y="1569924"/>
            <a:ext cx="2470774" cy="20113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ctrTitle"/>
          </p:nvPr>
        </p:nvSpPr>
        <p:spPr>
          <a:xfrm>
            <a:off x="52925" y="-2"/>
            <a:ext cx="8222100" cy="838800"/>
          </a:xfrm>
          <a:prstGeom prst="rect">
            <a:avLst/>
          </a:prstGeom>
        </p:spPr>
        <p:txBody>
          <a:bodyPr anchorCtr="0" anchor="b" bIns="91425" lIns="91425" rIns="91425" tIns="91425">
            <a:noAutofit/>
          </a:bodyPr>
          <a:lstStyle/>
          <a:p>
            <a:pPr lvl="0">
              <a:spcBef>
                <a:spcPts val="0"/>
              </a:spcBef>
              <a:buNone/>
            </a:pPr>
            <a:r>
              <a:rPr lang="en"/>
              <a:t>Outline of the Battle:</a:t>
            </a:r>
          </a:p>
        </p:txBody>
      </p:sp>
      <p:sp>
        <p:nvSpPr>
          <p:cNvPr id="108" name="Shape 108"/>
          <p:cNvSpPr txBox="1"/>
          <p:nvPr/>
        </p:nvSpPr>
        <p:spPr>
          <a:xfrm>
            <a:off x="52925" y="1493275"/>
            <a:ext cx="7349700" cy="3170400"/>
          </a:xfrm>
          <a:prstGeom prst="rect">
            <a:avLst/>
          </a:prstGeom>
          <a:noFill/>
          <a:ln>
            <a:noFill/>
          </a:ln>
        </p:spPr>
        <p:txBody>
          <a:bodyPr anchorCtr="0" anchor="t" bIns="91425" lIns="91425" rIns="91425" tIns="91425">
            <a:noAutofit/>
          </a:bodyPr>
          <a:lstStyle/>
          <a:p>
            <a:pPr lvl="0">
              <a:spcBef>
                <a:spcPts val="0"/>
              </a:spcBef>
              <a:buNone/>
            </a:pPr>
            <a:r>
              <a:rPr lang="en" sz="2000">
                <a:solidFill>
                  <a:srgbClr val="FFFFFF"/>
                </a:solidFill>
              </a:rPr>
              <a:t>-</a:t>
            </a:r>
            <a:r>
              <a:rPr lang="en" sz="2000">
                <a:solidFill>
                  <a:srgbClr val="FFFFFF"/>
                </a:solidFill>
              </a:rPr>
              <a:t>July 31st, 1917: Troops begin move towards the city of Ypres</a:t>
            </a:r>
          </a:p>
          <a:p>
            <a:pPr lvl="0">
              <a:spcBef>
                <a:spcPts val="0"/>
              </a:spcBef>
              <a:buNone/>
            </a:pPr>
            <a:r>
              <a:rPr lang="en" sz="2000">
                <a:solidFill>
                  <a:srgbClr val="FFFFFF"/>
                </a:solidFill>
              </a:rPr>
              <a:t>-June 7th, 1917: Messines Ridge is captured</a:t>
            </a:r>
            <a:br>
              <a:rPr lang="en" sz="2000">
                <a:solidFill>
                  <a:srgbClr val="FFFFFF"/>
                </a:solidFill>
              </a:rPr>
            </a:br>
            <a:r>
              <a:rPr lang="en" sz="2000">
                <a:solidFill>
                  <a:srgbClr val="FFFFFF"/>
                </a:solidFill>
              </a:rPr>
              <a:t>-August 17th 1917: The battle at Langemark takes place, lasting 4 days</a:t>
            </a:r>
          </a:p>
          <a:p>
            <a:pPr lvl="0">
              <a:spcBef>
                <a:spcPts val="0"/>
              </a:spcBef>
              <a:buNone/>
            </a:pPr>
            <a:r>
              <a:rPr lang="en" sz="2000">
                <a:solidFill>
                  <a:srgbClr val="FFFFFF"/>
                </a:solidFill>
              </a:rPr>
              <a:t>-October 12th 1917: The first battle of Passchendaele takes place</a:t>
            </a:r>
          </a:p>
          <a:p>
            <a:pPr lvl="0">
              <a:spcBef>
                <a:spcPts val="0"/>
              </a:spcBef>
              <a:buNone/>
            </a:pPr>
            <a:r>
              <a:rPr lang="en" sz="2000">
                <a:solidFill>
                  <a:srgbClr val="FFFFFF"/>
                </a:solidFill>
              </a:rPr>
              <a:t>(They don’t meet their objective, but any gains at Passchendaele is good!)</a:t>
            </a:r>
          </a:p>
          <a:p>
            <a:pPr lvl="0">
              <a:spcBef>
                <a:spcPts val="0"/>
              </a:spcBef>
              <a:buNone/>
            </a:pPr>
            <a:r>
              <a:rPr lang="en" sz="2000">
                <a:solidFill>
                  <a:srgbClr val="FFFFFF"/>
                </a:solidFill>
              </a:rPr>
              <a:t>-October 20-22nd 1917: The second battle of Passchendaele </a:t>
            </a:r>
          </a:p>
        </p:txBody>
      </p:sp>
      <p:pic>
        <p:nvPicPr>
          <p:cNvPr id="109" name="Shape 109"/>
          <p:cNvPicPr preferRelativeResize="0"/>
          <p:nvPr/>
        </p:nvPicPr>
        <p:blipFill>
          <a:blip r:embed="rId3">
            <a:alphaModFix/>
          </a:blip>
          <a:stretch>
            <a:fillRect/>
          </a:stretch>
        </p:blipFill>
        <p:spPr>
          <a:xfrm>
            <a:off x="7337674" y="1955475"/>
            <a:ext cx="1865574" cy="2334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ctrTitle"/>
          </p:nvPr>
        </p:nvSpPr>
        <p:spPr>
          <a:xfrm>
            <a:off x="0" y="0"/>
            <a:ext cx="9144000" cy="888900"/>
          </a:xfrm>
          <a:prstGeom prst="rect">
            <a:avLst/>
          </a:prstGeom>
        </p:spPr>
        <p:txBody>
          <a:bodyPr anchorCtr="0" anchor="b" bIns="91425" lIns="91425" rIns="91425" tIns="91425">
            <a:noAutofit/>
          </a:bodyPr>
          <a:lstStyle/>
          <a:p>
            <a:pPr lvl="0">
              <a:spcBef>
                <a:spcPts val="0"/>
              </a:spcBef>
              <a:buNone/>
            </a:pPr>
            <a:r>
              <a:rPr lang="en" sz="2800"/>
              <a:t>Significant</a:t>
            </a:r>
            <a:r>
              <a:rPr lang="en" sz="2800"/>
              <a:t> Events in the Battle (Canadian Point of View)</a:t>
            </a:r>
          </a:p>
        </p:txBody>
      </p:sp>
      <p:sp>
        <p:nvSpPr>
          <p:cNvPr id="115" name="Shape 115"/>
          <p:cNvSpPr txBox="1"/>
          <p:nvPr/>
        </p:nvSpPr>
        <p:spPr>
          <a:xfrm>
            <a:off x="414800" y="971825"/>
            <a:ext cx="6826500" cy="796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16" name="Shape 116"/>
          <p:cNvSpPr txBox="1"/>
          <p:nvPr/>
        </p:nvSpPr>
        <p:spPr>
          <a:xfrm>
            <a:off x="267300" y="971825"/>
            <a:ext cx="8876700" cy="4254600"/>
          </a:xfrm>
          <a:prstGeom prst="rect">
            <a:avLst/>
          </a:prstGeom>
          <a:noFill/>
          <a:ln>
            <a:noFill/>
          </a:ln>
        </p:spPr>
        <p:txBody>
          <a:bodyPr anchorCtr="0" anchor="t" bIns="91425" lIns="91425" rIns="91425" tIns="91425">
            <a:noAutofit/>
          </a:bodyPr>
          <a:lstStyle/>
          <a:p>
            <a:pPr indent="-355600" lvl="0" marL="457200" rtl="0">
              <a:spcBef>
                <a:spcPts val="0"/>
              </a:spcBef>
              <a:buClr>
                <a:srgbClr val="FFFFFF"/>
              </a:buClr>
              <a:buSzPct val="100000"/>
              <a:buChar char="-"/>
            </a:pPr>
            <a:r>
              <a:rPr lang="en" sz="2000">
                <a:solidFill>
                  <a:srgbClr val="FFFFFF"/>
                </a:solidFill>
              </a:rPr>
              <a:t>Once Canada entered the campaign for Passchendaele Ridge, the British and Austrian troops already had been fighting for three months</a:t>
            </a:r>
          </a:p>
          <a:p>
            <a:pPr indent="-355600" lvl="0" marL="457200" rtl="0">
              <a:spcBef>
                <a:spcPts val="0"/>
              </a:spcBef>
              <a:buClr>
                <a:srgbClr val="FFFFFF"/>
              </a:buClr>
              <a:buSzPct val="100000"/>
              <a:buChar char="-"/>
            </a:pPr>
            <a:r>
              <a:rPr lang="en" sz="2000">
                <a:solidFill>
                  <a:srgbClr val="FFFFFF"/>
                </a:solidFill>
              </a:rPr>
              <a:t>Sir Arthur Currie, commander of the Canadian troops tried to keep his men from fighting but was overruled by General Haig</a:t>
            </a:r>
          </a:p>
          <a:p>
            <a:pPr indent="-355600" lvl="0" marL="457200" rtl="0">
              <a:spcBef>
                <a:spcPts val="0"/>
              </a:spcBef>
              <a:buClr>
                <a:srgbClr val="FFFFFF"/>
              </a:buClr>
              <a:buSzPct val="100000"/>
              <a:buChar char="-"/>
            </a:pPr>
            <a:r>
              <a:rPr lang="en" sz="2000">
                <a:solidFill>
                  <a:srgbClr val="FFFFFF"/>
                </a:solidFill>
              </a:rPr>
              <a:t>There was no fighting from August 2 to September 20 due to the heaviest and worst rainfall in 30 years. </a:t>
            </a:r>
          </a:p>
          <a:p>
            <a:pPr indent="-355600" lvl="0" marL="457200" rtl="0">
              <a:spcBef>
                <a:spcPts val="0"/>
              </a:spcBef>
              <a:buClr>
                <a:srgbClr val="FFFFFF"/>
              </a:buClr>
              <a:buSzPct val="100000"/>
              <a:buChar char="-"/>
            </a:pPr>
            <a:r>
              <a:rPr lang="en" sz="2000">
                <a:solidFill>
                  <a:srgbClr val="FFFFFF"/>
                </a:solidFill>
              </a:rPr>
              <a:t>This all caused tanks to stall, horses to drown and rifles to malfunction.</a:t>
            </a:r>
          </a:p>
          <a:p>
            <a:pPr indent="-355600" lvl="0" marL="457200" rtl="0">
              <a:spcBef>
                <a:spcPts val="0"/>
              </a:spcBef>
              <a:buClr>
                <a:srgbClr val="FFFFFF"/>
              </a:buClr>
              <a:buSzPct val="100000"/>
              <a:buChar char="-"/>
            </a:pPr>
            <a:r>
              <a:rPr lang="en" sz="2000">
                <a:solidFill>
                  <a:srgbClr val="FFFFFF"/>
                </a:solidFill>
              </a:rPr>
              <a:t>Mustard gas was used for the first time and it caused blindness and severe burns. </a:t>
            </a:r>
          </a:p>
          <a:p>
            <a:pPr indent="-355600" lvl="0" marL="457200">
              <a:spcBef>
                <a:spcPts val="0"/>
              </a:spcBef>
              <a:buClr>
                <a:srgbClr val="FFFFFF"/>
              </a:buClr>
              <a:buSzPct val="100000"/>
              <a:buChar char="-"/>
            </a:pPr>
            <a:r>
              <a:rPr lang="en" sz="2000">
                <a:solidFill>
                  <a:srgbClr val="FFFFFF"/>
                </a:solidFill>
              </a:rPr>
              <a:t>The Germans began unrestricted submarine warfare during the summer of 1917.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ctrTitle"/>
          </p:nvPr>
        </p:nvSpPr>
        <p:spPr>
          <a:xfrm>
            <a:off x="112200" y="92347"/>
            <a:ext cx="8222100" cy="838800"/>
          </a:xfrm>
          <a:prstGeom prst="rect">
            <a:avLst/>
          </a:prstGeom>
        </p:spPr>
        <p:txBody>
          <a:bodyPr anchorCtr="0" anchor="b" bIns="91425" lIns="91425" rIns="91425" tIns="91425">
            <a:noAutofit/>
          </a:bodyPr>
          <a:lstStyle/>
          <a:p>
            <a:pPr lvl="0">
              <a:spcBef>
                <a:spcPts val="0"/>
              </a:spcBef>
              <a:buNone/>
            </a:pPr>
            <a:r>
              <a:rPr lang="en"/>
              <a:t>Reasons for Success or Failure:</a:t>
            </a:r>
          </a:p>
        </p:txBody>
      </p:sp>
      <p:sp>
        <p:nvSpPr>
          <p:cNvPr id="122" name="Shape 122"/>
          <p:cNvSpPr txBox="1"/>
          <p:nvPr>
            <p:ph idx="1" type="subTitle"/>
          </p:nvPr>
        </p:nvSpPr>
        <p:spPr>
          <a:xfrm>
            <a:off x="272699" y="1187195"/>
            <a:ext cx="8061600" cy="3861600"/>
          </a:xfrm>
          <a:prstGeom prst="rect">
            <a:avLst/>
          </a:prstGeom>
          <a:noFill/>
        </p:spPr>
        <p:txBody>
          <a:bodyPr anchorCtr="0" anchor="t" bIns="91425" lIns="91425" rIns="91425" tIns="91425">
            <a:noAutofit/>
          </a:bodyPr>
          <a:lstStyle/>
          <a:p>
            <a:pPr indent="-228600" lvl="0" marL="457200" rtl="0">
              <a:spcBef>
                <a:spcPts val="0"/>
              </a:spcBef>
              <a:buClr>
                <a:srgbClr val="FFFFFF"/>
              </a:buClr>
              <a:buChar char="-"/>
            </a:pPr>
            <a:r>
              <a:rPr lang="en">
                <a:solidFill>
                  <a:srgbClr val="FFFFFF"/>
                </a:solidFill>
              </a:rPr>
              <a:t>The Canadian Infantry was successful because they had captured the city of Passchendaele </a:t>
            </a:r>
          </a:p>
          <a:p>
            <a:pPr indent="-228600" lvl="0" marL="457200" rtl="0">
              <a:spcBef>
                <a:spcPts val="0"/>
              </a:spcBef>
              <a:buClr>
                <a:srgbClr val="FFFFFF"/>
              </a:buClr>
              <a:buChar char="-"/>
            </a:pPr>
            <a:r>
              <a:rPr lang="en">
                <a:solidFill>
                  <a:srgbClr val="FFFFFF"/>
                </a:solidFill>
              </a:rPr>
              <a:t>The Canadian infantry failed because the German Infantry recaptured the city of Passchendaele 3 days later</a:t>
            </a:r>
          </a:p>
          <a:p>
            <a:pPr indent="-228600" lvl="0" marL="457200" rtl="0">
              <a:spcBef>
                <a:spcPts val="0"/>
              </a:spcBef>
              <a:buClr>
                <a:srgbClr val="FFFFFF"/>
              </a:buClr>
              <a:buChar char="-"/>
            </a:pPr>
            <a:r>
              <a:rPr lang="en">
                <a:solidFill>
                  <a:srgbClr val="FFFFFF"/>
                </a:solidFill>
              </a:rPr>
              <a:t>The victory was made possible by individual heroism and being brave through the terrible conditions</a:t>
            </a:r>
          </a:p>
          <a:p>
            <a:pPr indent="-228600" lvl="0" marL="457200" rtl="0">
              <a:spcBef>
                <a:spcPts val="0"/>
              </a:spcBef>
              <a:buClr>
                <a:srgbClr val="FFFFFF"/>
              </a:buClr>
              <a:buChar char="-"/>
            </a:pPr>
            <a:r>
              <a:rPr lang="en">
                <a:solidFill>
                  <a:srgbClr val="FFFFFF"/>
                </a:solidFill>
              </a:rPr>
              <a:t>Canadians were known for their bravery as nine men earned the Victoria Cross. </a:t>
            </a:r>
          </a:p>
          <a:p>
            <a:pPr indent="-228600" lvl="0" marL="457200">
              <a:spcBef>
                <a:spcPts val="0"/>
              </a:spcBef>
              <a:buClr>
                <a:srgbClr val="FFFFFF"/>
              </a:buClr>
              <a:buChar char="-"/>
            </a:pPr>
            <a:r>
              <a:rPr lang="en">
                <a:solidFill>
                  <a:srgbClr val="FFFFFF"/>
                </a:solidFill>
              </a:rPr>
              <a:t>In conclusion , Passchendaele was won through a disregard of human life by the senior officers leading the campaign.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ctrTitle"/>
          </p:nvPr>
        </p:nvSpPr>
        <p:spPr>
          <a:xfrm>
            <a:off x="460950" y="104197"/>
            <a:ext cx="8222100" cy="838800"/>
          </a:xfrm>
          <a:prstGeom prst="rect">
            <a:avLst/>
          </a:prstGeom>
        </p:spPr>
        <p:txBody>
          <a:bodyPr anchorCtr="0" anchor="b" bIns="91425" lIns="91425" rIns="91425" tIns="91425">
            <a:noAutofit/>
          </a:bodyPr>
          <a:lstStyle/>
          <a:p>
            <a:pPr lvl="0">
              <a:spcBef>
                <a:spcPts val="0"/>
              </a:spcBef>
              <a:buNone/>
            </a:pPr>
            <a:r>
              <a:rPr lang="en"/>
              <a:t>Significance of the Battle</a:t>
            </a:r>
          </a:p>
        </p:txBody>
      </p:sp>
      <p:sp>
        <p:nvSpPr>
          <p:cNvPr id="128" name="Shape 128"/>
          <p:cNvSpPr txBox="1"/>
          <p:nvPr>
            <p:ph idx="1" type="subTitle"/>
          </p:nvPr>
        </p:nvSpPr>
        <p:spPr>
          <a:xfrm>
            <a:off x="460950" y="865198"/>
            <a:ext cx="8403900" cy="4100400"/>
          </a:xfrm>
          <a:prstGeom prst="rect">
            <a:avLst/>
          </a:prstGeom>
          <a:noFill/>
        </p:spPr>
        <p:txBody>
          <a:bodyPr anchorCtr="0" anchor="t" bIns="91425" lIns="91425" rIns="91425" tIns="91425">
            <a:noAutofit/>
          </a:bodyPr>
          <a:lstStyle/>
          <a:p>
            <a:pPr lvl="0">
              <a:spcBef>
                <a:spcPts val="0"/>
              </a:spcBef>
              <a:buNone/>
            </a:pPr>
            <a:r>
              <a:rPr lang="en" sz="2400">
                <a:solidFill>
                  <a:srgbClr val="FFFFFF"/>
                </a:solidFill>
                <a:latin typeface="Arial"/>
                <a:ea typeface="Arial"/>
                <a:cs typeface="Arial"/>
                <a:sym typeface="Arial"/>
              </a:rPr>
              <a:t>-The Battle of Passchendaele is mainly symbolized by all of the mud, crazy madness,harsh conditions and the senseless slaughter of the First World War.</a:t>
            </a:r>
          </a:p>
          <a:p>
            <a:pPr lvl="0">
              <a:spcBef>
                <a:spcPts val="0"/>
              </a:spcBef>
              <a:buNone/>
            </a:pPr>
            <a:r>
              <a:rPr lang="en" sz="2400">
                <a:solidFill>
                  <a:srgbClr val="FFFFFF"/>
                </a:solidFill>
                <a:latin typeface="Arial"/>
                <a:ea typeface="Arial"/>
                <a:cs typeface="Arial"/>
                <a:sym typeface="Arial"/>
              </a:rPr>
              <a:t>-Set the stage for fighting through terrible weather and muddy conditions. </a:t>
            </a:r>
          </a:p>
          <a:p>
            <a:pPr lvl="0">
              <a:spcBef>
                <a:spcPts val="0"/>
              </a:spcBef>
              <a:buNone/>
            </a:pPr>
            <a:r>
              <a:rPr lang="en" sz="2400">
                <a:solidFill>
                  <a:srgbClr val="FFFFFF"/>
                </a:solidFill>
                <a:latin typeface="Arial"/>
                <a:ea typeface="Arial"/>
                <a:cs typeface="Arial"/>
                <a:sym typeface="Arial"/>
              </a:rPr>
              <a:t>- As far as Canadians go, they earned a total of nine Victoria crosses for their courage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ctrTitle"/>
          </p:nvPr>
        </p:nvSpPr>
        <p:spPr>
          <a:xfrm>
            <a:off x="460950" y="92297"/>
            <a:ext cx="8222100" cy="838800"/>
          </a:xfrm>
          <a:prstGeom prst="rect">
            <a:avLst/>
          </a:prstGeom>
        </p:spPr>
        <p:txBody>
          <a:bodyPr anchorCtr="0" anchor="b" bIns="91425" lIns="91425" rIns="91425" tIns="91425">
            <a:noAutofit/>
          </a:bodyPr>
          <a:lstStyle/>
          <a:p>
            <a:pPr lvl="0">
              <a:spcBef>
                <a:spcPts val="0"/>
              </a:spcBef>
              <a:buNone/>
            </a:pPr>
            <a:r>
              <a:rPr lang="en" sz="3500"/>
              <a:t>Canada’s Contribution</a:t>
            </a:r>
          </a:p>
        </p:txBody>
      </p:sp>
      <p:sp>
        <p:nvSpPr>
          <p:cNvPr id="134" name="Shape 134"/>
          <p:cNvSpPr txBox="1"/>
          <p:nvPr>
            <p:ph idx="1" type="subTitle"/>
          </p:nvPr>
        </p:nvSpPr>
        <p:spPr>
          <a:xfrm>
            <a:off x="379250" y="931098"/>
            <a:ext cx="8627700" cy="4022700"/>
          </a:xfrm>
          <a:prstGeom prst="rect">
            <a:avLst/>
          </a:prstGeom>
          <a:noFill/>
        </p:spPr>
        <p:txBody>
          <a:bodyPr anchorCtr="0" anchor="t" bIns="91425" lIns="91425" rIns="91425" tIns="91425">
            <a:noAutofit/>
          </a:bodyPr>
          <a:lstStyle/>
          <a:p>
            <a:pPr lvl="0" rtl="0">
              <a:lnSpc>
                <a:spcPct val="115000"/>
              </a:lnSpc>
              <a:spcBef>
                <a:spcPts val="0"/>
              </a:spcBef>
              <a:spcAft>
                <a:spcPts val="900"/>
              </a:spcAft>
              <a:buNone/>
            </a:pPr>
            <a:r>
              <a:rPr lang="en" sz="2000">
                <a:solidFill>
                  <a:srgbClr val="FFFFFF"/>
                </a:solidFill>
                <a:latin typeface="Arial"/>
                <a:ea typeface="Arial"/>
                <a:cs typeface="Arial"/>
                <a:sym typeface="Arial"/>
              </a:rPr>
              <a:t>-At the beginning of October, Canadians were sent to relieve the battered ANZAC forces and help to take part in the capture of Passchendaele.  </a:t>
            </a:r>
          </a:p>
          <a:p>
            <a:pPr lvl="0" rtl="0">
              <a:lnSpc>
                <a:spcPct val="115000"/>
              </a:lnSpc>
              <a:spcBef>
                <a:spcPts val="0"/>
              </a:spcBef>
              <a:spcAft>
                <a:spcPts val="900"/>
              </a:spcAft>
              <a:buNone/>
            </a:pPr>
            <a:r>
              <a:rPr lang="en" sz="2000">
                <a:solidFill>
                  <a:srgbClr val="FFFFFF"/>
                </a:solidFill>
                <a:latin typeface="Arial"/>
                <a:ea typeface="Arial"/>
                <a:cs typeface="Arial"/>
                <a:sym typeface="Arial"/>
              </a:rPr>
              <a:t>-Canadian commander Lieutenant-General Arthur Currie tried to avoid having his men fight there and just go home due to the harsh conditions but he was overruled.</a:t>
            </a:r>
          </a:p>
          <a:p>
            <a:pPr lvl="0" rtl="0">
              <a:lnSpc>
                <a:spcPct val="115000"/>
              </a:lnSpc>
              <a:spcBef>
                <a:spcPts val="0"/>
              </a:spcBef>
              <a:spcAft>
                <a:spcPts val="900"/>
              </a:spcAft>
              <a:buNone/>
            </a:pPr>
            <a:r>
              <a:rPr lang="en" sz="2000">
                <a:solidFill>
                  <a:srgbClr val="FFFFFF"/>
                </a:solidFill>
                <a:latin typeface="Arial"/>
                <a:ea typeface="Arial"/>
                <a:cs typeface="Arial"/>
                <a:sym typeface="Arial"/>
              </a:rPr>
              <a:t>-The mud, flat terrain, and relative lack of preparation time would make Passchendaele a very different and difficult battlefield for the Canadians. </a:t>
            </a:r>
          </a:p>
          <a:p>
            <a:pPr lvl="0" rtl="0">
              <a:lnSpc>
                <a:spcPct val="115000"/>
              </a:lnSpc>
              <a:spcBef>
                <a:spcPts val="0"/>
              </a:spcBef>
              <a:spcAft>
                <a:spcPts val="900"/>
              </a:spcAft>
              <a:buNone/>
            </a:pPr>
            <a:r>
              <a:rPr lang="en" sz="2000">
                <a:solidFill>
                  <a:srgbClr val="FFFFFF"/>
                </a:solidFill>
                <a:latin typeface="Arial"/>
                <a:ea typeface="Arial"/>
                <a:cs typeface="Arial"/>
                <a:sym typeface="Arial"/>
              </a:rPr>
              <a:t>-Advancing through the mud and enemy fire was slow and there were heavy losses but due to great heroism they were able to have some success in getting past enemy resistance.</a:t>
            </a:r>
          </a:p>
          <a:p>
            <a:pPr lvl="0" rtl="0">
              <a:lnSpc>
                <a:spcPct val="115000"/>
              </a:lnSpc>
              <a:spcBef>
                <a:spcPts val="0"/>
              </a:spcBef>
              <a:buNone/>
            </a:pPr>
            <a:r>
              <a:t/>
            </a:r>
            <a:endParaRPr sz="1200">
              <a:solidFill>
                <a:srgbClr val="FFFFFF"/>
              </a:solidFill>
              <a:highlight>
                <a:srgbClr val="FFFFFF"/>
              </a:highlight>
              <a:latin typeface="Arial"/>
              <a:ea typeface="Arial"/>
              <a:cs typeface="Arial"/>
              <a:sym typeface="Arial"/>
            </a:endParaRPr>
          </a:p>
          <a:p>
            <a:pPr lvl="0">
              <a:spcBef>
                <a:spcPts val="0"/>
              </a:spcBef>
              <a:buNone/>
            </a:pPr>
            <a:r>
              <a:t/>
            </a:r>
            <a:endParaRPr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ctrTitle"/>
          </p:nvPr>
        </p:nvSpPr>
        <p:spPr>
          <a:xfrm>
            <a:off x="460950" y="187147"/>
            <a:ext cx="8222100" cy="838800"/>
          </a:xfrm>
          <a:prstGeom prst="rect">
            <a:avLst/>
          </a:prstGeom>
        </p:spPr>
        <p:txBody>
          <a:bodyPr anchorCtr="0" anchor="b" bIns="91425" lIns="91425" rIns="91425" tIns="91425">
            <a:noAutofit/>
          </a:bodyPr>
          <a:lstStyle/>
          <a:p>
            <a:pPr lvl="0">
              <a:spcBef>
                <a:spcPts val="0"/>
              </a:spcBef>
              <a:buNone/>
            </a:pPr>
            <a:r>
              <a:rPr lang="en"/>
              <a:t>Cont’d </a:t>
            </a:r>
          </a:p>
        </p:txBody>
      </p:sp>
      <p:sp>
        <p:nvSpPr>
          <p:cNvPr id="140" name="Shape 140"/>
          <p:cNvSpPr txBox="1"/>
          <p:nvPr>
            <p:ph idx="1" type="subTitle"/>
          </p:nvPr>
        </p:nvSpPr>
        <p:spPr>
          <a:xfrm>
            <a:off x="460949" y="1114079"/>
            <a:ext cx="8403900" cy="3780600"/>
          </a:xfrm>
          <a:prstGeom prst="rect">
            <a:avLst/>
          </a:prstGeom>
          <a:noFill/>
        </p:spPr>
        <p:txBody>
          <a:bodyPr anchorCtr="0" anchor="t" bIns="91425" lIns="91425" rIns="91425" tIns="91425">
            <a:noAutofit/>
          </a:bodyPr>
          <a:lstStyle/>
          <a:p>
            <a:pPr lvl="0" rtl="0">
              <a:lnSpc>
                <a:spcPct val="115000"/>
              </a:lnSpc>
              <a:spcBef>
                <a:spcPts val="0"/>
              </a:spcBef>
              <a:spcAft>
                <a:spcPts val="900"/>
              </a:spcAft>
              <a:buNone/>
            </a:pPr>
            <a:r>
              <a:rPr lang="en" sz="2000">
                <a:solidFill>
                  <a:srgbClr val="FFFFFF"/>
                </a:solidFill>
                <a:latin typeface="Arial"/>
                <a:ea typeface="Arial"/>
                <a:cs typeface="Arial"/>
                <a:sym typeface="Arial"/>
              </a:rPr>
              <a:t>-Canadians reached the outskirts of Passchendaele by the end of a second attack on October 30 during a driving rainstorm.</a:t>
            </a:r>
          </a:p>
          <a:p>
            <a:pPr lvl="0" rtl="0">
              <a:lnSpc>
                <a:spcPct val="115000"/>
              </a:lnSpc>
              <a:spcBef>
                <a:spcPts val="0"/>
              </a:spcBef>
              <a:spcAft>
                <a:spcPts val="900"/>
              </a:spcAft>
              <a:buNone/>
            </a:pPr>
            <a:r>
              <a:rPr lang="en" sz="2000">
                <a:solidFill>
                  <a:srgbClr val="FFFFFF"/>
                </a:solidFill>
                <a:latin typeface="Arial"/>
                <a:ea typeface="Arial"/>
                <a:cs typeface="Arial"/>
                <a:sym typeface="Arial"/>
              </a:rPr>
              <a:t>-On November 6, the Canadians and British launched the assault to capture the ruined village of Passchendaele itself. </a:t>
            </a:r>
          </a:p>
          <a:p>
            <a:pPr lvl="0" rtl="0">
              <a:lnSpc>
                <a:spcPct val="115000"/>
              </a:lnSpc>
              <a:spcBef>
                <a:spcPts val="0"/>
              </a:spcBef>
              <a:spcAft>
                <a:spcPts val="900"/>
              </a:spcAft>
              <a:buNone/>
            </a:pPr>
            <a:r>
              <a:rPr lang="en" sz="2000">
                <a:solidFill>
                  <a:srgbClr val="FFFFFF"/>
                </a:solidFill>
                <a:latin typeface="Arial"/>
                <a:ea typeface="Arial"/>
                <a:cs typeface="Arial"/>
                <a:sym typeface="Arial"/>
              </a:rPr>
              <a:t>-The task of actually capturing the “infamous” village fell to the “City of Winnipeg” 27th Battalion and they took it that day. </a:t>
            </a:r>
          </a:p>
          <a:p>
            <a:pPr lvl="0" rtl="0">
              <a:lnSpc>
                <a:spcPct val="115000"/>
              </a:lnSpc>
              <a:spcBef>
                <a:spcPts val="0"/>
              </a:spcBef>
              <a:spcAft>
                <a:spcPts val="900"/>
              </a:spcAft>
              <a:buNone/>
            </a:pPr>
            <a:r>
              <a:rPr lang="en" sz="2000">
                <a:solidFill>
                  <a:srgbClr val="FFFFFF"/>
                </a:solidFill>
                <a:latin typeface="Arial"/>
                <a:ea typeface="Arial"/>
                <a:cs typeface="Arial"/>
                <a:sym typeface="Arial"/>
              </a:rPr>
              <a:t>-After weathering fierce enemy counterattacks, the last phase of the battle saw the Canadiens attack on November 10 and clear the Germans from the eastern edge of Passchendaele Ridge. Canadian soldiers succeeded in the face of almost unbelievable challenges.</a:t>
            </a:r>
          </a:p>
          <a:p>
            <a:pPr lvl="0">
              <a:spcBef>
                <a:spcPts val="0"/>
              </a:spcBef>
              <a:buNone/>
            </a:pPr>
            <a:r>
              <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