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85" r:id="rId8"/>
    <p:sldId id="287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576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A02B-1C94-614E-90CF-55FEE12DC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A02B-1C94-614E-90CF-55FEE12DC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0E1A02B-1C94-614E-90CF-55FEE12DC47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A02B-1C94-614E-90CF-55FEE12DC4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A02B-1C94-614E-90CF-55FEE12DC4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A02B-1C94-614E-90CF-55FEE12DC4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A02B-1C94-614E-90CF-55FEE12DC4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A02B-1C94-614E-90CF-55FEE12DC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0E1A02B-1C94-614E-90CF-55FEE12DC4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CA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E1A02B-1C94-614E-90CF-55FEE12DC4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6DDCCD-4CE2-244E-BE3D-6B9A0E5EEE28}" type="datetimeFigureOut">
              <a:rPr lang="en-US" smtClean="0"/>
              <a:t>18-05-16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0E1A02B-1C94-614E-90CF-55FEE12DC4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generationwhypodcast.com/circleville-letter-writer-267-generation-wh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916"/>
            <a:ext cx="10984139" cy="700453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27738" y="5726125"/>
            <a:ext cx="5637010" cy="882119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An introduction to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Shirley Jackson’s </a:t>
            </a:r>
            <a:r>
              <a:rPr lang="en-US" sz="1600" smtClean="0">
                <a:solidFill>
                  <a:srgbClr val="000000"/>
                </a:solidFill>
              </a:rPr>
              <a:t>‘The Possibility </a:t>
            </a:r>
            <a:r>
              <a:rPr lang="en-US" sz="1600" dirty="0" smtClean="0">
                <a:solidFill>
                  <a:srgbClr val="000000"/>
                </a:solidFill>
              </a:rPr>
              <a:t>of Evil’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9686" y="4360413"/>
            <a:ext cx="4236322" cy="1350493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The 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Circleville Letter Writer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2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251476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5400" b="1" dirty="0" smtClean="0">
                <a:solidFill>
                  <a:srgbClr val="536142"/>
                </a:solidFill>
              </a:rPr>
              <a:t/>
            </a:r>
            <a:br>
              <a:rPr lang="en-US" sz="5400" b="1" dirty="0" smtClean="0">
                <a:solidFill>
                  <a:srgbClr val="536142"/>
                </a:solidFill>
              </a:rPr>
            </a:br>
            <a:r>
              <a:rPr lang="en-US" sz="5400" b="1" dirty="0">
                <a:solidFill>
                  <a:srgbClr val="536142"/>
                </a:solidFill>
              </a:rPr>
              <a:t/>
            </a:r>
            <a:br>
              <a:rPr lang="en-US" sz="5400" b="1" dirty="0">
                <a:solidFill>
                  <a:srgbClr val="536142"/>
                </a:solidFill>
              </a:rPr>
            </a:br>
            <a:r>
              <a:rPr lang="en-US" sz="5400" b="1" dirty="0" smtClean="0">
                <a:solidFill>
                  <a:srgbClr val="536142"/>
                </a:solidFill>
              </a:rPr>
              <a:t>DISCUSS #2:</a:t>
            </a:r>
            <a:br>
              <a:rPr lang="en-US" sz="5400" b="1" dirty="0" smtClean="0">
                <a:solidFill>
                  <a:srgbClr val="536142"/>
                </a:solidFill>
              </a:rPr>
            </a:br>
            <a:r>
              <a:rPr lang="en-US" sz="5400" b="1" dirty="0" smtClean="0"/>
              <a:t>What do you think happened to Ron?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8805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626" y="1032348"/>
            <a:ext cx="5966666" cy="807683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In the town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2440" y="1990003"/>
            <a:ext cx="5970494" cy="3270929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Letters begin going out saying that the sheriff is covering up the murder of Ron. The letters say that he was run off the road.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Mary admits to the affair (She claims is started AFTER the letters went out</a:t>
            </a:r>
            <a:r>
              <a:rPr lang="mr-IN" sz="2400" b="1" dirty="0" smtClean="0"/>
              <a:t>…</a:t>
            </a:r>
            <a:r>
              <a:rPr lang="en-US" sz="2400" b="1" dirty="0" smtClean="0"/>
              <a:t>)</a:t>
            </a:r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557" y="609022"/>
            <a:ext cx="5966666" cy="94593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February 1983 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606" y="1619742"/>
            <a:ext cx="7541978" cy="4587117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1">
                  <a:lumMod val="50000"/>
                </a:schemeClr>
              </a:buClr>
              <a:buFont typeface="Wingdings" charset="2"/>
              <a:buChar char="v"/>
            </a:pPr>
            <a:r>
              <a:rPr lang="en-US" sz="2400" b="1" dirty="0" smtClean="0"/>
              <a:t>Signs appear on Mary’s bus route that are talking about Mary and her daughter.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Font typeface="Wingdings" charset="2"/>
              <a:buChar char="v"/>
            </a:pPr>
            <a:r>
              <a:rPr lang="en-US" sz="2400" b="1" dirty="0" smtClean="0"/>
              <a:t>Mary takes a sign down. There is a box and string attached to it</a:t>
            </a:r>
            <a:r>
              <a:rPr lang="mr-IN" sz="2400" b="1" dirty="0" smtClean="0"/>
              <a:t>…</a:t>
            </a:r>
            <a:endParaRPr lang="en-CA" sz="2400" b="1" dirty="0" smtClean="0"/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Font typeface="Wingdings" charset="2"/>
              <a:buChar char="v"/>
            </a:pPr>
            <a:r>
              <a:rPr lang="en-CA" sz="2400" b="1" dirty="0" smtClean="0"/>
              <a:t>She opens it. There is a gun and a booby-trap. When she took the sign down the string should have pulled the trigger and shot her through the box.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Font typeface="Wingdings" charset="2"/>
              <a:buChar char="v"/>
            </a:pPr>
            <a:r>
              <a:rPr lang="en-CA" sz="2400" b="1" dirty="0" smtClean="0"/>
              <a:t>She takes the gun to the police.</a:t>
            </a:r>
          </a:p>
          <a:p>
            <a:pPr marL="342900" indent="-342900" algn="l">
              <a:buClr>
                <a:schemeClr val="accent1">
                  <a:lumMod val="50000"/>
                </a:schemeClr>
              </a:buClr>
              <a:buFont typeface="Wingdings" charset="2"/>
              <a:buChar char="v"/>
            </a:pPr>
            <a:r>
              <a:rPr lang="en-US" sz="2400" b="1" dirty="0" smtClean="0"/>
              <a:t>T</a:t>
            </a:r>
            <a:r>
              <a:rPr lang="en-CA" sz="2400" b="1" dirty="0" smtClean="0"/>
              <a:t>he serial number has been rubbed off but they are able to figure out the owner</a:t>
            </a:r>
            <a:r>
              <a:rPr lang="mr-IN" sz="2400" b="1" dirty="0" smtClean="0"/>
              <a:t>…</a:t>
            </a:r>
            <a:endParaRPr lang="en-CA" sz="2400" b="1" dirty="0" smtClean="0"/>
          </a:p>
          <a:p>
            <a:pPr marL="342900" indent="-342900" algn="l">
              <a:buFontTx/>
              <a:buChar char="-"/>
            </a:pPr>
            <a:endParaRPr lang="en-CA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9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02" y="328329"/>
            <a:ext cx="8417569" cy="2423346"/>
          </a:xfrm>
        </p:spPr>
        <p:txBody>
          <a:bodyPr/>
          <a:lstStyle/>
          <a:p>
            <a:pPr marL="0" indent="0" algn="ctr">
              <a:buNone/>
            </a:pPr>
            <a:r>
              <a:rPr lang="en-CA" b="1" dirty="0"/>
              <a:t>MARY’S BROTHER IN </a:t>
            </a:r>
            <a:r>
              <a:rPr lang="en-CA" b="1" dirty="0" smtClean="0"/>
              <a:t>LAW, </a:t>
            </a:r>
            <a:r>
              <a:rPr lang="en-CA" b="1" dirty="0"/>
              <a:t>PAUL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Paul_fresho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38" y="2135629"/>
            <a:ext cx="4141291" cy="4235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6826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218" y="850935"/>
            <a:ext cx="5966666" cy="1015010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Paul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109" y="1865945"/>
            <a:ext cx="7998484" cy="4211337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Is now divorced from Karen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He says that the gun had been stolen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He says he </a:t>
            </a:r>
            <a:r>
              <a:rPr lang="en-US" sz="2400" b="1" dirty="0" err="1" smtClean="0"/>
              <a:t>doesn</a:t>
            </a:r>
            <a:r>
              <a:rPr lang="mr-IN" sz="2400" b="1" dirty="0" smtClean="0"/>
              <a:t>’</a:t>
            </a:r>
            <a:r>
              <a:rPr lang="en-US" sz="2400" b="1" dirty="0" smtClean="0"/>
              <a:t>t know when it happened because he kept it in the garage.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He had the day off on the day Mary found the box</a:t>
            </a:r>
            <a:endParaRPr lang="en-US" sz="2400" b="1" dirty="0"/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He gives hand writing samples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He is given the letters and is told to copy them to see if his hand writing matches.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They say the sample matches.</a:t>
            </a:r>
          </a:p>
        </p:txBody>
      </p:sp>
    </p:spTree>
    <p:extLst>
      <p:ext uri="{BB962C8B-B14F-4D97-AF65-F5344CB8AC3E}">
        <p14:creationId xmlns:p14="http://schemas.microsoft.com/office/powerpoint/2010/main" val="589926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323595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>
                <a:solidFill>
                  <a:srgbClr val="536142"/>
                </a:solidFill>
              </a:rPr>
              <a:t>DISCUSS #3: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you think that Paul did it?</a:t>
            </a:r>
            <a:br>
              <a:rPr lang="en-US" dirty="0" smtClean="0"/>
            </a:br>
            <a:r>
              <a:rPr lang="en-US" dirty="0" smtClean="0"/>
              <a:t>Why or why not?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8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566" y="812063"/>
            <a:ext cx="7762274" cy="104092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October 24</a:t>
            </a:r>
            <a:r>
              <a:rPr lang="en-US" b="1" baseline="30000" dirty="0" smtClean="0"/>
              <a:t>th</a:t>
            </a:r>
            <a:r>
              <a:rPr lang="en-US" b="1" dirty="0" smtClean="0"/>
              <a:t>, 1983 </a:t>
            </a:r>
            <a:br>
              <a:rPr lang="en-US" b="1" dirty="0" smtClean="0"/>
            </a:br>
            <a:r>
              <a:rPr lang="en-US" b="1" dirty="0" smtClean="0"/>
              <a:t>(7 years after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letter)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235" y="1891862"/>
            <a:ext cx="7658605" cy="4600076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Paul is taken to trial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He has an alibi </a:t>
            </a:r>
            <a:br>
              <a:rPr lang="en-US" sz="2400" b="1" dirty="0" smtClean="0"/>
            </a:br>
            <a:r>
              <a:rPr lang="en-US" sz="2400" b="1" dirty="0" smtClean="0"/>
              <a:t>(many friends and family place him elsewhere).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The court brings in 39 letters from between March 27</a:t>
            </a:r>
            <a:r>
              <a:rPr lang="en-US" sz="2400" b="1" baseline="30000" dirty="0" smtClean="0"/>
              <a:t>th </a:t>
            </a:r>
            <a:r>
              <a:rPr lang="en-US" sz="2400" b="1" dirty="0" smtClean="0"/>
              <a:t>1976- Dec 23rd 1982 </a:t>
            </a:r>
            <a:br>
              <a:rPr lang="en-US" sz="2400" b="1" dirty="0" smtClean="0"/>
            </a:br>
            <a:r>
              <a:rPr lang="en-US" sz="2400" b="1" dirty="0" smtClean="0"/>
              <a:t>(they say he wrote them).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The judge will not let Paul take the stand in his own defense. If he does, the prosecution will be allowed to bring in 1000 letters as evidence.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The letters make Paul look like a “psychotic stalker”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The only evidence tying Paul to the case is the gun.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74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769" y="786147"/>
            <a:ext cx="6963163" cy="124825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The trial lasts four days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769" y="2500886"/>
            <a:ext cx="6963163" cy="2942085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Paul is found guilty of the attempted murder of Mary Gillespie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He is sentenced to 7-25 years in prison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The sheriff says that even if the letters weren’t him, the gun was.</a:t>
            </a:r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9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2486742"/>
            <a:ext cx="7175351" cy="179316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sz="5400" b="1" dirty="0" smtClean="0">
                <a:solidFill>
                  <a:srgbClr val="536142"/>
                </a:solidFill>
              </a:rPr>
              <a:t>DISCUSS #4: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Did Paul do it?</a:t>
            </a:r>
            <a:br>
              <a:rPr lang="en-US" sz="5400" b="1" dirty="0" smtClean="0"/>
            </a:br>
            <a:r>
              <a:rPr lang="en-CA" sz="5400" b="1" dirty="0" smtClean="0"/>
              <a:t>Did he get a fair trial?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4918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771" y="1345484"/>
            <a:ext cx="5966666" cy="1144590"/>
          </a:xfrm>
        </p:spPr>
        <p:txBody>
          <a:bodyPr/>
          <a:lstStyle/>
          <a:p>
            <a:pPr marL="0" indent="0" algn="l">
              <a:buNone/>
            </a:pPr>
            <a:r>
              <a:rPr lang="en-US" sz="5400" b="1" dirty="0" smtClean="0"/>
              <a:t>After the trial?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524" y="2702691"/>
            <a:ext cx="7529018" cy="3646710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A private investigator later finds a woman that claims that she had seen a man with Paul’s gun the day before the attempted murder.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The police say that she never mentioned this and it isn’t true.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Paul goes to jail</a:t>
            </a:r>
          </a:p>
          <a:p>
            <a:pPr marL="342900" indent="-342900" algn="l">
              <a:buFontTx/>
              <a:buChar char="-"/>
            </a:pPr>
            <a:endParaRPr lang="en-US" dirty="0" smtClean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059" y="902767"/>
            <a:ext cx="5966666" cy="98909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The year is 1976..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1729" y="2019791"/>
            <a:ext cx="5970494" cy="4100239"/>
          </a:xfrm>
        </p:spPr>
        <p:txBody>
          <a:bodyPr/>
          <a:lstStyle/>
          <a:p>
            <a:pPr algn="l">
              <a:buClr>
                <a:schemeClr val="bg2"/>
              </a:buClr>
            </a:pPr>
            <a:r>
              <a:rPr lang="en-US" sz="2400" dirty="0" smtClean="0"/>
              <a:t>In the quiet town of Circleville Ohio, residents start receiving mysterious letters</a:t>
            </a:r>
            <a:r>
              <a:rPr lang="mr-IN" sz="2400" dirty="0" smtClean="0"/>
              <a:t>…</a:t>
            </a:r>
            <a:endParaRPr lang="en-CA" sz="2400" dirty="0" smtClean="0"/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CA" sz="2400" dirty="0" smtClean="0"/>
              <a:t>Many of the letters are of a personal, derogatory, or threatening nature.</a:t>
            </a:r>
            <a:endParaRPr lang="en-C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729" y="4139762"/>
            <a:ext cx="2295734" cy="21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88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836494"/>
            <a:ext cx="757967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b="1" dirty="0" smtClean="0"/>
              <a:t>And the letters continue</a:t>
            </a:r>
            <a:r>
              <a:rPr lang="mr-IN" b="1" dirty="0" smtClean="0"/>
              <a:t>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9770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7707" y="1140300"/>
            <a:ext cx="6645225" cy="4820989"/>
          </a:xfrm>
        </p:spPr>
        <p:txBody>
          <a:bodyPr/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They are being sent from Columbus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The prison is accused of not controlling Paul properly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The warden does an investigation from the prison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They put Paul in solitary confinement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The letters keep coming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The warden thinks Paul is innocent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The sheriff thinks </a:t>
            </a:r>
            <a:r>
              <a:rPr lang="en-US" b="1" dirty="0"/>
              <a:t>P</a:t>
            </a:r>
            <a:r>
              <a:rPr lang="en-US" b="1" dirty="0" smtClean="0"/>
              <a:t>aul is guilty</a:t>
            </a:r>
          </a:p>
          <a:p>
            <a:pPr marL="342900" indent="-342900" algn="l">
              <a:buFontTx/>
              <a:buChar char="-"/>
            </a:pPr>
            <a:endParaRPr lang="en-US" b="1" dirty="0"/>
          </a:p>
          <a:p>
            <a:pPr algn="l"/>
            <a:r>
              <a:rPr lang="en-US" b="1" dirty="0" smtClean="0"/>
              <a:t>Paul is denied parole 7 YEARS LATER because he has not stopped writing the letters or confessed to his crimes.</a:t>
            </a:r>
          </a:p>
          <a:p>
            <a:pPr marL="342900" indent="-342900" algn="l">
              <a:buFontTx/>
              <a:buChar char="-"/>
            </a:pPr>
            <a:endParaRPr lang="en-US" b="1" dirty="0" smtClean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94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04" y="434092"/>
            <a:ext cx="5966666" cy="1023679"/>
          </a:xfrm>
        </p:spPr>
        <p:txBody>
          <a:bodyPr/>
          <a:lstStyle/>
          <a:p>
            <a:pPr marL="0" indent="0" algn="l">
              <a:buNone/>
            </a:pPr>
            <a:r>
              <a:rPr lang="en-US" sz="5400" b="1" dirty="0" smtClean="0"/>
              <a:t>1990</a:t>
            </a:r>
            <a:r>
              <a:rPr lang="mr-IN" sz="5400" b="1" dirty="0" smtClean="0"/>
              <a:t>…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533" y="1509602"/>
            <a:ext cx="7464225" cy="2060944"/>
          </a:xfrm>
        </p:spPr>
        <p:txBody>
          <a:bodyPr>
            <a:normAutofit lnSpcReduction="10000"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Paul gets a letter in prison: </a:t>
            </a:r>
            <a:r>
              <a:rPr lang="en-US" b="1" u="sng" dirty="0" smtClean="0">
                <a:solidFill>
                  <a:srgbClr val="FFFFFF"/>
                </a:solidFill>
              </a:rPr>
              <a:t>(LETTER 2)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“When will you stop believing that you will be able to get out of this? I told you two years ago. When we set them up, they stay set up”</a:t>
            </a:r>
          </a:p>
          <a:p>
            <a:pPr algn="l"/>
            <a:endParaRPr lang="en-US" b="1" dirty="0"/>
          </a:p>
          <a:p>
            <a:pPr algn="l"/>
            <a:r>
              <a:rPr lang="mr-IN" b="1" dirty="0" smtClean="0"/>
              <a:t>…</a:t>
            </a:r>
            <a:r>
              <a:rPr lang="en-CA" b="1" dirty="0" smtClean="0"/>
              <a:t> </a:t>
            </a:r>
            <a:r>
              <a:rPr lang="en-CA" b="1" dirty="0" smtClean="0"/>
              <a:t>Paul </a:t>
            </a:r>
            <a:r>
              <a:rPr lang="en-CA" b="1" dirty="0" smtClean="0"/>
              <a:t>is in prison for may more years</a:t>
            </a:r>
            <a:r>
              <a:rPr lang="mr-IN" b="1" dirty="0" smtClean="0"/>
              <a:t>…</a:t>
            </a:r>
            <a:endParaRPr lang="en-US" b="1" dirty="0"/>
          </a:p>
        </p:txBody>
      </p:sp>
      <p:pic>
        <p:nvPicPr>
          <p:cNvPr id="4" name="Picture 3" descr="oh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71" y="3609420"/>
            <a:ext cx="3680322" cy="26637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585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071" y="259159"/>
            <a:ext cx="5966666" cy="995618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Down the line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560" y="1410273"/>
            <a:ext cx="3552015" cy="516824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An investigative reporter finds out that a bus driver that drove past to booby-trap 20 minutes before Mary, saw a yellow </a:t>
            </a:r>
            <a:r>
              <a:rPr lang="en-US" b="1" dirty="0"/>
              <a:t>E</a:t>
            </a:r>
            <a:r>
              <a:rPr lang="en-US" b="1" dirty="0" smtClean="0"/>
              <a:t>l Camino with a tall man with sandy hair next to it.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This is not Paul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It sounds like Paul’s ex wife Karen’s new boyfriend  </a:t>
            </a:r>
            <a:endParaRPr lang="en-US" b="1" dirty="0"/>
          </a:p>
        </p:txBody>
      </p:sp>
      <p:pic>
        <p:nvPicPr>
          <p:cNvPr id="4" name="Picture 3" descr="Paul_freshou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87" y="1513648"/>
            <a:ext cx="4141291" cy="4235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290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76" y="751562"/>
            <a:ext cx="5966666" cy="83818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March 1993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9244" y="1938170"/>
            <a:ext cx="6626236" cy="4372355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Another town gets letters that appear similar to the originals.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They say that Mary is the original letter writer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They also claim to know the killer of another local murder.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The victim of this murder was also having an affair.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0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944" y="4359569"/>
            <a:ext cx="7490143" cy="1278756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 smtClean="0"/>
              <a:t>Paul gets parole in 1994</a:t>
            </a:r>
            <a:r>
              <a:rPr lang="mr-IN" b="1" dirty="0" smtClean="0"/>
              <a:t>…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/>
              <a:t>(After 11 years in prison)</a:t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mr-IN" dirty="0" smtClean="0"/>
              <a:t>…</a:t>
            </a:r>
            <a:r>
              <a:rPr lang="en-CA" b="1" dirty="0" smtClean="0"/>
              <a:t>Paul Passes Away in 2012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944" y="2573109"/>
            <a:ext cx="7088423" cy="2532327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The television show, </a:t>
            </a:r>
            <a:r>
              <a:rPr lang="en-US" sz="2400" b="1" i="1" dirty="0" smtClean="0"/>
              <a:t>Unsolved Mysteries </a:t>
            </a:r>
            <a:r>
              <a:rPr lang="en-US" sz="2400" b="1" dirty="0" smtClean="0"/>
              <a:t>runs an episode about the writer.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The network starts getting threats from a mysterious writer with the M.O. of the original writer </a:t>
            </a:r>
            <a:r>
              <a:rPr lang="en-US" sz="2400" b="1" u="sng" dirty="0" smtClean="0">
                <a:solidFill>
                  <a:srgbClr val="FFFFFF"/>
                </a:solidFill>
              </a:rPr>
              <a:t>(LETTER 3)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CA" sz="2400" b="1" dirty="0"/>
              <a:t>The letters stop in the mid 90s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2769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640" y="181411"/>
            <a:ext cx="5966666" cy="106255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Suspects..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843" y="1192130"/>
            <a:ext cx="8591635" cy="4263169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Mary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Superintendent's wife and son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Paul and a partner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Another bus driver named David </a:t>
            </a:r>
            <a:r>
              <a:rPr lang="en-US" b="1" dirty="0" err="1" smtClean="0"/>
              <a:t>Longberry</a:t>
            </a:r>
            <a:r>
              <a:rPr lang="en-US" b="1" dirty="0" smtClean="0"/>
              <a:t> who was interested in Mary (on July 11</a:t>
            </a:r>
            <a:r>
              <a:rPr lang="en-US" b="1" baseline="30000" dirty="0" smtClean="0"/>
              <a:t>th</a:t>
            </a:r>
            <a:r>
              <a:rPr lang="en-US" b="1" dirty="0" smtClean="0"/>
              <a:t> 1989 he went on the run after raping a young woman). He was found dead around the time the letters stopped.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Paul’s wife Karen and her boyfriend (Paul got almost everything in the divorce. When he went to prison, she got it all: kids, house, everything).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The sheriff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/>
              <a:t>A series of copycats?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A mix?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Someone else?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Keep in mind the letters and motivations change over time</a:t>
            </a:r>
            <a:r>
              <a:rPr lang="mr-IN" b="1" dirty="0" smtClean="0"/>
              <a:t>…</a:t>
            </a:r>
            <a:endParaRPr lang="en-US" b="1" dirty="0" smtClean="0"/>
          </a:p>
          <a:p>
            <a:pPr marL="342900" indent="-342900">
              <a:buFontTx/>
              <a:buChar char="-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37956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3442613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b="1" dirty="0" smtClean="0">
                <a:solidFill>
                  <a:srgbClr val="536142"/>
                </a:solidFill>
              </a:rPr>
              <a:t>DISCUSS: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Who is the </a:t>
            </a:r>
            <a:r>
              <a:rPr lang="en-US" b="1" dirty="0"/>
              <a:t>C</a:t>
            </a:r>
            <a:r>
              <a:rPr lang="en-US" b="1" dirty="0" smtClean="0"/>
              <a:t>ircleville Letter Writer?</a:t>
            </a:r>
            <a:br>
              <a:rPr lang="en-US" b="1" dirty="0" smtClean="0"/>
            </a:br>
            <a:r>
              <a:rPr lang="en-US" sz="3600" b="1" dirty="0" smtClean="0"/>
              <a:t>Write a persuasive paragraph giving proof and examples to your claim.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2149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8-05-12 00.25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39" y="1440342"/>
            <a:ext cx="8485530" cy="4387222"/>
          </a:xfrm>
          <a:prstGeom prst="rect">
            <a:avLst/>
          </a:prstGeo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901135" y="718665"/>
            <a:ext cx="7175351" cy="1793167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en-US" b="1" dirty="0" smtClean="0">
                <a:solidFill>
                  <a:srgbClr val="536142"/>
                </a:solidFill>
              </a:rPr>
              <a:t>Rubric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48360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492" y="3227784"/>
            <a:ext cx="7082626" cy="1825820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>
                <a:solidFill>
                  <a:srgbClr val="3366FF"/>
                </a:solidFill>
                <a:hlinkClick r:id="rId2"/>
              </a:rPr>
              <a:t>http://thegenerationwhypodcast.com/circleville-letter-writer-267-generation-</a:t>
            </a:r>
            <a:r>
              <a:rPr lang="en-US" dirty="0" smtClean="0">
                <a:solidFill>
                  <a:srgbClr val="3366FF"/>
                </a:solidFill>
                <a:hlinkClick r:id="rId2"/>
              </a:rPr>
              <a:t>why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(47.59 </a:t>
            </a:r>
            <a:r>
              <a:rPr lang="en-US" dirty="0" err="1" smtClean="0">
                <a:solidFill>
                  <a:schemeClr val="bg1"/>
                </a:solidFill>
              </a:rPr>
              <a:t>mins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781" y="193607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You can listen to this story in more detail on the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mtClean="0">
                <a:solidFill>
                  <a:srgbClr val="000000"/>
                </a:solidFill>
              </a:rPr>
              <a:t>Generation Why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smtClean="0">
                <a:solidFill>
                  <a:srgbClr val="000000"/>
                </a:solidFill>
              </a:rPr>
              <a:t>odcast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1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594" y="682483"/>
            <a:ext cx="5966666" cy="83359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Mary Gillespie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3326" y="1588307"/>
            <a:ext cx="6839606" cy="835460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Although many people receive these letters, the most threatening ones go to Mary Gillespie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She receives her first letter in 1976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She (a local school bus driver) is accused of having an affair with the district superintendent. 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At first she hides the letters because she is married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She hopes the person who is sending them will get bored or just stop.</a:t>
            </a:r>
          </a:p>
        </p:txBody>
      </p:sp>
    </p:spTree>
    <p:extLst>
      <p:ext uri="{BB962C8B-B14F-4D97-AF65-F5344CB8AC3E}">
        <p14:creationId xmlns:p14="http://schemas.microsoft.com/office/powerpoint/2010/main" val="230165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294" y="324040"/>
            <a:ext cx="5966666" cy="83359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Mary Gillespie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432" y="1148970"/>
            <a:ext cx="8189913" cy="835460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After two letters, the writer sends a letter to her husband Ron. The letter says that if </a:t>
            </a:r>
            <a:r>
              <a:rPr lang="en-US" b="1" u="sng" dirty="0" smtClean="0"/>
              <a:t>HE</a:t>
            </a:r>
            <a:r>
              <a:rPr lang="en-US" b="1" dirty="0" smtClean="0"/>
              <a:t> does not stop the affair, there will be consequences.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Mary denies the affair to her husband.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The letters are often incoherent and don’t make a lot of sense.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The letter says: </a:t>
            </a:r>
            <a:r>
              <a:rPr lang="en-US" b="1" u="sng" dirty="0" smtClean="0">
                <a:solidFill>
                  <a:schemeClr val="tx1"/>
                </a:solidFill>
              </a:rPr>
              <a:t>(LETTER 1)</a:t>
            </a:r>
            <a:endParaRPr lang="en-US" b="1" u="sng" dirty="0" smtClean="0"/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/>
              <a:t>	</a:t>
            </a:r>
            <a:r>
              <a:rPr lang="en-US" b="1" dirty="0" smtClean="0"/>
              <a:t>- I KNOW WHERE YOU LIVE</a:t>
            </a:r>
            <a:br>
              <a:rPr lang="en-US" b="1" dirty="0" smtClean="0"/>
            </a:br>
            <a:r>
              <a:rPr lang="en-US" b="1" dirty="0" smtClean="0"/>
              <a:t>	- I KNOW YOU HAVE CHILDREN</a:t>
            </a:r>
            <a:br>
              <a:rPr lang="en-US" b="1" dirty="0" smtClean="0"/>
            </a:br>
            <a:r>
              <a:rPr lang="en-US" b="1" dirty="0" smtClean="0"/>
              <a:t>	- I’VE BEEN WATCHING YOU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/>
              <a:t>	</a:t>
            </a:r>
            <a:r>
              <a:rPr lang="en-US" b="1" dirty="0" smtClean="0"/>
              <a:t>- STOP THIS BEHAVIOUR OR YOU’LL 			REGRET IT.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b="1" dirty="0" smtClean="0"/>
              <a:t>By the 4</a:t>
            </a:r>
            <a:r>
              <a:rPr lang="en-US" b="1" baseline="30000" dirty="0" smtClean="0"/>
              <a:t>th</a:t>
            </a:r>
            <a:r>
              <a:rPr lang="en-US" b="1" dirty="0" smtClean="0"/>
              <a:t> letter, the writer is </a:t>
            </a:r>
            <a:br>
              <a:rPr lang="en-US" b="1" dirty="0" smtClean="0"/>
            </a:br>
            <a:r>
              <a:rPr lang="en-US" b="1" dirty="0" smtClean="0"/>
              <a:t>threatening to put the truth on CB </a:t>
            </a:r>
            <a:br>
              <a:rPr lang="en-US" b="1" dirty="0" smtClean="0"/>
            </a:br>
            <a:r>
              <a:rPr lang="en-US" b="1" dirty="0" smtClean="0"/>
              <a:t>radios, posters, signs and billboards </a:t>
            </a:r>
            <a:br>
              <a:rPr lang="en-US" b="1" dirty="0" smtClean="0"/>
            </a:br>
            <a:r>
              <a:rPr lang="en-US" b="1" dirty="0" smtClean="0"/>
              <a:t>(pre internet)</a:t>
            </a:r>
          </a:p>
          <a:p>
            <a:pPr algn="l"/>
            <a:endParaRPr lang="en-US" dirty="0" smtClean="0"/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93" y="5001772"/>
            <a:ext cx="2373562" cy="15398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727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574" y="3490071"/>
            <a:ext cx="7088422" cy="242334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DISCUSS #1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If you had to guess at this point </a:t>
            </a:r>
            <a:br>
              <a:rPr lang="en-US" b="1" dirty="0" smtClean="0"/>
            </a:br>
            <a:r>
              <a:rPr lang="en-US" b="1" dirty="0" smtClean="0"/>
              <a:t>(with almost no suspects) </a:t>
            </a:r>
            <a:br>
              <a:rPr lang="en-US" b="1" dirty="0" smtClean="0"/>
            </a:br>
            <a:r>
              <a:rPr lang="en-US" b="1" dirty="0" smtClean="0"/>
              <a:t>who do you think the Circleville Letter </a:t>
            </a:r>
            <a:r>
              <a:rPr lang="en-US" b="1" dirty="0"/>
              <a:t>W</a:t>
            </a:r>
            <a:r>
              <a:rPr lang="en-US" b="1" dirty="0" smtClean="0"/>
              <a:t>riter is?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559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782" y="1192133"/>
            <a:ext cx="6982150" cy="14860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Three people know about the letters to Mary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153" y="2574553"/>
            <a:ext cx="7788192" cy="2747715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1)  Ron’s sister Karen</a:t>
            </a:r>
          </a:p>
          <a:p>
            <a:pPr algn="l"/>
            <a:r>
              <a:rPr lang="en-US" sz="2400" b="1" dirty="0" smtClean="0"/>
              <a:t>2) Karen’s husband Paul</a:t>
            </a:r>
          </a:p>
          <a:p>
            <a:pPr algn="l"/>
            <a:r>
              <a:rPr lang="en-US" sz="2400" b="1" dirty="0" smtClean="0"/>
              <a:t>3) Paul’s sister</a:t>
            </a:r>
          </a:p>
          <a:p>
            <a:pPr algn="l"/>
            <a:endParaRPr lang="en-US" sz="2400" b="1" dirty="0"/>
          </a:p>
          <a:p>
            <a:pPr algn="l"/>
            <a:r>
              <a:rPr lang="en-US" sz="2400" b="1" dirty="0" smtClean="0"/>
              <a:t>The five of them get together and write 5 letters to the person Mary suspects of being the writer</a:t>
            </a:r>
          </a:p>
          <a:p>
            <a:pPr algn="l"/>
            <a:endParaRPr lang="en-US" sz="2400" b="1" dirty="0"/>
          </a:p>
          <a:p>
            <a:pPr algn="l"/>
            <a:r>
              <a:rPr lang="mr-IN" sz="2400" b="1" dirty="0" smtClean="0"/>
              <a:t>…</a:t>
            </a:r>
            <a:r>
              <a:rPr lang="en-US" sz="2400" b="1" dirty="0" smtClean="0"/>
              <a:t> No more letters are rec</a:t>
            </a:r>
            <a:r>
              <a:rPr lang="de-DE" sz="2400" b="1" dirty="0" smtClean="0"/>
              <a:t>ei</a:t>
            </a:r>
            <a:r>
              <a:rPr lang="en-US" sz="2400" b="1" dirty="0" err="1" smtClean="0"/>
              <a:t>ved</a:t>
            </a:r>
            <a:r>
              <a:rPr lang="en-US" sz="2400" b="1" dirty="0"/>
              <a:t> </a:t>
            </a:r>
            <a:r>
              <a:rPr lang="en-US" sz="2400" b="1" dirty="0" smtClean="0"/>
              <a:t>for a few weeks.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0813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782" y="868183"/>
            <a:ext cx="6982150" cy="1088468"/>
          </a:xfrm>
        </p:spPr>
        <p:txBody>
          <a:bodyPr/>
          <a:lstStyle/>
          <a:p>
            <a:pPr algn="ctr"/>
            <a:r>
              <a:rPr lang="en-US" b="1" dirty="0"/>
              <a:t>On Aug 19</a:t>
            </a:r>
            <a:r>
              <a:rPr lang="en-US" b="1" baseline="30000" dirty="0"/>
              <a:t>th</a:t>
            </a:r>
            <a:r>
              <a:rPr lang="en-US" b="1" dirty="0"/>
              <a:t>, 1977</a:t>
            </a:r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525" y="2176937"/>
            <a:ext cx="7788192" cy="2747715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/>
              <a:t>Ron gets a threatening call.</a:t>
            </a:r>
          </a:p>
          <a:p>
            <a:pPr marL="342900" indent="-342900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/>
              <a:t>We don’t know the content; </a:t>
            </a:r>
            <a:r>
              <a:rPr lang="en-US" sz="2400" b="1" dirty="0" smtClean="0"/>
              <a:t>but, </a:t>
            </a:r>
            <a:r>
              <a:rPr lang="en-US" sz="2400" b="1" dirty="0"/>
              <a:t>it is assumed that Ron </a:t>
            </a:r>
            <a:r>
              <a:rPr lang="en-US" sz="2400" b="1" dirty="0" smtClean="0"/>
              <a:t>knows </a:t>
            </a:r>
            <a:r>
              <a:rPr lang="en-US" sz="2400" b="1" dirty="0"/>
              <a:t>the </a:t>
            </a:r>
            <a:r>
              <a:rPr lang="en-US" sz="2400" b="1" dirty="0" smtClean="0"/>
              <a:t>voice.</a:t>
            </a:r>
          </a:p>
          <a:p>
            <a:pPr marL="342900" indent="-342900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Ron grabs </a:t>
            </a:r>
            <a:r>
              <a:rPr lang="en-US" sz="2400" b="1" dirty="0"/>
              <a:t>his </a:t>
            </a:r>
            <a:r>
              <a:rPr lang="en-US" sz="2400" b="1" dirty="0" smtClean="0"/>
              <a:t>shotgun </a:t>
            </a:r>
            <a:r>
              <a:rPr lang="en-US" sz="2400" b="1" dirty="0"/>
              <a:t>and immediately </a:t>
            </a:r>
            <a:r>
              <a:rPr lang="en-US" sz="2400" b="1" dirty="0" smtClean="0"/>
              <a:t>takes </a:t>
            </a:r>
            <a:r>
              <a:rPr lang="en-US" sz="2400" b="1" dirty="0"/>
              <a:t>off in his car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4" name="Picture 3" descr="AA00967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87" y="4303876"/>
            <a:ext cx="2763199" cy="178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83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97122"/>
            <a:ext cx="7924800" cy="1416452"/>
          </a:xfrm>
        </p:spPr>
        <p:txBody>
          <a:bodyPr>
            <a:normAutofit fontScale="92500"/>
          </a:bodyPr>
          <a:lstStyle/>
          <a:p>
            <a:pPr marL="457200" indent="-457200">
              <a:buClr>
                <a:schemeClr val="bg2"/>
              </a:buClr>
              <a:buFont typeface="Wingdings" charset="2"/>
              <a:buChar char="v"/>
            </a:pPr>
            <a:r>
              <a:rPr lang="en-US" sz="2600" b="1" dirty="0"/>
              <a:t>Ron’s car </a:t>
            </a:r>
            <a:r>
              <a:rPr lang="en-US" sz="2600" b="1" dirty="0" smtClean="0"/>
              <a:t>crashes </a:t>
            </a:r>
            <a:r>
              <a:rPr lang="en-US" sz="2600" b="1" dirty="0"/>
              <a:t>into a tree and he </a:t>
            </a:r>
            <a:r>
              <a:rPr lang="en-US" sz="2600" b="1" dirty="0" smtClean="0"/>
              <a:t>dies.</a:t>
            </a:r>
            <a:endParaRPr lang="en-US" sz="2600" b="1" dirty="0"/>
          </a:p>
          <a:p>
            <a:pPr marL="457200" indent="-457200">
              <a:buClr>
                <a:schemeClr val="bg2"/>
              </a:buClr>
              <a:buFont typeface="Wingdings" charset="2"/>
              <a:buChar char="v"/>
            </a:pPr>
            <a:r>
              <a:rPr lang="en-US" sz="2600" b="1" dirty="0"/>
              <a:t>The police </a:t>
            </a:r>
            <a:r>
              <a:rPr lang="en-US" sz="2600" b="1" dirty="0" smtClean="0"/>
              <a:t>will </a:t>
            </a:r>
            <a:r>
              <a:rPr lang="en-US" sz="2600" b="1" dirty="0"/>
              <a:t>later discover that his blood alcohol was twice the legal limit at the time.</a:t>
            </a:r>
          </a:p>
          <a:p>
            <a:endParaRPr lang="en-US" dirty="0"/>
          </a:p>
        </p:txBody>
      </p:sp>
      <p:pic>
        <p:nvPicPr>
          <p:cNvPr id="6" name="Picture 5" descr="0525-ctm-deadliestcars-werner-1322378-640x360.jp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92" y="3552331"/>
            <a:ext cx="4429274" cy="2491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A02666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48" y="4872192"/>
            <a:ext cx="709436" cy="16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57" y="738605"/>
            <a:ext cx="7075463" cy="5364594"/>
          </a:xfrm>
        </p:spPr>
        <p:txBody>
          <a:bodyPr>
            <a:normAutofit fontScale="92500"/>
          </a:bodyPr>
          <a:lstStyle/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Those that knew Ron, claimed that he was not a drinker</a:t>
            </a:r>
            <a:r>
              <a:rPr lang="mr-IN" sz="2400" b="1" dirty="0" smtClean="0"/>
              <a:t>…</a:t>
            </a:r>
            <a:endParaRPr lang="en-CA" sz="2400" b="1" dirty="0" smtClean="0"/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CA" sz="2400" b="1" dirty="0" smtClean="0"/>
              <a:t>His family said that he did not appear drunk.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US" sz="2400" b="1" dirty="0" smtClean="0"/>
              <a:t>M</a:t>
            </a:r>
            <a:r>
              <a:rPr lang="en-CA" sz="2400" b="1" dirty="0" smtClean="0"/>
              <a:t>any people argued that his death was mysterious because it was so close to home and he should have know the area.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endParaRPr lang="en-CA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CA" sz="2400" b="1" dirty="0" smtClean="0">
                <a:solidFill>
                  <a:schemeClr val="tx1"/>
                </a:solidFill>
              </a:rPr>
              <a:t>Fact: most accidents occur within 5km of the home because people let their guard down.</a:t>
            </a: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endParaRPr lang="en-CA" sz="2400" b="1" dirty="0" smtClean="0">
              <a:solidFill>
                <a:schemeClr val="tx1"/>
              </a:solidFill>
            </a:endParaRPr>
          </a:p>
          <a:p>
            <a:pPr marL="342900" indent="-342900" algn="l">
              <a:buClr>
                <a:schemeClr val="bg2"/>
              </a:buClr>
              <a:buFont typeface="Wingdings" charset="2"/>
              <a:buChar char="v"/>
            </a:pPr>
            <a:r>
              <a:rPr lang="en-CA" sz="2400" b="1" dirty="0" smtClean="0"/>
              <a:t>It is also noticed that his gun has been fired once recently. It is unclear what the circumstances were. The shell is never found.</a:t>
            </a:r>
          </a:p>
          <a:p>
            <a:pPr marL="342900" indent="-342900" algn="l">
              <a:buFontTx/>
              <a:buChar char="-"/>
            </a:pPr>
            <a:endParaRPr lang="en-CA" dirty="0" smtClean="0"/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51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1972</TotalTime>
  <Words>1131</Words>
  <Application>Microsoft Macintosh PowerPoint</Application>
  <PresentationFormat>On-screen Show (4:3)</PresentationFormat>
  <Paragraphs>124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Paper</vt:lpstr>
      <vt:lpstr>The  Circleville Letter Writer</vt:lpstr>
      <vt:lpstr>The year is 1976..</vt:lpstr>
      <vt:lpstr>Mary Gillespie</vt:lpstr>
      <vt:lpstr>Mary Gillespie</vt:lpstr>
      <vt:lpstr>DISCUSS #1 If you had to guess at this point  (with almost no suspects)  who do you think the Circleville Letter Writer is?</vt:lpstr>
      <vt:lpstr>Three people know about the letters to Mary…</vt:lpstr>
      <vt:lpstr>On Aug 19th, 1977…</vt:lpstr>
      <vt:lpstr>PowerPoint Presentation</vt:lpstr>
      <vt:lpstr>PowerPoint Presentation</vt:lpstr>
      <vt:lpstr>  DISCUSS #2: What do you think happened to Ron?</vt:lpstr>
      <vt:lpstr>In the town…</vt:lpstr>
      <vt:lpstr>February 1983  </vt:lpstr>
      <vt:lpstr>MARY’S BROTHER IN LAW, PAUL </vt:lpstr>
      <vt:lpstr>Paul…</vt:lpstr>
      <vt:lpstr>DISCUSS #3: Do you think that Paul did it? Why or why not?</vt:lpstr>
      <vt:lpstr>October 24th, 1983  (7 years after the 1st letter)</vt:lpstr>
      <vt:lpstr>The trial lasts four days…</vt:lpstr>
      <vt:lpstr>DISCUSS #4: Did Paul do it? Did he get a fair trial?</vt:lpstr>
      <vt:lpstr>After the trial?</vt:lpstr>
      <vt:lpstr>And the letters continue…</vt:lpstr>
      <vt:lpstr>PowerPoint Presentation</vt:lpstr>
      <vt:lpstr>1990…</vt:lpstr>
      <vt:lpstr>Down the line…</vt:lpstr>
      <vt:lpstr>March 1993</vt:lpstr>
      <vt:lpstr>Paul gets parole in 1994… (After 11 years in prison)    …Paul Passes Away in 2012</vt:lpstr>
      <vt:lpstr>Suspects..</vt:lpstr>
      <vt:lpstr>DISCUSS: Who is the Circleville Letter Writer? Write a persuasive paragraph giving proof and examples to your claim.</vt:lpstr>
      <vt:lpstr>PowerPoint Presentation</vt:lpstr>
      <vt:lpstr>You can listen to this story in more detail on the  Generation Why Podcast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Circleville Letter Writer</dc:title>
  <dc:creator>Kristina Andres</dc:creator>
  <cp:lastModifiedBy>Kristina Andres</cp:lastModifiedBy>
  <cp:revision>36</cp:revision>
  <dcterms:created xsi:type="dcterms:W3CDTF">2018-05-11T23:55:20Z</dcterms:created>
  <dcterms:modified xsi:type="dcterms:W3CDTF">2018-05-16T16:18:57Z</dcterms:modified>
</cp:coreProperties>
</file>